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handoutMasterIdLst>
    <p:handoutMasterId r:id="rId81"/>
  </p:handoutMasterIdLst>
  <p:sldIdLst>
    <p:sldId id="2745" r:id="rId3"/>
    <p:sldId id="3484" r:id="rId5"/>
    <p:sldId id="3479" r:id="rId6"/>
    <p:sldId id="3559" r:id="rId7"/>
    <p:sldId id="3560" r:id="rId8"/>
    <p:sldId id="3561" r:id="rId9"/>
    <p:sldId id="3562" r:id="rId10"/>
    <p:sldId id="3563" r:id="rId11"/>
    <p:sldId id="3564" r:id="rId12"/>
    <p:sldId id="3565" r:id="rId13"/>
    <p:sldId id="3566" r:id="rId14"/>
    <p:sldId id="3567" r:id="rId15"/>
    <p:sldId id="3568" r:id="rId16"/>
    <p:sldId id="3569" r:id="rId17"/>
    <p:sldId id="3570" r:id="rId18"/>
    <p:sldId id="3571" r:id="rId19"/>
    <p:sldId id="3572" r:id="rId20"/>
    <p:sldId id="3573" r:id="rId21"/>
    <p:sldId id="3574" r:id="rId22"/>
    <p:sldId id="3575" r:id="rId23"/>
    <p:sldId id="3576" r:id="rId24"/>
    <p:sldId id="3577" r:id="rId25"/>
    <p:sldId id="3578" r:id="rId26"/>
    <p:sldId id="3579" r:id="rId27"/>
    <p:sldId id="3580" r:id="rId28"/>
    <p:sldId id="3581" r:id="rId29"/>
    <p:sldId id="3582" r:id="rId30"/>
    <p:sldId id="3583" r:id="rId31"/>
    <p:sldId id="3584" r:id="rId32"/>
    <p:sldId id="3585" r:id="rId33"/>
    <p:sldId id="3586" r:id="rId34"/>
    <p:sldId id="3587" r:id="rId35"/>
    <p:sldId id="3588" r:id="rId36"/>
    <p:sldId id="3589" r:id="rId37"/>
    <p:sldId id="3590" r:id="rId38"/>
    <p:sldId id="3591" r:id="rId39"/>
    <p:sldId id="3592" r:id="rId40"/>
    <p:sldId id="3596" r:id="rId41"/>
    <p:sldId id="3597" r:id="rId42"/>
    <p:sldId id="3598" r:id="rId43"/>
    <p:sldId id="3599" r:id="rId44"/>
    <p:sldId id="3600" r:id="rId45"/>
    <p:sldId id="3601" r:id="rId46"/>
    <p:sldId id="3602" r:id="rId47"/>
    <p:sldId id="3603" r:id="rId48"/>
    <p:sldId id="3607" r:id="rId49"/>
    <p:sldId id="3608" r:id="rId50"/>
    <p:sldId id="3609" r:id="rId51"/>
    <p:sldId id="3610" r:id="rId52"/>
    <p:sldId id="3611" r:id="rId53"/>
    <p:sldId id="3612" r:id="rId54"/>
    <p:sldId id="3613" r:id="rId55"/>
    <p:sldId id="3614" r:id="rId56"/>
    <p:sldId id="3615" r:id="rId57"/>
    <p:sldId id="3616" r:id="rId58"/>
    <p:sldId id="3617" r:id="rId59"/>
    <p:sldId id="3618" r:id="rId60"/>
    <p:sldId id="3619" r:id="rId61"/>
    <p:sldId id="3620" r:id="rId62"/>
    <p:sldId id="3621" r:id="rId63"/>
    <p:sldId id="3622" r:id="rId64"/>
    <p:sldId id="3623" r:id="rId65"/>
    <p:sldId id="3625" r:id="rId66"/>
    <p:sldId id="3626" r:id="rId67"/>
    <p:sldId id="3627" r:id="rId68"/>
    <p:sldId id="3628" r:id="rId69"/>
    <p:sldId id="3629" r:id="rId70"/>
    <p:sldId id="3630" r:id="rId71"/>
    <p:sldId id="3631" r:id="rId72"/>
    <p:sldId id="3632" r:id="rId73"/>
    <p:sldId id="3633" r:id="rId74"/>
    <p:sldId id="3634" r:id="rId75"/>
    <p:sldId id="3635" r:id="rId76"/>
    <p:sldId id="3636" r:id="rId77"/>
    <p:sldId id="3637" r:id="rId78"/>
    <p:sldId id="3638" r:id="rId79"/>
    <p:sldId id="3639" r:id="rId80"/>
  </p:sldIdLst>
  <p:sldSz cx="12858750" cy="723265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FFFFFF"/>
    <a:srgbClr val="EF4232"/>
    <a:srgbClr val="BFBFBF"/>
    <a:srgbClr val="212E3C"/>
    <a:srgbClr val="FBBF09"/>
    <a:srgbClr val="03A9F0"/>
    <a:srgbClr val="FABCA8"/>
    <a:srgbClr val="57562F"/>
    <a:srgbClr val="FBCD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74" autoAdjust="0"/>
    <p:restoredTop sz="92986" autoAdjust="0"/>
  </p:normalViewPr>
  <p:slideViewPr>
    <p:cSldViewPr>
      <p:cViewPr varScale="1">
        <p:scale>
          <a:sx n="105" d="100"/>
          <a:sy n="105" d="100"/>
        </p:scale>
        <p:origin x="936" y="208"/>
      </p:cViewPr>
      <p:guideLst>
        <p:guide orient="horz" pos="759"/>
        <p:guide pos="4097"/>
        <p:guide pos="363"/>
        <p:guide orient="horz" pos="4237"/>
        <p:guide pos="7638"/>
      </p:guideLst>
    </p:cSldViewPr>
  </p:slideViewPr>
  <p:outlineViewPr>
    <p:cViewPr>
      <p:scale>
        <a:sx n="100" d="100"/>
        <a:sy n="100" d="100"/>
      </p:scale>
      <p:origin x="0" y="-14412"/>
    </p:cViewPr>
  </p:outlineViewPr>
  <p:notesTextViewPr>
    <p:cViewPr>
      <p:scale>
        <a:sx n="1" d="1"/>
        <a:sy n="1" d="1"/>
      </p:scale>
      <p:origin x="0" y="0"/>
    </p:cViewPr>
  </p:notesTextViewPr>
  <p:sorterViewPr>
    <p:cViewPr>
      <p:scale>
        <a:sx n="25" d="100"/>
        <a:sy n="2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4" Type="http://schemas.openxmlformats.org/officeDocument/2006/relationships/tableStyles" Target="tableStyles.xml"/><Relationship Id="rId83" Type="http://schemas.openxmlformats.org/officeDocument/2006/relationships/viewProps" Target="viewProps.xml"/><Relationship Id="rId82" Type="http://schemas.openxmlformats.org/officeDocument/2006/relationships/presProps" Target="presProps.xml"/><Relationship Id="rId81" Type="http://schemas.openxmlformats.org/officeDocument/2006/relationships/handoutMaster" Target="handoutMasters/handoutMaster1.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3765" rtl="0" eaLnBrk="1" latinLnBrk="0" hangingPunct="1">
      <a:defRPr sz="1300" kern="1200">
        <a:solidFill>
          <a:schemeClr val="tx1"/>
        </a:solidFill>
        <a:latin typeface="+mn-lt"/>
        <a:ea typeface="+mn-ea"/>
        <a:cs typeface="+mn-cs"/>
      </a:defRPr>
    </a:lvl6pPr>
    <a:lvl7pPr marL="2742565" algn="l" defTabSz="913765" rtl="0" eaLnBrk="1" latinLnBrk="0" hangingPunct="1">
      <a:defRPr sz="1300" kern="1200">
        <a:solidFill>
          <a:schemeClr val="tx1"/>
        </a:solidFill>
        <a:latin typeface="+mn-lt"/>
        <a:ea typeface="+mn-ea"/>
        <a:cs typeface="+mn-cs"/>
      </a:defRPr>
    </a:lvl7pPr>
    <a:lvl8pPr marL="3199765" algn="l" defTabSz="913765" rtl="0" eaLnBrk="1" latinLnBrk="0" hangingPunct="1">
      <a:defRPr sz="1300" kern="1200">
        <a:solidFill>
          <a:schemeClr val="tx1"/>
        </a:solidFill>
        <a:latin typeface="+mn-lt"/>
        <a:ea typeface="+mn-ea"/>
        <a:cs typeface="+mn-cs"/>
      </a:defRPr>
    </a:lvl8pPr>
    <a:lvl9pPr marL="3656965" algn="l" defTabSz="91376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p:sp>
      <p:sp>
        <p:nvSpPr>
          <p:cNvPr id="28675" name="Rectangle 3"/>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b="1" dirty="0"/>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p:sp>
      <p:sp>
        <p:nvSpPr>
          <p:cNvPr id="39939" name="备注占位符 2"/>
          <p:cNvSpPr>
            <a:spLocks noGrp="1"/>
          </p:cNvSpPr>
          <p:nvPr>
            <p:ph type="body" idx="1"/>
          </p:nvPr>
        </p:nvSpPr>
        <p:spPr>
          <a:xfrm>
            <a:off x="685800" y="4343400"/>
            <a:ext cx="5486400" cy="4114800"/>
          </a:xfrm>
          <a:prstGeom prst="rect">
            <a:avLst/>
          </a:prstGeom>
          <a:noFill/>
          <a:ln w="9525">
            <a:noFill/>
          </a:ln>
        </p:spPr>
        <p:txBody>
          <a:bodyPr/>
          <a:lstStyle/>
          <a:p>
            <a:pPr lvl="0" defTabSz="914400"/>
            <a:endParaRPr lang="zh-CN" altLang="en-US" dirty="0"/>
          </a:p>
        </p:txBody>
      </p:sp>
      <p:sp>
        <p:nvSpPr>
          <p:cNvPr id="39940" name="灯片编号占位符 3"/>
          <p:cNvSpPr txBox="1">
            <a:spLocks noGrp="1"/>
          </p:cNvSpPr>
          <p:nvPr/>
        </p:nvSpPr>
        <p:spPr>
          <a:xfrm>
            <a:off x="3883025" y="8685213"/>
            <a:ext cx="2973388" cy="457200"/>
          </a:xfrm>
          <a:prstGeom prst="rect">
            <a:avLst/>
          </a:prstGeom>
          <a:noFill/>
          <a:ln w="9525">
            <a:noFill/>
          </a:ln>
        </p:spPr>
        <p:txBody>
          <a:bodyPr anchor="b"/>
          <a:lstStyle/>
          <a:p>
            <a:pPr lvl="0" algn="r">
              <a:buFont typeface="Arial" panose="020B0604020202020204" pitchFamily="34" charset="0"/>
            </a:pPr>
            <a:fld id="{9A0DB2DC-4C9A-4742-B13C-FB6460FD3503}" type="slidenum">
              <a:rPr lang="en-US" altLang="zh-CN" sz="2800" dirty="0"/>
            </a:fld>
            <a:endParaRPr lang="en-US" altLang="zh-CN" sz="2800" dirty="0"/>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84039" y="6703596"/>
            <a:ext cx="2893219" cy="386187"/>
          </a:xfrm>
          <a:prstGeom prst="rect">
            <a:avLst/>
          </a:prstGeom>
        </p:spPr>
        <p:txBody>
          <a:bodyPr/>
          <a:lstStyle/>
          <a:p>
            <a:fld id="{E3AD87B8-9A4B-45E2-BBE5-FB86ADE287A3}" type="datetimeFigureOut">
              <a:rPr lang="zh-CN" altLang="en-US" smtClean="0"/>
            </a:fld>
            <a:endParaRPr lang="zh-CN" altLang="en-US"/>
          </a:p>
        </p:txBody>
      </p:sp>
      <p:sp>
        <p:nvSpPr>
          <p:cNvPr id="3" name="页脚占位符 2"/>
          <p:cNvSpPr>
            <a:spLocks noGrp="1"/>
          </p:cNvSpPr>
          <p:nvPr>
            <p:ph type="ftr" sz="quarter" idx="11"/>
          </p:nvPr>
        </p:nvSpPr>
        <p:spPr>
          <a:xfrm>
            <a:off x="4259461" y="6703596"/>
            <a:ext cx="4339828" cy="386187"/>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081492" y="6703596"/>
            <a:ext cx="2893219" cy="386187"/>
          </a:xfrm>
          <a:prstGeom prst="rect">
            <a:avLst/>
          </a:prstGeom>
        </p:spPr>
        <p:txBody>
          <a:bodyPr/>
          <a:lstStyle/>
          <a:p>
            <a:fld id="{37AAA611-6692-4583-86AB-5AB9B972BD4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84039" y="385072"/>
            <a:ext cx="11090672" cy="1397978"/>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84039" y="1925358"/>
            <a:ext cx="11090672" cy="458905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84039" y="6703595"/>
            <a:ext cx="2893219" cy="385072"/>
          </a:xfrm>
        </p:spPr>
        <p:txBody>
          <a:bodyPr/>
          <a:lstStyle/>
          <a:p>
            <a:fld id="{33BFDFC5-D669-4DC9-94E3-07CA9AFCFD75}" type="datetimeFigureOut">
              <a:rPr lang="zh-CN" altLang="en-US" smtClean="0"/>
            </a:fld>
            <a:endParaRPr lang="zh-CN" altLang="en-US"/>
          </a:p>
        </p:txBody>
      </p:sp>
      <p:sp>
        <p:nvSpPr>
          <p:cNvPr id="5" name="页脚占位符 4"/>
          <p:cNvSpPr>
            <a:spLocks noGrp="1"/>
          </p:cNvSpPr>
          <p:nvPr>
            <p:ph type="ftr" sz="quarter" idx="11"/>
          </p:nvPr>
        </p:nvSpPr>
        <p:spPr>
          <a:xfrm>
            <a:off x="4259461" y="6703595"/>
            <a:ext cx="4339828" cy="385072"/>
          </a:xfrm>
        </p:spPr>
        <p:txBody>
          <a:bodyPr/>
          <a:lstStyle/>
          <a:p>
            <a:endParaRPr lang="zh-CN" altLang="en-US"/>
          </a:p>
        </p:txBody>
      </p:sp>
      <p:sp>
        <p:nvSpPr>
          <p:cNvPr id="6" name="灯片编号占位符 5"/>
          <p:cNvSpPr>
            <a:spLocks noGrp="1"/>
          </p:cNvSpPr>
          <p:nvPr>
            <p:ph type="sldNum" sz="quarter" idx="12"/>
          </p:nvPr>
        </p:nvSpPr>
        <p:spPr>
          <a:xfrm>
            <a:off x="9081492" y="6703595"/>
            <a:ext cx="2893219" cy="385072"/>
          </a:xfrm>
        </p:spPr>
        <p:txBody>
          <a:bodyPr/>
          <a:lstStyle/>
          <a:p>
            <a:fld id="{44375DF8-38CC-4446-8972-F296D6F24FB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7_Free Blank With Footer">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706516" y="2729678"/>
            <a:ext cx="11445719" cy="948288"/>
          </a:xfrm>
        </p:spPr>
        <p:txBody>
          <a:bodyPr lIns="101600" tIns="38100" rIns="25400" bIns="38100" anchor="t" anchorCtr="0">
            <a:noAutofit/>
          </a:bodyPr>
          <a:lstStyle>
            <a:lvl1pPr algn="ctr">
              <a:defRPr sz="5695"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706516" y="3760978"/>
            <a:ext cx="11445719" cy="1002936"/>
          </a:xfrm>
        </p:spPr>
        <p:txBody>
          <a:bodyPr lIns="101600" tIns="38100" rIns="76200" bIns="38100">
            <a:noAutofit/>
          </a:bodyPr>
          <a:lstStyle>
            <a:lvl1pPr marL="0" indent="0" algn="ctr" eaLnBrk="1" fontAlgn="auto" latinLnBrk="0" hangingPunct="1">
              <a:lnSpc>
                <a:spcPct val="100000"/>
              </a:lnSpc>
              <a:buNone/>
              <a:defRPr sz="2530" u="none" strike="noStrike" kern="1200" cap="none" spc="200" normalizeH="0" baseline="0">
                <a:solidFill>
                  <a:schemeClr val="tx1"/>
                </a:solidFill>
                <a:uFillTx/>
              </a:defRPr>
            </a:lvl1pPr>
            <a:lvl2pPr marL="481965" indent="0" algn="ctr">
              <a:buNone/>
              <a:defRPr sz="2110"/>
            </a:lvl2pPr>
            <a:lvl3pPr marL="964565" indent="0" algn="ctr">
              <a:buNone/>
              <a:defRPr sz="1900"/>
            </a:lvl3pPr>
            <a:lvl4pPr marL="1446530" indent="0" algn="ctr">
              <a:buNone/>
              <a:defRPr sz="1685"/>
            </a:lvl4pPr>
            <a:lvl5pPr marL="1928495" indent="0" algn="ctr">
              <a:buNone/>
              <a:defRPr sz="1685"/>
            </a:lvl5pPr>
            <a:lvl6pPr marL="2411095" indent="0" algn="ctr">
              <a:buNone/>
              <a:defRPr sz="1685"/>
            </a:lvl6pPr>
            <a:lvl7pPr marL="2893060" indent="0" algn="ctr">
              <a:buNone/>
              <a:defRPr sz="1685"/>
            </a:lvl7pPr>
            <a:lvl8pPr marL="3375025" indent="0" algn="ctr">
              <a:buNone/>
              <a:defRPr sz="1685"/>
            </a:lvl8pPr>
            <a:lvl9pPr marL="3857625" indent="0" algn="ctr">
              <a:buNone/>
              <a:defRPr sz="1685"/>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a:xfrm>
            <a:off x="927853" y="6696722"/>
            <a:ext cx="2847656" cy="334107"/>
          </a:xfrm>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a:xfrm>
            <a:off x="4341094" y="6696722"/>
            <a:ext cx="4176563" cy="334107"/>
          </a:xfrm>
        </p:spPr>
        <p:txBody>
          <a:bodyPr/>
          <a:lstStyle/>
          <a:p>
            <a:endParaRPr lang="zh-CN" altLang="en-US" dirty="0"/>
          </a:p>
        </p:txBody>
      </p:sp>
      <p:sp>
        <p:nvSpPr>
          <p:cNvPr id="18" name="灯片编号占位符 17"/>
          <p:cNvSpPr>
            <a:spLocks noGrp="1"/>
          </p:cNvSpPr>
          <p:nvPr>
            <p:ph type="sldNum" sz="quarter" idx="12"/>
            <p:custDataLst>
              <p:tags r:id="rId6"/>
            </p:custDataLst>
          </p:nvPr>
        </p:nvSpPr>
        <p:spPr>
          <a:xfrm>
            <a:off x="9081492" y="6696722"/>
            <a:ext cx="2847656" cy="334107"/>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cxnSp>
        <p:nvCxnSpPr>
          <p:cNvPr id="8" name="直接连接符 7" hidden="1"/>
          <p:cNvCxnSpPr/>
          <p:nvPr userDrawn="1"/>
        </p:nvCxnSpPr>
        <p:spPr>
          <a:xfrm>
            <a:off x="783581" y="458148"/>
            <a:ext cx="0" cy="146754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80" name="组合 79"/>
          <p:cNvGrpSpPr/>
          <p:nvPr userDrawn="1"/>
        </p:nvGrpSpPr>
        <p:grpSpPr>
          <a:xfrm>
            <a:off x="0" y="241981"/>
            <a:ext cx="3404890" cy="608971"/>
            <a:chOff x="5829990" y="1676991"/>
            <a:chExt cx="3228413" cy="576000"/>
          </a:xfrm>
        </p:grpSpPr>
        <p:sp>
          <p:nvSpPr>
            <p:cNvPr id="81" name="矩形: 圆角 8"/>
            <p:cNvSpPr/>
            <p:nvPr/>
          </p:nvSpPr>
          <p:spPr>
            <a:xfrm>
              <a:off x="6444341" y="1676991"/>
              <a:ext cx="2614062" cy="576000"/>
            </a:xfrm>
            <a:prstGeom prst="roundRect">
              <a:avLst>
                <a:gd name="adj" fmla="val 0"/>
              </a:avLst>
            </a:prstGeom>
            <a:solidFill>
              <a:srgbClr val="56BEB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8580" tIns="64290" rIns="128580" bIns="64290" numCol="1" spcCol="0" rtlCol="0" fromWordArt="0" anchor="ctr" anchorCtr="0" forceAA="0" compatLnSpc="1">
              <a:noAutofit/>
            </a:bodyPr>
            <a:lstStyle/>
            <a:p>
              <a:pPr algn="ctr"/>
              <a:endParaRPr lang="zh-CN" altLang="en-US" sz="100" dirty="0"/>
            </a:p>
          </p:txBody>
        </p:sp>
        <p:sp>
          <p:nvSpPr>
            <p:cNvPr id="82" name="矩形: 圆角 8"/>
            <p:cNvSpPr/>
            <p:nvPr/>
          </p:nvSpPr>
          <p:spPr>
            <a:xfrm>
              <a:off x="5829990" y="1676991"/>
              <a:ext cx="576000" cy="576000"/>
            </a:xfrm>
            <a:prstGeom prst="roundRect">
              <a:avLst>
                <a:gd name="adj" fmla="val 0"/>
              </a:avLst>
            </a:prstGeom>
            <a:solidFill>
              <a:srgbClr val="1074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8580" tIns="64290" rIns="128580" bIns="64290" numCol="1" spcCol="0" rtlCol="0" fromWordArt="0" anchor="ctr" anchorCtr="0" forceAA="0" compatLnSpc="1">
              <a:noAutofit/>
            </a:bodyPr>
            <a:lstStyle/>
            <a:p>
              <a:pPr algn="ctr" fontAlgn="ctr"/>
              <a:endParaRPr lang="en-US" altLang="zh-CN" sz="2810" b="1" dirty="0">
                <a:latin typeface="微软雅黑" panose="020B0503020204020204" pitchFamily="34" charset="-122"/>
                <a:ea typeface="微软雅黑" panose="020B0503020204020204" pitchFamily="34" charset="-122"/>
              </a:endParaRPr>
            </a:p>
          </p:txBody>
        </p:sp>
      </p:grpSp>
      <p:sp>
        <p:nvSpPr>
          <p:cNvPr id="83" name="矩形 82"/>
          <p:cNvSpPr/>
          <p:nvPr userDrawn="1"/>
        </p:nvSpPr>
        <p:spPr>
          <a:xfrm rot="10800000">
            <a:off x="7478613" y="427709"/>
            <a:ext cx="5380137" cy="237517"/>
          </a:xfrm>
          <a:prstGeom prst="rect">
            <a:avLst/>
          </a:prstGeom>
          <a:solidFill>
            <a:srgbClr val="E9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6" name="文本占位符 5"/>
          <p:cNvSpPr txBox="1"/>
          <p:nvPr userDrawn="1"/>
        </p:nvSpPr>
        <p:spPr>
          <a:xfrm>
            <a:off x="1433215" y="3107361"/>
            <a:ext cx="9992320" cy="1425575"/>
          </a:xfrm>
          <a:prstGeom prst="rect">
            <a:avLst/>
          </a:prstGeom>
        </p:spPr>
        <p:txBody>
          <a:bodyPr vert="horz" wrap="square" lIns="128580" tIns="64290" rIns="128580" bIns="6429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CN" altLang="en-US" sz="4220" b="1">
                <a:solidFill>
                  <a:srgbClr val="F7F7F7"/>
                </a:solidFill>
                <a:latin typeface="微软雅黑" panose="020B0503020204020204" pitchFamily="34" charset="-122"/>
                <a:ea typeface="微软雅黑" panose="020B0503020204020204" pitchFamily="34" charset="-122"/>
                <a:cs typeface="+mn-ea"/>
                <a:sym typeface="+mn-lt"/>
              </a:rPr>
              <a:t>更多</a:t>
            </a:r>
            <a:r>
              <a:rPr lang="en-US" altLang="zh-CN" sz="4220" b="1">
                <a:solidFill>
                  <a:srgbClr val="F7F7F7"/>
                </a:solidFill>
                <a:latin typeface="微软雅黑" panose="020B0503020204020204" pitchFamily="34" charset="-122"/>
                <a:ea typeface="微软雅黑" panose="020B0503020204020204" pitchFamily="34" charset="-122"/>
                <a:cs typeface="+mn-ea"/>
                <a:sym typeface="+mn-lt"/>
              </a:rPr>
              <a:t>EHS</a:t>
            </a:r>
            <a:r>
              <a:rPr lang="zh-CN" altLang="en-US" sz="4220" b="1">
                <a:solidFill>
                  <a:srgbClr val="F7F7F7"/>
                </a:solidFill>
                <a:latin typeface="微软雅黑" panose="020B0503020204020204" pitchFamily="34" charset="-122"/>
                <a:ea typeface="微软雅黑" panose="020B0503020204020204" pitchFamily="34" charset="-122"/>
                <a:cs typeface="+mn-ea"/>
                <a:sym typeface="+mn-lt"/>
              </a:rPr>
              <a:t>独家精品资料，请添加“安小应”微信号：</a:t>
            </a:r>
            <a:r>
              <a:rPr lang="en-US" altLang="zh-CN" sz="4220" b="1">
                <a:solidFill>
                  <a:srgbClr val="F7F7F7"/>
                </a:solidFill>
                <a:latin typeface="微软雅黑" panose="020B0503020204020204" pitchFamily="34" charset="-122"/>
                <a:ea typeface="微软雅黑" panose="020B0503020204020204" pitchFamily="34" charset="-122"/>
                <a:cs typeface="+mn-ea"/>
                <a:sym typeface="+mn-lt"/>
              </a:rPr>
              <a:t>ansyingcysafety</a:t>
            </a:r>
            <a:endParaRPr lang="en-US" altLang="en-US" sz="4220" b="1" dirty="0">
              <a:solidFill>
                <a:srgbClr val="F7F7F7"/>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fourObj">
  <p:cSld name="标题和四项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sz="quarter"/>
          </p:nvPr>
        </p:nvSpPr>
        <p:spPr>
          <a:xfrm>
            <a:off x="522388" y="416882"/>
            <a:ext cx="11863090" cy="676387"/>
          </a:xfrm>
        </p:spPr>
        <p:txBody>
          <a:bodyPr/>
          <a:lstStyle/>
          <a:p>
            <a:r>
              <a:rPr lang="zh-CN" altLang="en-US"/>
              <a:t>单击此处编辑母版标题样式</a:t>
            </a:r>
            <a:endParaRPr lang="zh-CN" altLang="en-US"/>
          </a:p>
        </p:txBody>
      </p:sp>
      <p:sp>
        <p:nvSpPr>
          <p:cNvPr id="3" name="内容占位符 2"/>
          <p:cNvSpPr>
            <a:spLocks noGrp="1"/>
          </p:cNvSpPr>
          <p:nvPr>
            <p:ph sz="quarter" idx="1"/>
          </p:nvPr>
        </p:nvSpPr>
        <p:spPr>
          <a:xfrm>
            <a:off x="522387" y="1265714"/>
            <a:ext cx="5824389" cy="2678759"/>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6561090" y="1265714"/>
            <a:ext cx="5824388" cy="2678759"/>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522387" y="4105199"/>
            <a:ext cx="5824389" cy="268043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内容占位符 5"/>
          <p:cNvSpPr>
            <a:spLocks noGrp="1"/>
          </p:cNvSpPr>
          <p:nvPr>
            <p:ph sz="quarter" idx="4"/>
          </p:nvPr>
        </p:nvSpPr>
        <p:spPr>
          <a:xfrm>
            <a:off x="6561090" y="4105199"/>
            <a:ext cx="5824388" cy="268043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KSO_FD"/>
          <p:cNvSpPr>
            <a:spLocks noGrp="1" noChangeArrowheads="1"/>
          </p:cNvSpPr>
          <p:nvPr>
            <p:ph type="dt" sz="half" idx="12"/>
          </p:nvPr>
        </p:nvSpPr>
        <p:spPr>
          <a:xfrm>
            <a:off x="884039" y="6703595"/>
            <a:ext cx="2893219" cy="385072"/>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691B9277-4F20-44AD-9F2A-B7F1E2F1343E}" type="datetime1">
              <a:rPr kumimoji="0" lang="en-US" altLang="zh-CN" sz="1200" b="1" i="0" u="none" strike="noStrike" kern="1200" cap="none" spc="0" normalizeH="0" baseline="0" noProof="0">
                <a:ln>
                  <a:noFill/>
                </a:ln>
                <a:solidFill>
                  <a:schemeClr val="tx1">
                    <a:tint val="75000"/>
                  </a:schemeClr>
                </a:solidFill>
                <a:effectLst/>
                <a:uLnTx/>
                <a:uFillTx/>
                <a:latin typeface="黑体" panose="02010609060101010101" pitchFamily="49" charset="-122"/>
                <a:ea typeface="宋体" panose="02010600030101010101" pitchFamily="2" charset="-122"/>
                <a:cs typeface="+mn-cs"/>
              </a:rPr>
            </a:fld>
            <a:endParaRPr kumimoji="0" lang="en-US" altLang="zh-CN" sz="1200" b="1" i="0" u="none" strike="noStrike" kern="1200" cap="none" spc="0" normalizeH="0" baseline="0" noProof="0">
              <a:ln>
                <a:noFill/>
              </a:ln>
              <a:solidFill>
                <a:schemeClr val="tx1">
                  <a:tint val="75000"/>
                </a:schemeClr>
              </a:solidFill>
              <a:effectLst/>
              <a:uLnTx/>
              <a:uFillTx/>
              <a:latin typeface="黑体" panose="02010609060101010101" pitchFamily="49" charset="-122"/>
              <a:ea typeface="宋体" panose="02010600030101010101" pitchFamily="2" charset="-122"/>
              <a:cs typeface="+mn-cs"/>
            </a:endParaRPr>
          </a:p>
        </p:txBody>
      </p:sp>
      <p:sp>
        <p:nvSpPr>
          <p:cNvPr id="8" name="KSO_FT"/>
          <p:cNvSpPr>
            <a:spLocks noGrp="1" noChangeArrowheads="1"/>
          </p:cNvSpPr>
          <p:nvPr>
            <p:ph type="ftr" sz="quarter" idx="13"/>
          </p:nvPr>
        </p:nvSpPr>
        <p:spPr>
          <a:xfrm>
            <a:off x="4259461" y="6703595"/>
            <a:ext cx="4339828" cy="385072"/>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黑体" panose="02010609060101010101" pitchFamily="49" charset="-122"/>
              <a:ea typeface="宋体" panose="02010600030101010101" pitchFamily="2" charset="-122"/>
              <a:cs typeface="+mn-cs"/>
            </a:endParaRPr>
          </a:p>
        </p:txBody>
      </p:sp>
      <p:sp>
        <p:nvSpPr>
          <p:cNvPr id="9" name="KSO_FN"/>
          <p:cNvSpPr>
            <a:spLocks noGrp="1" noChangeArrowheads="1"/>
          </p:cNvSpPr>
          <p:nvPr>
            <p:ph type="sldNum" sz="quarter" idx="14"/>
          </p:nvPr>
        </p:nvSpPr>
        <p:spPr>
          <a:xfrm>
            <a:off x="9081492" y="6703595"/>
            <a:ext cx="2893219" cy="385072"/>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18EFAB83-ECC5-4867-B128-0762278EADE3}" type="slidenum">
              <a:rPr kumimoji="0" lang="en-US" altLang="zh-CN" sz="1200" b="1" i="0" u="none" strike="noStrike" kern="1200" cap="none" spc="0" normalizeH="0" baseline="0" noProof="0">
                <a:ln>
                  <a:noFill/>
                </a:ln>
                <a:solidFill>
                  <a:schemeClr val="tx1">
                    <a:tint val="75000"/>
                  </a:schemeClr>
                </a:solidFill>
                <a:effectLst/>
                <a:uLnTx/>
                <a:uFillTx/>
                <a:latin typeface="黑体" panose="02010609060101010101" pitchFamily="49" charset="-122"/>
                <a:ea typeface="宋体" panose="02010600030101010101" pitchFamily="2" charset="-122"/>
                <a:cs typeface="+mn-cs"/>
              </a:rPr>
            </a:fld>
            <a:endParaRPr kumimoji="0" lang="en-US" altLang="zh-CN" sz="1200" b="1" i="0" u="none" strike="noStrike" kern="1200" cap="none" spc="0" normalizeH="0" baseline="0" noProof="0">
              <a:ln>
                <a:noFill/>
              </a:ln>
              <a:solidFill>
                <a:schemeClr val="tx1">
                  <a:tint val="75000"/>
                </a:schemeClr>
              </a:solidFill>
              <a:effectLst/>
              <a:uLnTx/>
              <a:uFillTx/>
              <a:latin typeface="黑体" panose="02010609060101010101" pitchFamily="49" charset="-122"/>
              <a:ea typeface="宋体" panose="02010600030101010101" pitchFamily="2"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5.xml"/><Relationship Id="rId1" Type="http://schemas.openxmlformats.org/officeDocument/2006/relationships/tags" Target="../tags/tag2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7.xml"/><Relationship Id="rId1" Type="http://schemas.openxmlformats.org/officeDocument/2006/relationships/tags" Target="../tags/tag2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tags" Target="../tags/tag28.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tags" Target="../tags/tag37.xml"/><Relationship Id="rId1" Type="http://schemas.openxmlformats.org/officeDocument/2006/relationships/tags" Target="../tags/tag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tags" Target="../tags/tag3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1.xml"/><Relationship Id="rId1" Type="http://schemas.openxmlformats.org/officeDocument/2006/relationships/tags" Target="../tags/tag4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3.xml"/><Relationship Id="rId1" Type="http://schemas.openxmlformats.org/officeDocument/2006/relationships/tags" Target="../tags/tag4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5.xml"/><Relationship Id="rId1" Type="http://schemas.openxmlformats.org/officeDocument/2006/relationships/tags" Target="../tags/tag44.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image" Target="../media/image15.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image" Target="../media/image16.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image" Target="../media/image1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3.xml"/><Relationship Id="rId1" Type="http://schemas.openxmlformats.org/officeDocument/2006/relationships/tags" Target="../tags/tag5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5.xml"/><Relationship Id="rId1" Type="http://schemas.openxmlformats.org/officeDocument/2006/relationships/tags" Target="../tags/tag5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7.xml"/><Relationship Id="rId1" Type="http://schemas.openxmlformats.org/officeDocument/2006/relationships/tags" Target="../tags/tag5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9.xml"/><Relationship Id="rId1" Type="http://schemas.openxmlformats.org/officeDocument/2006/relationships/tags" Target="../tags/tag5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1.xml"/><Relationship Id="rId1" Type="http://schemas.openxmlformats.org/officeDocument/2006/relationships/tags" Target="../tags/tag6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tags" Target="../tags/tag6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5.xml"/><Relationship Id="rId1" Type="http://schemas.openxmlformats.org/officeDocument/2006/relationships/tags" Target="../tags/tag6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7.xml"/><Relationship Id="rId1" Type="http://schemas.openxmlformats.org/officeDocument/2006/relationships/tags" Target="../tags/tag6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9.xml"/><Relationship Id="rId1" Type="http://schemas.openxmlformats.org/officeDocument/2006/relationships/tags" Target="../tags/tag6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1.xml"/><Relationship Id="rId1" Type="http://schemas.openxmlformats.org/officeDocument/2006/relationships/tags" Target="../tags/tag7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tags" Target="../tags/tag7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tags" Target="../tags/tag7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tags" Target="../tags/tag7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tags" Target="../tags/tag78.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xml"/><Relationship Id="rId1" Type="http://schemas.openxmlformats.org/officeDocument/2006/relationships/tags" Target="../tags/tag8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3.xml"/><Relationship Id="rId1" Type="http://schemas.openxmlformats.org/officeDocument/2006/relationships/tags" Target="../tags/tag8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5.xml"/><Relationship Id="rId1" Type="http://schemas.openxmlformats.org/officeDocument/2006/relationships/tags" Target="../tags/tag84.xml"/></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9.xml"/><Relationship Id="rId1" Type="http://schemas.openxmlformats.org/officeDocument/2006/relationships/tags" Target="../tags/tag88.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1.xml"/><Relationship Id="rId1" Type="http://schemas.openxmlformats.org/officeDocument/2006/relationships/tags" Target="../tags/tag90.xml"/></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image" Target="../media/image22.jpeg"/><Relationship Id="rId1"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tags" Target="../tags/tag8.xml"/></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image" Target="../media/image27.jpeg"/><Relationship Id="rId1" Type="http://schemas.openxmlformats.org/officeDocument/2006/relationships/image" Target="../media/image2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image" Target="../media/image28.png"/></Relationships>
</file>

<file path=ppt/slides/_rels/slide5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image" Target="../media/image33.jpe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image" Target="../media/image34.jpeg"/></Relationships>
</file>

<file path=ppt/slides/_rels/slide5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image" Target="../media/image36.jpeg"/><Relationship Id="rId1" Type="http://schemas.openxmlformats.org/officeDocument/2006/relationships/image" Target="../media/image3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1.xml"/><Relationship Id="rId1" Type="http://schemas.openxmlformats.org/officeDocument/2006/relationships/tags" Target="../tags/tag110.xml"/></Relationships>
</file>

<file path=ppt/slides/_rels/slide6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5.xml"/><Relationship Id="rId1" Type="http://schemas.openxmlformats.org/officeDocument/2006/relationships/tags" Target="../tags/tag114.xml"/></Relationships>
</file>

<file path=ppt/slides/_rels/slide6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image" Target="../media/image44.png"/><Relationship Id="rId2" Type="http://schemas.microsoft.com/office/2007/relationships/media" Target="file:///E:\My%20Documents\&#29289;&#29702;&#35838;&#20214;\&#21333;&#30456;&#35302;&#30005;.AVI" TargetMode="External"/><Relationship Id="rId1" Type="http://schemas.openxmlformats.org/officeDocument/2006/relationships/video" Target="file:///E:\My%20Documents\&#29289;&#29702;&#35838;&#20214;\&#21333;&#30456;&#35302;&#30005;.AVI" TargetMode="External"/></Relationships>
</file>

<file path=ppt/slides/_rels/slide6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1.xml"/><Relationship Id="rId1" Type="http://schemas.openxmlformats.org/officeDocument/2006/relationships/tags" Target="../tags/tag120.xml"/></Relationships>
</file>

<file path=ppt/slides/_rels/slide6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image" Target="../media/image47.png"/><Relationship Id="rId1" Type="http://schemas.openxmlformats.org/officeDocument/2006/relationships/image" Target="../media/image4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image" Target="../media/image49.jpeg"/><Relationship Id="rId1" Type="http://schemas.openxmlformats.org/officeDocument/2006/relationships/image" Target="../media/image48.jpeg"/></Relationships>
</file>

<file path=ppt/slides/_rels/slide6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55.png"/><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image" Target="../media/image54.jpeg"/><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png"/></Relationships>
</file>

<file path=ppt/slides/_rels/slide7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image" Target="../media/image56.png"/></Relationships>
</file>

<file path=ppt/slides/_rels/slide7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8.png"/><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image" Target="../media/image57.jpeg"/></Relationships>
</file>

<file path=ppt/slides/_rels/slide7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image" Target="../media/image60.jpeg"/><Relationship Id="rId1" Type="http://schemas.openxmlformats.org/officeDocument/2006/relationships/image" Target="../media/image59.jpeg"/></Relationships>
</file>

<file path=ppt/slides/_rels/slide7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66.png"/><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image" Target="../media/image65.jpeg"/><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62.jpeg"/></Relationships>
</file>

<file path=ppt/slides/_rels/slide7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8.png"/><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image" Target="../media/image67.jpeg"/></Relationships>
</file>

<file path=ppt/slides/_rels/slide7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0.png"/><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image" Target="../media/image69.jpeg"/></Relationships>
</file>

<file path=ppt/slides/_rels/slide7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image" Target="../media/image71.jpeg"/></Relationships>
</file>

<file path=ppt/slides/_rels/slide7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image" Target="../media/image7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xml"/><Relationship Id="rId1" Type="http://schemas.openxmlformats.org/officeDocument/2006/relationships/tags" Target="../tags/tag14.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tags" Target="../tags/tag17.xml"/><Relationship Id="rId1"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6"/>
          <p:cNvSpPr/>
          <p:nvPr/>
        </p:nvSpPr>
        <p:spPr bwMode="auto">
          <a:xfrm>
            <a:off x="-281" y="5460775"/>
            <a:ext cx="12858044" cy="1834739"/>
          </a:xfrm>
          <a:custGeom>
            <a:avLst/>
            <a:gdLst>
              <a:gd name="T0" fmla="*/ 1115 w 5702"/>
              <a:gd name="T1" fmla="*/ 0 h 1219"/>
              <a:gd name="T2" fmla="*/ 1277 w 5702"/>
              <a:gd name="T3" fmla="*/ 0 h 1219"/>
              <a:gd name="T4" fmla="*/ 1428 w 5702"/>
              <a:gd name="T5" fmla="*/ 2 h 1219"/>
              <a:gd name="T6" fmla="*/ 1569 w 5702"/>
              <a:gd name="T7" fmla="*/ 2 h 1219"/>
              <a:gd name="T8" fmla="*/ 1698 w 5702"/>
              <a:gd name="T9" fmla="*/ 4 h 1219"/>
              <a:gd name="T10" fmla="*/ 1816 w 5702"/>
              <a:gd name="T11" fmla="*/ 6 h 1219"/>
              <a:gd name="T12" fmla="*/ 1922 w 5702"/>
              <a:gd name="T13" fmla="*/ 7 h 1219"/>
              <a:gd name="T14" fmla="*/ 2018 w 5702"/>
              <a:gd name="T15" fmla="*/ 11 h 1219"/>
              <a:gd name="T16" fmla="*/ 2102 w 5702"/>
              <a:gd name="T17" fmla="*/ 14 h 1219"/>
              <a:gd name="T18" fmla="*/ 2201 w 5702"/>
              <a:gd name="T19" fmla="*/ 20 h 1219"/>
              <a:gd name="T20" fmla="*/ 2293 w 5702"/>
              <a:gd name="T21" fmla="*/ 32 h 1219"/>
              <a:gd name="T22" fmla="*/ 2375 w 5702"/>
              <a:gd name="T23" fmla="*/ 46 h 1219"/>
              <a:gd name="T24" fmla="*/ 2452 w 5702"/>
              <a:gd name="T25" fmla="*/ 63 h 1219"/>
              <a:gd name="T26" fmla="*/ 2518 w 5702"/>
              <a:gd name="T27" fmla="*/ 84 h 1219"/>
              <a:gd name="T28" fmla="*/ 2579 w 5702"/>
              <a:gd name="T29" fmla="*/ 107 h 1219"/>
              <a:gd name="T30" fmla="*/ 2633 w 5702"/>
              <a:gd name="T31" fmla="*/ 131 h 1219"/>
              <a:gd name="T32" fmla="*/ 2680 w 5702"/>
              <a:gd name="T33" fmla="*/ 157 h 1219"/>
              <a:gd name="T34" fmla="*/ 2722 w 5702"/>
              <a:gd name="T35" fmla="*/ 185 h 1219"/>
              <a:gd name="T36" fmla="*/ 2756 w 5702"/>
              <a:gd name="T37" fmla="*/ 213 h 1219"/>
              <a:gd name="T38" fmla="*/ 2788 w 5702"/>
              <a:gd name="T39" fmla="*/ 241 h 1219"/>
              <a:gd name="T40" fmla="*/ 2812 w 5702"/>
              <a:gd name="T41" fmla="*/ 269 h 1219"/>
              <a:gd name="T42" fmla="*/ 2835 w 5702"/>
              <a:gd name="T43" fmla="*/ 295 h 1219"/>
              <a:gd name="T44" fmla="*/ 2852 w 5702"/>
              <a:gd name="T45" fmla="*/ 319 h 1219"/>
              <a:gd name="T46" fmla="*/ 2868 w 5702"/>
              <a:gd name="T47" fmla="*/ 295 h 1219"/>
              <a:gd name="T48" fmla="*/ 2891 w 5702"/>
              <a:gd name="T49" fmla="*/ 269 h 1219"/>
              <a:gd name="T50" fmla="*/ 2915 w 5702"/>
              <a:gd name="T51" fmla="*/ 241 h 1219"/>
              <a:gd name="T52" fmla="*/ 2946 w 5702"/>
              <a:gd name="T53" fmla="*/ 213 h 1219"/>
              <a:gd name="T54" fmla="*/ 2981 w 5702"/>
              <a:gd name="T55" fmla="*/ 185 h 1219"/>
              <a:gd name="T56" fmla="*/ 3023 w 5702"/>
              <a:gd name="T57" fmla="*/ 157 h 1219"/>
              <a:gd name="T58" fmla="*/ 3070 w 5702"/>
              <a:gd name="T59" fmla="*/ 131 h 1219"/>
              <a:gd name="T60" fmla="*/ 3124 w 5702"/>
              <a:gd name="T61" fmla="*/ 107 h 1219"/>
              <a:gd name="T62" fmla="*/ 3185 w 5702"/>
              <a:gd name="T63" fmla="*/ 84 h 1219"/>
              <a:gd name="T64" fmla="*/ 3253 w 5702"/>
              <a:gd name="T65" fmla="*/ 63 h 1219"/>
              <a:gd name="T66" fmla="*/ 3328 w 5702"/>
              <a:gd name="T67" fmla="*/ 46 h 1219"/>
              <a:gd name="T68" fmla="*/ 3409 w 5702"/>
              <a:gd name="T69" fmla="*/ 32 h 1219"/>
              <a:gd name="T70" fmla="*/ 3502 w 5702"/>
              <a:gd name="T71" fmla="*/ 20 h 1219"/>
              <a:gd name="T72" fmla="*/ 3601 w 5702"/>
              <a:gd name="T73" fmla="*/ 14 h 1219"/>
              <a:gd name="T74" fmla="*/ 3684 w 5702"/>
              <a:gd name="T75" fmla="*/ 11 h 1219"/>
              <a:gd name="T76" fmla="*/ 3780 w 5702"/>
              <a:gd name="T77" fmla="*/ 7 h 1219"/>
              <a:gd name="T78" fmla="*/ 3886 w 5702"/>
              <a:gd name="T79" fmla="*/ 6 h 1219"/>
              <a:gd name="T80" fmla="*/ 4005 w 5702"/>
              <a:gd name="T81" fmla="*/ 4 h 1219"/>
              <a:gd name="T82" fmla="*/ 4134 w 5702"/>
              <a:gd name="T83" fmla="*/ 2 h 1219"/>
              <a:gd name="T84" fmla="*/ 4275 w 5702"/>
              <a:gd name="T85" fmla="*/ 2 h 1219"/>
              <a:gd name="T86" fmla="*/ 4426 w 5702"/>
              <a:gd name="T87" fmla="*/ 0 h 1219"/>
              <a:gd name="T88" fmla="*/ 4588 w 5702"/>
              <a:gd name="T89" fmla="*/ 0 h 1219"/>
              <a:gd name="T90" fmla="*/ 4799 w 5702"/>
              <a:gd name="T91" fmla="*/ 0 h 1219"/>
              <a:gd name="T92" fmla="*/ 4999 w 5702"/>
              <a:gd name="T93" fmla="*/ 2 h 1219"/>
              <a:gd name="T94" fmla="*/ 5189 w 5702"/>
              <a:gd name="T95" fmla="*/ 4 h 1219"/>
              <a:gd name="T96" fmla="*/ 5368 w 5702"/>
              <a:gd name="T97" fmla="*/ 6 h 1219"/>
              <a:gd name="T98" fmla="*/ 5541 w 5702"/>
              <a:gd name="T99" fmla="*/ 7 h 1219"/>
              <a:gd name="T100" fmla="*/ 5702 w 5702"/>
              <a:gd name="T101" fmla="*/ 9 h 1219"/>
              <a:gd name="T102" fmla="*/ 5702 w 5702"/>
              <a:gd name="T103" fmla="*/ 1219 h 1219"/>
              <a:gd name="T104" fmla="*/ 0 w 5702"/>
              <a:gd name="T105" fmla="*/ 1219 h 1219"/>
              <a:gd name="T106" fmla="*/ 0 w 5702"/>
              <a:gd name="T107" fmla="*/ 9 h 1219"/>
              <a:gd name="T108" fmla="*/ 164 w 5702"/>
              <a:gd name="T109" fmla="*/ 7 h 1219"/>
              <a:gd name="T110" fmla="*/ 335 w 5702"/>
              <a:gd name="T111" fmla="*/ 6 h 1219"/>
              <a:gd name="T112" fmla="*/ 514 w 5702"/>
              <a:gd name="T113" fmla="*/ 4 h 1219"/>
              <a:gd name="T114" fmla="*/ 704 w 5702"/>
              <a:gd name="T115" fmla="*/ 2 h 1219"/>
              <a:gd name="T116" fmla="*/ 904 w 5702"/>
              <a:gd name="T117" fmla="*/ 0 h 1219"/>
              <a:gd name="T118" fmla="*/ 1115 w 5702"/>
              <a:gd name="T11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02" h="1219">
                <a:moveTo>
                  <a:pt x="1115" y="0"/>
                </a:moveTo>
                <a:lnTo>
                  <a:pt x="1277" y="0"/>
                </a:lnTo>
                <a:lnTo>
                  <a:pt x="1428" y="2"/>
                </a:lnTo>
                <a:lnTo>
                  <a:pt x="1569" y="2"/>
                </a:lnTo>
                <a:lnTo>
                  <a:pt x="1698" y="4"/>
                </a:lnTo>
                <a:lnTo>
                  <a:pt x="1816" y="6"/>
                </a:lnTo>
                <a:lnTo>
                  <a:pt x="1922" y="7"/>
                </a:lnTo>
                <a:lnTo>
                  <a:pt x="2018" y="11"/>
                </a:lnTo>
                <a:lnTo>
                  <a:pt x="2102" y="14"/>
                </a:lnTo>
                <a:lnTo>
                  <a:pt x="2201" y="20"/>
                </a:lnTo>
                <a:lnTo>
                  <a:pt x="2293" y="32"/>
                </a:lnTo>
                <a:lnTo>
                  <a:pt x="2375" y="46"/>
                </a:lnTo>
                <a:lnTo>
                  <a:pt x="2452" y="63"/>
                </a:lnTo>
                <a:lnTo>
                  <a:pt x="2518" y="84"/>
                </a:lnTo>
                <a:lnTo>
                  <a:pt x="2579" y="107"/>
                </a:lnTo>
                <a:lnTo>
                  <a:pt x="2633" y="131"/>
                </a:lnTo>
                <a:lnTo>
                  <a:pt x="2680" y="157"/>
                </a:lnTo>
                <a:lnTo>
                  <a:pt x="2722" y="185"/>
                </a:lnTo>
                <a:lnTo>
                  <a:pt x="2756" y="213"/>
                </a:lnTo>
                <a:lnTo>
                  <a:pt x="2788" y="241"/>
                </a:lnTo>
                <a:lnTo>
                  <a:pt x="2812" y="269"/>
                </a:lnTo>
                <a:lnTo>
                  <a:pt x="2835" y="295"/>
                </a:lnTo>
                <a:lnTo>
                  <a:pt x="2852" y="319"/>
                </a:lnTo>
                <a:lnTo>
                  <a:pt x="2868" y="295"/>
                </a:lnTo>
                <a:lnTo>
                  <a:pt x="2891" y="269"/>
                </a:lnTo>
                <a:lnTo>
                  <a:pt x="2915" y="241"/>
                </a:lnTo>
                <a:lnTo>
                  <a:pt x="2946" y="213"/>
                </a:lnTo>
                <a:lnTo>
                  <a:pt x="2981" y="185"/>
                </a:lnTo>
                <a:lnTo>
                  <a:pt x="3023" y="157"/>
                </a:lnTo>
                <a:lnTo>
                  <a:pt x="3070" y="131"/>
                </a:lnTo>
                <a:lnTo>
                  <a:pt x="3124" y="107"/>
                </a:lnTo>
                <a:lnTo>
                  <a:pt x="3185" y="84"/>
                </a:lnTo>
                <a:lnTo>
                  <a:pt x="3253" y="63"/>
                </a:lnTo>
                <a:lnTo>
                  <a:pt x="3328" y="46"/>
                </a:lnTo>
                <a:lnTo>
                  <a:pt x="3409" y="32"/>
                </a:lnTo>
                <a:lnTo>
                  <a:pt x="3502" y="20"/>
                </a:lnTo>
                <a:lnTo>
                  <a:pt x="3601" y="14"/>
                </a:lnTo>
                <a:lnTo>
                  <a:pt x="3684" y="11"/>
                </a:lnTo>
                <a:lnTo>
                  <a:pt x="3780" y="7"/>
                </a:lnTo>
                <a:lnTo>
                  <a:pt x="3886" y="6"/>
                </a:lnTo>
                <a:lnTo>
                  <a:pt x="4005" y="4"/>
                </a:lnTo>
                <a:lnTo>
                  <a:pt x="4134" y="2"/>
                </a:lnTo>
                <a:lnTo>
                  <a:pt x="4275" y="2"/>
                </a:lnTo>
                <a:lnTo>
                  <a:pt x="4426" y="0"/>
                </a:lnTo>
                <a:lnTo>
                  <a:pt x="4588" y="0"/>
                </a:lnTo>
                <a:lnTo>
                  <a:pt x="4799" y="0"/>
                </a:lnTo>
                <a:lnTo>
                  <a:pt x="4999" y="2"/>
                </a:lnTo>
                <a:lnTo>
                  <a:pt x="5189" y="4"/>
                </a:lnTo>
                <a:lnTo>
                  <a:pt x="5368" y="6"/>
                </a:lnTo>
                <a:lnTo>
                  <a:pt x="5541" y="7"/>
                </a:lnTo>
                <a:lnTo>
                  <a:pt x="5702" y="9"/>
                </a:lnTo>
                <a:lnTo>
                  <a:pt x="5702" y="1219"/>
                </a:lnTo>
                <a:lnTo>
                  <a:pt x="0" y="1219"/>
                </a:lnTo>
                <a:lnTo>
                  <a:pt x="0" y="9"/>
                </a:lnTo>
                <a:lnTo>
                  <a:pt x="164" y="7"/>
                </a:lnTo>
                <a:lnTo>
                  <a:pt x="335" y="6"/>
                </a:lnTo>
                <a:lnTo>
                  <a:pt x="514" y="4"/>
                </a:lnTo>
                <a:lnTo>
                  <a:pt x="704" y="2"/>
                </a:lnTo>
                <a:lnTo>
                  <a:pt x="904" y="0"/>
                </a:lnTo>
                <a:lnTo>
                  <a:pt x="1115"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
        <p:nvSpPr>
          <p:cNvPr id="10" name="Freeform 7"/>
          <p:cNvSpPr/>
          <p:nvPr/>
        </p:nvSpPr>
        <p:spPr bwMode="auto">
          <a:xfrm>
            <a:off x="354" y="5128493"/>
            <a:ext cx="12858044" cy="593017"/>
          </a:xfrm>
          <a:custGeom>
            <a:avLst/>
            <a:gdLst>
              <a:gd name="T0" fmla="*/ 1184 w 5702"/>
              <a:gd name="T1" fmla="*/ 0 h 394"/>
              <a:gd name="T2" fmla="*/ 1492 w 5702"/>
              <a:gd name="T3" fmla="*/ 2 h 394"/>
              <a:gd name="T4" fmla="*/ 1754 w 5702"/>
              <a:gd name="T5" fmla="*/ 5 h 394"/>
              <a:gd name="T6" fmla="*/ 1968 w 5702"/>
              <a:gd name="T7" fmla="*/ 11 h 394"/>
              <a:gd name="T8" fmla="*/ 2156 w 5702"/>
              <a:gd name="T9" fmla="*/ 19 h 394"/>
              <a:gd name="T10" fmla="*/ 2333 w 5702"/>
              <a:gd name="T11" fmla="*/ 42 h 394"/>
              <a:gd name="T12" fmla="*/ 2480 w 5702"/>
              <a:gd name="T13" fmla="*/ 78 h 394"/>
              <a:gd name="T14" fmla="*/ 2598 w 5702"/>
              <a:gd name="T15" fmla="*/ 122 h 394"/>
              <a:gd name="T16" fmla="*/ 2690 w 5702"/>
              <a:gd name="T17" fmla="*/ 172 h 394"/>
              <a:gd name="T18" fmla="*/ 2763 w 5702"/>
              <a:gd name="T19" fmla="*/ 225 h 394"/>
              <a:gd name="T20" fmla="*/ 2816 w 5702"/>
              <a:gd name="T21" fmla="*/ 277 h 394"/>
              <a:gd name="T22" fmla="*/ 2852 w 5702"/>
              <a:gd name="T23" fmla="*/ 326 h 394"/>
              <a:gd name="T24" fmla="*/ 2887 w 5702"/>
              <a:gd name="T25" fmla="*/ 277 h 394"/>
              <a:gd name="T26" fmla="*/ 2939 w 5702"/>
              <a:gd name="T27" fmla="*/ 225 h 394"/>
              <a:gd name="T28" fmla="*/ 3012 w 5702"/>
              <a:gd name="T29" fmla="*/ 172 h 394"/>
              <a:gd name="T30" fmla="*/ 3105 w 5702"/>
              <a:gd name="T31" fmla="*/ 122 h 394"/>
              <a:gd name="T32" fmla="*/ 3223 w 5702"/>
              <a:gd name="T33" fmla="*/ 78 h 394"/>
              <a:gd name="T34" fmla="*/ 3369 w 5702"/>
              <a:gd name="T35" fmla="*/ 42 h 394"/>
              <a:gd name="T36" fmla="*/ 3547 w 5702"/>
              <a:gd name="T37" fmla="*/ 19 h 394"/>
              <a:gd name="T38" fmla="*/ 3735 w 5702"/>
              <a:gd name="T39" fmla="*/ 11 h 394"/>
              <a:gd name="T40" fmla="*/ 3949 w 5702"/>
              <a:gd name="T41" fmla="*/ 5 h 394"/>
              <a:gd name="T42" fmla="*/ 4210 w 5702"/>
              <a:gd name="T43" fmla="*/ 2 h 394"/>
              <a:gd name="T44" fmla="*/ 4519 w 5702"/>
              <a:gd name="T45" fmla="*/ 0 h 394"/>
              <a:gd name="T46" fmla="*/ 4907 w 5702"/>
              <a:gd name="T47" fmla="*/ 0 h 394"/>
              <a:gd name="T48" fmla="*/ 5318 w 5702"/>
              <a:gd name="T49" fmla="*/ 2 h 394"/>
              <a:gd name="T50" fmla="*/ 5702 w 5702"/>
              <a:gd name="T51" fmla="*/ 5 h 394"/>
              <a:gd name="T52" fmla="*/ 5513 w 5702"/>
              <a:gd name="T53" fmla="*/ 72 h 394"/>
              <a:gd name="T54" fmla="*/ 5116 w 5702"/>
              <a:gd name="T55" fmla="*/ 70 h 394"/>
              <a:gd name="T56" fmla="*/ 4689 w 5702"/>
              <a:gd name="T57" fmla="*/ 68 h 394"/>
              <a:gd name="T58" fmla="*/ 4358 w 5702"/>
              <a:gd name="T59" fmla="*/ 70 h 394"/>
              <a:gd name="T60" fmla="*/ 4073 w 5702"/>
              <a:gd name="T61" fmla="*/ 72 h 394"/>
              <a:gd name="T62" fmla="*/ 3836 w 5702"/>
              <a:gd name="T63" fmla="*/ 75 h 394"/>
              <a:gd name="T64" fmla="*/ 3648 w 5702"/>
              <a:gd name="T65" fmla="*/ 80 h 394"/>
              <a:gd name="T66" fmla="*/ 3455 w 5702"/>
              <a:gd name="T67" fmla="*/ 98 h 394"/>
              <a:gd name="T68" fmla="*/ 3293 w 5702"/>
              <a:gd name="T69" fmla="*/ 127 h 394"/>
              <a:gd name="T70" fmla="*/ 3162 w 5702"/>
              <a:gd name="T71" fmla="*/ 167 h 394"/>
              <a:gd name="T72" fmla="*/ 3056 w 5702"/>
              <a:gd name="T73" fmla="*/ 214 h 394"/>
              <a:gd name="T74" fmla="*/ 2974 w 5702"/>
              <a:gd name="T75" fmla="*/ 266 h 394"/>
              <a:gd name="T76" fmla="*/ 2911 w 5702"/>
              <a:gd name="T77" fmla="*/ 320 h 394"/>
              <a:gd name="T78" fmla="*/ 2868 w 5702"/>
              <a:gd name="T79" fmla="*/ 371 h 394"/>
              <a:gd name="T80" fmla="*/ 2835 w 5702"/>
              <a:gd name="T81" fmla="*/ 371 h 394"/>
              <a:gd name="T82" fmla="*/ 2791 w 5702"/>
              <a:gd name="T83" fmla="*/ 320 h 394"/>
              <a:gd name="T84" fmla="*/ 2730 w 5702"/>
              <a:gd name="T85" fmla="*/ 266 h 394"/>
              <a:gd name="T86" fmla="*/ 2647 w 5702"/>
              <a:gd name="T87" fmla="*/ 214 h 394"/>
              <a:gd name="T88" fmla="*/ 2542 w 5702"/>
              <a:gd name="T89" fmla="*/ 167 h 394"/>
              <a:gd name="T90" fmla="*/ 2410 w 5702"/>
              <a:gd name="T91" fmla="*/ 127 h 394"/>
              <a:gd name="T92" fmla="*/ 2248 w 5702"/>
              <a:gd name="T93" fmla="*/ 98 h 394"/>
              <a:gd name="T94" fmla="*/ 2055 w 5702"/>
              <a:gd name="T95" fmla="*/ 80 h 394"/>
              <a:gd name="T96" fmla="*/ 1867 w 5702"/>
              <a:gd name="T97" fmla="*/ 75 h 394"/>
              <a:gd name="T98" fmla="*/ 1630 w 5702"/>
              <a:gd name="T99" fmla="*/ 72 h 394"/>
              <a:gd name="T100" fmla="*/ 1344 w 5702"/>
              <a:gd name="T101" fmla="*/ 70 h 394"/>
              <a:gd name="T102" fmla="*/ 1014 w 5702"/>
              <a:gd name="T103" fmla="*/ 68 h 394"/>
              <a:gd name="T104" fmla="*/ 587 w 5702"/>
              <a:gd name="T105" fmla="*/ 70 h 394"/>
              <a:gd name="T106" fmla="*/ 190 w 5702"/>
              <a:gd name="T107" fmla="*/ 72 h 394"/>
              <a:gd name="T108" fmla="*/ 0 w 5702"/>
              <a:gd name="T109" fmla="*/ 5 h 394"/>
              <a:gd name="T110" fmla="*/ 385 w 5702"/>
              <a:gd name="T111" fmla="*/ 2 h 394"/>
              <a:gd name="T112" fmla="*/ 796 w 5702"/>
              <a:gd name="T113"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02" h="394">
                <a:moveTo>
                  <a:pt x="1014" y="0"/>
                </a:moveTo>
                <a:lnTo>
                  <a:pt x="1184" y="0"/>
                </a:lnTo>
                <a:lnTo>
                  <a:pt x="1344" y="0"/>
                </a:lnTo>
                <a:lnTo>
                  <a:pt x="1492" y="2"/>
                </a:lnTo>
                <a:lnTo>
                  <a:pt x="1630" y="4"/>
                </a:lnTo>
                <a:lnTo>
                  <a:pt x="1754" y="5"/>
                </a:lnTo>
                <a:lnTo>
                  <a:pt x="1867" y="7"/>
                </a:lnTo>
                <a:lnTo>
                  <a:pt x="1968" y="11"/>
                </a:lnTo>
                <a:lnTo>
                  <a:pt x="2055" y="12"/>
                </a:lnTo>
                <a:lnTo>
                  <a:pt x="2156" y="19"/>
                </a:lnTo>
                <a:lnTo>
                  <a:pt x="2248" y="30"/>
                </a:lnTo>
                <a:lnTo>
                  <a:pt x="2333" y="42"/>
                </a:lnTo>
                <a:lnTo>
                  <a:pt x="2410" y="59"/>
                </a:lnTo>
                <a:lnTo>
                  <a:pt x="2480" y="78"/>
                </a:lnTo>
                <a:lnTo>
                  <a:pt x="2542" y="99"/>
                </a:lnTo>
                <a:lnTo>
                  <a:pt x="2598" y="122"/>
                </a:lnTo>
                <a:lnTo>
                  <a:pt x="2647" y="146"/>
                </a:lnTo>
                <a:lnTo>
                  <a:pt x="2690" y="172"/>
                </a:lnTo>
                <a:lnTo>
                  <a:pt x="2730" y="199"/>
                </a:lnTo>
                <a:lnTo>
                  <a:pt x="2763" y="225"/>
                </a:lnTo>
                <a:lnTo>
                  <a:pt x="2791" y="253"/>
                </a:lnTo>
                <a:lnTo>
                  <a:pt x="2816" y="277"/>
                </a:lnTo>
                <a:lnTo>
                  <a:pt x="2835" y="303"/>
                </a:lnTo>
                <a:lnTo>
                  <a:pt x="2852" y="326"/>
                </a:lnTo>
                <a:lnTo>
                  <a:pt x="2868" y="303"/>
                </a:lnTo>
                <a:lnTo>
                  <a:pt x="2887" y="277"/>
                </a:lnTo>
                <a:lnTo>
                  <a:pt x="2911" y="253"/>
                </a:lnTo>
                <a:lnTo>
                  <a:pt x="2939" y="225"/>
                </a:lnTo>
                <a:lnTo>
                  <a:pt x="2974" y="199"/>
                </a:lnTo>
                <a:lnTo>
                  <a:pt x="3012" y="172"/>
                </a:lnTo>
                <a:lnTo>
                  <a:pt x="3056" y="146"/>
                </a:lnTo>
                <a:lnTo>
                  <a:pt x="3105" y="122"/>
                </a:lnTo>
                <a:lnTo>
                  <a:pt x="3162" y="99"/>
                </a:lnTo>
                <a:lnTo>
                  <a:pt x="3223" y="78"/>
                </a:lnTo>
                <a:lnTo>
                  <a:pt x="3293" y="59"/>
                </a:lnTo>
                <a:lnTo>
                  <a:pt x="3369" y="42"/>
                </a:lnTo>
                <a:lnTo>
                  <a:pt x="3455" y="30"/>
                </a:lnTo>
                <a:lnTo>
                  <a:pt x="3547" y="19"/>
                </a:lnTo>
                <a:lnTo>
                  <a:pt x="3648" y="12"/>
                </a:lnTo>
                <a:lnTo>
                  <a:pt x="3735" y="11"/>
                </a:lnTo>
                <a:lnTo>
                  <a:pt x="3836" y="7"/>
                </a:lnTo>
                <a:lnTo>
                  <a:pt x="3949" y="5"/>
                </a:lnTo>
                <a:lnTo>
                  <a:pt x="4073" y="4"/>
                </a:lnTo>
                <a:lnTo>
                  <a:pt x="4210" y="2"/>
                </a:lnTo>
                <a:lnTo>
                  <a:pt x="4358" y="0"/>
                </a:lnTo>
                <a:lnTo>
                  <a:pt x="4519" y="0"/>
                </a:lnTo>
                <a:lnTo>
                  <a:pt x="4689" y="0"/>
                </a:lnTo>
                <a:lnTo>
                  <a:pt x="4907" y="0"/>
                </a:lnTo>
                <a:lnTo>
                  <a:pt x="5116" y="2"/>
                </a:lnTo>
                <a:lnTo>
                  <a:pt x="5318" y="2"/>
                </a:lnTo>
                <a:lnTo>
                  <a:pt x="5513" y="4"/>
                </a:lnTo>
                <a:lnTo>
                  <a:pt x="5702" y="5"/>
                </a:lnTo>
                <a:lnTo>
                  <a:pt x="5702" y="73"/>
                </a:lnTo>
                <a:lnTo>
                  <a:pt x="5513" y="72"/>
                </a:lnTo>
                <a:lnTo>
                  <a:pt x="5318" y="70"/>
                </a:lnTo>
                <a:lnTo>
                  <a:pt x="5116" y="70"/>
                </a:lnTo>
                <a:lnTo>
                  <a:pt x="4907" y="68"/>
                </a:lnTo>
                <a:lnTo>
                  <a:pt x="4689" y="68"/>
                </a:lnTo>
                <a:lnTo>
                  <a:pt x="4519" y="68"/>
                </a:lnTo>
                <a:lnTo>
                  <a:pt x="4358" y="70"/>
                </a:lnTo>
                <a:lnTo>
                  <a:pt x="4210" y="70"/>
                </a:lnTo>
                <a:lnTo>
                  <a:pt x="4073" y="72"/>
                </a:lnTo>
                <a:lnTo>
                  <a:pt x="3949" y="73"/>
                </a:lnTo>
                <a:lnTo>
                  <a:pt x="3836" y="75"/>
                </a:lnTo>
                <a:lnTo>
                  <a:pt x="3735" y="78"/>
                </a:lnTo>
                <a:lnTo>
                  <a:pt x="3648" y="80"/>
                </a:lnTo>
                <a:lnTo>
                  <a:pt x="3547" y="87"/>
                </a:lnTo>
                <a:lnTo>
                  <a:pt x="3455" y="98"/>
                </a:lnTo>
                <a:lnTo>
                  <a:pt x="3369" y="110"/>
                </a:lnTo>
                <a:lnTo>
                  <a:pt x="3293" y="127"/>
                </a:lnTo>
                <a:lnTo>
                  <a:pt x="3223" y="146"/>
                </a:lnTo>
                <a:lnTo>
                  <a:pt x="3162" y="167"/>
                </a:lnTo>
                <a:lnTo>
                  <a:pt x="3105" y="190"/>
                </a:lnTo>
                <a:lnTo>
                  <a:pt x="3056" y="214"/>
                </a:lnTo>
                <a:lnTo>
                  <a:pt x="3012" y="240"/>
                </a:lnTo>
                <a:lnTo>
                  <a:pt x="2974" y="266"/>
                </a:lnTo>
                <a:lnTo>
                  <a:pt x="2939" y="293"/>
                </a:lnTo>
                <a:lnTo>
                  <a:pt x="2911" y="320"/>
                </a:lnTo>
                <a:lnTo>
                  <a:pt x="2887" y="345"/>
                </a:lnTo>
                <a:lnTo>
                  <a:pt x="2868" y="371"/>
                </a:lnTo>
                <a:lnTo>
                  <a:pt x="2852" y="394"/>
                </a:lnTo>
                <a:lnTo>
                  <a:pt x="2835" y="371"/>
                </a:lnTo>
                <a:lnTo>
                  <a:pt x="2816" y="345"/>
                </a:lnTo>
                <a:lnTo>
                  <a:pt x="2791" y="320"/>
                </a:lnTo>
                <a:lnTo>
                  <a:pt x="2763" y="293"/>
                </a:lnTo>
                <a:lnTo>
                  <a:pt x="2730" y="266"/>
                </a:lnTo>
                <a:lnTo>
                  <a:pt x="2690" y="240"/>
                </a:lnTo>
                <a:lnTo>
                  <a:pt x="2647" y="214"/>
                </a:lnTo>
                <a:lnTo>
                  <a:pt x="2598" y="190"/>
                </a:lnTo>
                <a:lnTo>
                  <a:pt x="2542" y="167"/>
                </a:lnTo>
                <a:lnTo>
                  <a:pt x="2480" y="146"/>
                </a:lnTo>
                <a:lnTo>
                  <a:pt x="2410" y="127"/>
                </a:lnTo>
                <a:lnTo>
                  <a:pt x="2333" y="110"/>
                </a:lnTo>
                <a:lnTo>
                  <a:pt x="2248" y="98"/>
                </a:lnTo>
                <a:lnTo>
                  <a:pt x="2156" y="87"/>
                </a:lnTo>
                <a:lnTo>
                  <a:pt x="2055" y="80"/>
                </a:lnTo>
                <a:lnTo>
                  <a:pt x="1968" y="78"/>
                </a:lnTo>
                <a:lnTo>
                  <a:pt x="1867" y="75"/>
                </a:lnTo>
                <a:lnTo>
                  <a:pt x="1754" y="73"/>
                </a:lnTo>
                <a:lnTo>
                  <a:pt x="1630" y="72"/>
                </a:lnTo>
                <a:lnTo>
                  <a:pt x="1492" y="70"/>
                </a:lnTo>
                <a:lnTo>
                  <a:pt x="1344" y="70"/>
                </a:lnTo>
                <a:lnTo>
                  <a:pt x="1184" y="68"/>
                </a:lnTo>
                <a:lnTo>
                  <a:pt x="1014" y="68"/>
                </a:lnTo>
                <a:lnTo>
                  <a:pt x="796" y="68"/>
                </a:lnTo>
                <a:lnTo>
                  <a:pt x="587" y="70"/>
                </a:lnTo>
                <a:lnTo>
                  <a:pt x="385" y="70"/>
                </a:lnTo>
                <a:lnTo>
                  <a:pt x="190" y="72"/>
                </a:lnTo>
                <a:lnTo>
                  <a:pt x="0" y="73"/>
                </a:lnTo>
                <a:lnTo>
                  <a:pt x="0" y="5"/>
                </a:lnTo>
                <a:lnTo>
                  <a:pt x="190" y="4"/>
                </a:lnTo>
                <a:lnTo>
                  <a:pt x="385" y="2"/>
                </a:lnTo>
                <a:lnTo>
                  <a:pt x="587" y="2"/>
                </a:lnTo>
                <a:lnTo>
                  <a:pt x="796" y="0"/>
                </a:lnTo>
                <a:lnTo>
                  <a:pt x="1014"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cxnSp>
        <p:nvCxnSpPr>
          <p:cNvPr id="6" name="直接连接符 5"/>
          <p:cNvCxnSpPr/>
          <p:nvPr/>
        </p:nvCxnSpPr>
        <p:spPr>
          <a:xfrm>
            <a:off x="4136390" y="3544570"/>
            <a:ext cx="4873625" cy="0"/>
          </a:xfrm>
          <a:prstGeom prst="line">
            <a:avLst/>
          </a:prstGeom>
          <a:ln w="9525">
            <a:solidFill>
              <a:srgbClr val="003366"/>
            </a:solidFill>
            <a:prstDash val="solid"/>
          </a:ln>
        </p:spPr>
        <p:style>
          <a:lnRef idx="1">
            <a:schemeClr val="accent1"/>
          </a:lnRef>
          <a:fillRef idx="0">
            <a:schemeClr val="accent1"/>
          </a:fillRef>
          <a:effectRef idx="0">
            <a:schemeClr val="accent1"/>
          </a:effectRef>
          <a:fontRef idx="minor">
            <a:schemeClr val="tx1"/>
          </a:fontRef>
        </p:style>
      </p:cxnSp>
      <p:sp>
        <p:nvSpPr>
          <p:cNvPr id="7" name="矩形 259"/>
          <p:cNvSpPr>
            <a:spLocks noChangeArrowheads="1"/>
          </p:cNvSpPr>
          <p:nvPr/>
        </p:nvSpPr>
        <p:spPr bwMode="auto">
          <a:xfrm>
            <a:off x="1447800" y="2641600"/>
            <a:ext cx="9622155" cy="76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5000" dirty="0">
                <a:solidFill>
                  <a:schemeClr val="accent1"/>
                </a:solidFill>
                <a:cs typeface="微软雅黑" panose="020B0503020204020204" pitchFamily="34" charset="-122"/>
                <a:sym typeface="Arial" panose="020B0604020202020204" pitchFamily="34" charset="0"/>
              </a:rPr>
              <a:t>   </a:t>
            </a:r>
            <a:r>
              <a:rPr lang="zh-CN" altLang="en-US" sz="5000" dirty="0">
                <a:solidFill>
                  <a:schemeClr val="accent1"/>
                </a:solidFill>
                <a:sym typeface="+mn-ea"/>
              </a:rPr>
              <a:t>公司级安全培训</a:t>
            </a:r>
            <a:endParaRPr lang="zh-CN" altLang="en-US" sz="5000" spc="200" noProof="0" dirty="0">
              <a:ln>
                <a:noFill/>
              </a:ln>
              <a:solidFill>
                <a:schemeClr val="accent1"/>
              </a:solidFill>
              <a:effectLst/>
              <a:uLnTx/>
              <a:uFillTx/>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advTm="0">
        <p:dissolve/>
      </p:transition>
    </mc:Choice>
    <mc:Fallback>
      <p:transition spd="slow" advTm="0">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p:nvPr/>
        </p:nvSpPr>
        <p:spPr>
          <a:xfrm>
            <a:off x="4762847" y="1524055"/>
            <a:ext cx="6834185" cy="610870"/>
          </a:xfrm>
          <a:prstGeom prst="rect">
            <a:avLst/>
          </a:prstGeom>
          <a:noFill/>
          <a:ln w="9525">
            <a:noFill/>
          </a:ln>
        </p:spPr>
        <p:txBody>
          <a:bodyPr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3375" b="1" dirty="0">
                <a:solidFill>
                  <a:srgbClr val="000000"/>
                </a:solidFill>
                <a:latin typeface="微软雅黑" panose="020B0503020204020204" pitchFamily="34" charset="-122"/>
                <a:ea typeface="微软雅黑" panose="020B0503020204020204" pitchFamily="34" charset="-122"/>
              </a:rPr>
              <a:t>生产安全基础知识</a:t>
            </a:r>
            <a:endParaRPr lang="zh-CN" altLang="en-US" sz="3375" b="1" dirty="0">
              <a:solidFill>
                <a:srgbClr val="00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2359" t="3278" r="3147" b="5903"/>
          <a:stretch>
            <a:fillRect/>
          </a:stretch>
        </p:blipFill>
        <p:spPr>
          <a:xfrm>
            <a:off x="1115530" y="3308444"/>
            <a:ext cx="3369699" cy="2428991"/>
          </a:xfrm>
          <a:prstGeom prst="roundRect">
            <a:avLst/>
          </a:prstGeom>
        </p:spPr>
      </p:pic>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17453" b="8527"/>
          <a:stretch>
            <a:fillRect/>
          </a:stretch>
        </p:blipFill>
        <p:spPr>
          <a:xfrm>
            <a:off x="4787169" y="3308444"/>
            <a:ext cx="3281539" cy="2428991"/>
          </a:xfrm>
          <a:prstGeom prst="round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8212" t="6428" r="12023" b="5378"/>
          <a:stretch>
            <a:fillRect/>
          </a:stretch>
        </p:blipFill>
        <p:spPr>
          <a:xfrm>
            <a:off x="8365783" y="3308444"/>
            <a:ext cx="3303284" cy="2428991"/>
          </a:xfrm>
          <a:prstGeom prst="roundRect">
            <a:avLst/>
          </a:prstGeom>
        </p:spPr>
      </p:pic>
      <p:sp>
        <p:nvSpPr>
          <p:cNvPr id="11" name="任意多边形 10"/>
          <p:cNvSpPr/>
          <p:nvPr/>
        </p:nvSpPr>
        <p:spPr>
          <a:xfrm>
            <a:off x="1115386" y="5092808"/>
            <a:ext cx="3370215" cy="644577"/>
          </a:xfrm>
          <a:custGeom>
            <a:avLst/>
            <a:gdLst>
              <a:gd name="connsiteX0" fmla="*/ 0 w 3195149"/>
              <a:gd name="connsiteY0" fmla="*/ 0 h 611077"/>
              <a:gd name="connsiteX1" fmla="*/ 3195149 w 3195149"/>
              <a:gd name="connsiteY1" fmla="*/ 0 h 611077"/>
              <a:gd name="connsiteX2" fmla="*/ 3195149 w 3195149"/>
              <a:gd name="connsiteY2" fmla="*/ 227208 h 611077"/>
              <a:gd name="connsiteX3" fmla="*/ 2811280 w 3195149"/>
              <a:gd name="connsiteY3" fmla="*/ 611077 h 611077"/>
              <a:gd name="connsiteX4" fmla="*/ 383869 w 3195149"/>
              <a:gd name="connsiteY4" fmla="*/ 611077 h 611077"/>
              <a:gd name="connsiteX5" fmla="*/ 0 w 3195149"/>
              <a:gd name="connsiteY5" fmla="*/ 227208 h 61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149" h="611077">
                <a:moveTo>
                  <a:pt x="0" y="0"/>
                </a:moveTo>
                <a:lnTo>
                  <a:pt x="3195149" y="0"/>
                </a:lnTo>
                <a:lnTo>
                  <a:pt x="3195149" y="227208"/>
                </a:lnTo>
                <a:cubicBezTo>
                  <a:pt x="3195149" y="439213"/>
                  <a:pt x="3023285" y="611077"/>
                  <a:pt x="2811280" y="611077"/>
                </a:cubicBezTo>
                <a:lnTo>
                  <a:pt x="383869" y="611077"/>
                </a:lnTo>
                <a:cubicBezTo>
                  <a:pt x="171864" y="611077"/>
                  <a:pt x="0" y="439213"/>
                  <a:pt x="0" y="22720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2" name="任意多边形 11"/>
          <p:cNvSpPr/>
          <p:nvPr/>
        </p:nvSpPr>
        <p:spPr>
          <a:xfrm>
            <a:off x="4781938" y="5092808"/>
            <a:ext cx="3286503" cy="644577"/>
          </a:xfrm>
          <a:custGeom>
            <a:avLst/>
            <a:gdLst>
              <a:gd name="connsiteX0" fmla="*/ 0 w 3195149"/>
              <a:gd name="connsiteY0" fmla="*/ 0 h 611077"/>
              <a:gd name="connsiteX1" fmla="*/ 3195149 w 3195149"/>
              <a:gd name="connsiteY1" fmla="*/ 0 h 611077"/>
              <a:gd name="connsiteX2" fmla="*/ 3195149 w 3195149"/>
              <a:gd name="connsiteY2" fmla="*/ 227208 h 611077"/>
              <a:gd name="connsiteX3" fmla="*/ 2811280 w 3195149"/>
              <a:gd name="connsiteY3" fmla="*/ 611077 h 611077"/>
              <a:gd name="connsiteX4" fmla="*/ 383869 w 3195149"/>
              <a:gd name="connsiteY4" fmla="*/ 611077 h 611077"/>
              <a:gd name="connsiteX5" fmla="*/ 0 w 3195149"/>
              <a:gd name="connsiteY5" fmla="*/ 227208 h 61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149" h="611077">
                <a:moveTo>
                  <a:pt x="0" y="0"/>
                </a:moveTo>
                <a:lnTo>
                  <a:pt x="3195149" y="0"/>
                </a:lnTo>
                <a:lnTo>
                  <a:pt x="3195149" y="227208"/>
                </a:lnTo>
                <a:cubicBezTo>
                  <a:pt x="3195149" y="439213"/>
                  <a:pt x="3023285" y="611077"/>
                  <a:pt x="2811280" y="611077"/>
                </a:cubicBezTo>
                <a:lnTo>
                  <a:pt x="383869" y="611077"/>
                </a:lnTo>
                <a:cubicBezTo>
                  <a:pt x="171864" y="611077"/>
                  <a:pt x="0" y="439213"/>
                  <a:pt x="0" y="22720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3" name="任意多边形 12"/>
          <p:cNvSpPr/>
          <p:nvPr/>
        </p:nvSpPr>
        <p:spPr>
          <a:xfrm>
            <a:off x="8383196" y="5092808"/>
            <a:ext cx="3286503" cy="644577"/>
          </a:xfrm>
          <a:custGeom>
            <a:avLst/>
            <a:gdLst>
              <a:gd name="connsiteX0" fmla="*/ 0 w 3195149"/>
              <a:gd name="connsiteY0" fmla="*/ 0 h 611077"/>
              <a:gd name="connsiteX1" fmla="*/ 3195149 w 3195149"/>
              <a:gd name="connsiteY1" fmla="*/ 0 h 611077"/>
              <a:gd name="connsiteX2" fmla="*/ 3195149 w 3195149"/>
              <a:gd name="connsiteY2" fmla="*/ 227208 h 611077"/>
              <a:gd name="connsiteX3" fmla="*/ 2811280 w 3195149"/>
              <a:gd name="connsiteY3" fmla="*/ 611077 h 611077"/>
              <a:gd name="connsiteX4" fmla="*/ 383869 w 3195149"/>
              <a:gd name="connsiteY4" fmla="*/ 611077 h 611077"/>
              <a:gd name="connsiteX5" fmla="*/ 0 w 3195149"/>
              <a:gd name="connsiteY5" fmla="*/ 227208 h 61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149" h="611077">
                <a:moveTo>
                  <a:pt x="0" y="0"/>
                </a:moveTo>
                <a:lnTo>
                  <a:pt x="3195149" y="0"/>
                </a:lnTo>
                <a:lnTo>
                  <a:pt x="3195149" y="227208"/>
                </a:lnTo>
                <a:cubicBezTo>
                  <a:pt x="3195149" y="439213"/>
                  <a:pt x="3023285" y="611077"/>
                  <a:pt x="2811280" y="611077"/>
                </a:cubicBezTo>
                <a:lnTo>
                  <a:pt x="383869" y="611077"/>
                </a:lnTo>
                <a:cubicBezTo>
                  <a:pt x="171864" y="611077"/>
                  <a:pt x="0" y="439213"/>
                  <a:pt x="0" y="22720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29707" name="矩形 8"/>
          <p:cNvSpPr/>
          <p:nvPr/>
        </p:nvSpPr>
        <p:spPr>
          <a:xfrm>
            <a:off x="2161777" y="5168147"/>
            <a:ext cx="1254760" cy="415290"/>
          </a:xfrm>
          <a:prstGeom prst="rect">
            <a:avLst/>
          </a:prstGeom>
          <a:noFill/>
          <a:ln w="9525">
            <a:noFill/>
          </a:ln>
        </p:spPr>
        <p:txBody>
          <a:bodyPr wrap="none">
            <a:spAutoFit/>
          </a:bodyPr>
          <a:lstStyle/>
          <a:p>
            <a:r>
              <a:rPr lang="zh-CN" altLang="en-US" sz="2110" dirty="0">
                <a:solidFill>
                  <a:schemeClr val="bg1"/>
                </a:solidFill>
                <a:latin typeface="微软雅黑" panose="020B0503020204020204" pitchFamily="34" charset="-122"/>
                <a:ea typeface="微软雅黑" panose="020B0503020204020204" pitchFamily="34" charset="-122"/>
              </a:rPr>
              <a:t>安全生产</a:t>
            </a:r>
            <a:endParaRPr lang="zh-CN" altLang="en-US" sz="2110" dirty="0">
              <a:solidFill>
                <a:schemeClr val="bg1"/>
              </a:solidFill>
              <a:latin typeface="黑体" panose="02010609060101010101" pitchFamily="49" charset="-122"/>
            </a:endParaRPr>
          </a:p>
        </p:txBody>
      </p:sp>
      <p:sp>
        <p:nvSpPr>
          <p:cNvPr id="29708" name="矩形 9"/>
          <p:cNvSpPr/>
          <p:nvPr/>
        </p:nvSpPr>
        <p:spPr>
          <a:xfrm>
            <a:off x="5898646" y="5206655"/>
            <a:ext cx="1254760" cy="415290"/>
          </a:xfrm>
          <a:prstGeom prst="rect">
            <a:avLst/>
          </a:prstGeom>
          <a:noFill/>
          <a:ln w="9525">
            <a:noFill/>
          </a:ln>
        </p:spPr>
        <p:txBody>
          <a:bodyPr wrap="none">
            <a:spAutoFit/>
          </a:bodyPr>
          <a:lstStyle/>
          <a:p>
            <a:r>
              <a:rPr lang="zh-CN" altLang="en-US" sz="2110" dirty="0">
                <a:solidFill>
                  <a:schemeClr val="bg1"/>
                </a:solidFill>
                <a:latin typeface="微软雅黑" panose="020B0503020204020204" pitchFamily="34" charset="-122"/>
                <a:ea typeface="微软雅黑" panose="020B0503020204020204" pitchFamily="34" charset="-122"/>
              </a:rPr>
              <a:t>安全电压</a:t>
            </a:r>
            <a:endParaRPr lang="zh-CN" altLang="en-US" sz="2110" dirty="0">
              <a:solidFill>
                <a:schemeClr val="bg1"/>
              </a:solidFill>
              <a:latin typeface="微软雅黑" panose="020B0503020204020204" pitchFamily="34" charset="-122"/>
              <a:ea typeface="微软雅黑" panose="020B0503020204020204" pitchFamily="34" charset="-122"/>
            </a:endParaRPr>
          </a:p>
        </p:txBody>
      </p:sp>
      <p:sp>
        <p:nvSpPr>
          <p:cNvPr id="29709" name="矩形 13"/>
          <p:cNvSpPr/>
          <p:nvPr/>
        </p:nvSpPr>
        <p:spPr>
          <a:xfrm>
            <a:off x="9489857" y="5168147"/>
            <a:ext cx="1254760" cy="415290"/>
          </a:xfrm>
          <a:prstGeom prst="rect">
            <a:avLst/>
          </a:prstGeom>
          <a:noFill/>
          <a:ln w="9525">
            <a:noFill/>
          </a:ln>
        </p:spPr>
        <p:txBody>
          <a:bodyPr wrap="none">
            <a:spAutoFit/>
          </a:bodyPr>
          <a:lstStyle/>
          <a:p>
            <a:r>
              <a:rPr lang="zh-CN" altLang="en-US" sz="2110" dirty="0">
                <a:solidFill>
                  <a:schemeClr val="bg1"/>
                </a:solidFill>
                <a:latin typeface="微软雅黑" panose="020B0503020204020204" pitchFamily="34" charset="-122"/>
                <a:ea typeface="微软雅黑" panose="020B0503020204020204" pitchFamily="34" charset="-122"/>
              </a:rPr>
              <a:t>高空作业</a:t>
            </a:r>
            <a:endParaRPr lang="zh-CN" altLang="en-US" sz="2110" dirty="0">
              <a:solidFill>
                <a:schemeClr val="bg1"/>
              </a:solidFill>
              <a:latin typeface="微软雅黑" panose="020B0503020204020204" pitchFamily="34" charset="-122"/>
              <a:ea typeface="微软雅黑" panose="020B0503020204020204" pitchFamily="34" charset="-122"/>
            </a:endParaRPr>
          </a:p>
        </p:txBody>
      </p:sp>
      <p:sp>
        <p:nvSpPr>
          <p:cNvPr id="29710" name="矩形 14"/>
          <p:cNvSpPr/>
          <p:nvPr/>
        </p:nvSpPr>
        <p:spPr>
          <a:xfrm>
            <a:off x="999865" y="5906481"/>
            <a:ext cx="3370213" cy="114300"/>
          </a:xfrm>
          <a:prstGeom prst="rect">
            <a:avLst/>
          </a:prstGeom>
          <a:noFill/>
          <a:ln w="9525">
            <a:noFill/>
          </a:ln>
        </p:spPr>
        <p:txBody>
          <a:bodyPr>
            <a:spAutoFit/>
          </a:bodyPr>
          <a:lstStyle/>
          <a:p>
            <a:pPr eaLnBrk="1" hangingPunct="1">
              <a:lnSpc>
                <a:spcPct val="150000"/>
              </a:lnSpc>
            </a:pPr>
            <a:r>
              <a:rPr lang="zh-CN" altLang="en-US" sz="100" b="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是指在劳动生产过程中，努力改善劳动条件克服不安全因素，防止事故发生，使劳动生产在保证人员安全健康和财产安全的前提下顺利进行。</a:t>
            </a:r>
            <a:endParaRPr lang="zh-CN" altLang="en-US" sz="100" b="0" dirty="0">
              <a:solidFill>
                <a:srgbClr val="000000"/>
              </a:solidFill>
              <a:latin typeface="微软雅黑" panose="020B0503020204020204" pitchFamily="34" charset="-122"/>
              <a:ea typeface="微软雅黑" panose="020B0503020204020204" pitchFamily="34" charset="-122"/>
            </a:endParaRPr>
          </a:p>
        </p:txBody>
      </p:sp>
      <p:sp>
        <p:nvSpPr>
          <p:cNvPr id="29711" name="矩形 15"/>
          <p:cNvSpPr/>
          <p:nvPr/>
        </p:nvSpPr>
        <p:spPr>
          <a:xfrm>
            <a:off x="4661394" y="5906481"/>
            <a:ext cx="3395327" cy="114300"/>
          </a:xfrm>
          <a:prstGeom prst="rect">
            <a:avLst/>
          </a:prstGeom>
          <a:noFill/>
          <a:ln w="9525">
            <a:noFill/>
          </a:ln>
        </p:spPr>
        <p:txBody>
          <a:bodyPr>
            <a:spAutoFit/>
          </a:bodyPr>
          <a:lstStyle/>
          <a:p>
            <a:pPr eaLnBrk="1" hangingPunct="1">
              <a:lnSpc>
                <a:spcPct val="150000"/>
              </a:lnSpc>
            </a:pPr>
            <a:r>
              <a:rPr lang="zh-CN" altLang="en-US" sz="100" b="0" dirty="0">
                <a:solidFill>
                  <a:srgbClr val="000000"/>
                </a:solidFill>
                <a:latin typeface="微软雅黑" panose="020B0503020204020204" pitchFamily="34" charset="-122"/>
                <a:ea typeface="微软雅黑" panose="020B0503020204020204" pitchFamily="34" charset="-122"/>
              </a:rPr>
              <a:t>即在特定环境下，人体触电后不会直接致残或致死的电压值。安全电压共有5个：6V、12V、24V、36V、42V </a:t>
            </a:r>
            <a:endParaRPr lang="zh-CN" altLang="en-US" sz="100" b="0" dirty="0">
              <a:solidFill>
                <a:srgbClr val="000000"/>
              </a:solidFill>
              <a:latin typeface="微软雅黑" panose="020B0503020204020204" pitchFamily="34" charset="-122"/>
              <a:ea typeface="微软雅黑" panose="020B0503020204020204" pitchFamily="34" charset="-122"/>
            </a:endParaRPr>
          </a:p>
        </p:txBody>
      </p:sp>
      <p:sp>
        <p:nvSpPr>
          <p:cNvPr id="29712" name="矩形 16"/>
          <p:cNvSpPr/>
          <p:nvPr/>
        </p:nvSpPr>
        <p:spPr>
          <a:xfrm>
            <a:off x="8483649" y="5906481"/>
            <a:ext cx="3083922" cy="114300"/>
          </a:xfrm>
          <a:prstGeom prst="rect">
            <a:avLst/>
          </a:prstGeom>
          <a:noFill/>
          <a:ln w="9525">
            <a:noFill/>
          </a:ln>
        </p:spPr>
        <p:txBody>
          <a:bodyPr>
            <a:spAutoFit/>
          </a:bodyPr>
          <a:lstStyle/>
          <a:p>
            <a:pPr eaLnBrk="1" hangingPunct="1">
              <a:lnSpc>
                <a:spcPct val="150000"/>
              </a:lnSpc>
            </a:pPr>
            <a:r>
              <a:rPr lang="zh-CN" altLang="en-US" sz="100" b="0" dirty="0">
                <a:solidFill>
                  <a:srgbClr val="000000"/>
                </a:solidFill>
                <a:latin typeface="微软雅黑" panose="020B0503020204020204" pitchFamily="34" charset="-122"/>
                <a:ea typeface="微软雅黑" panose="020B0503020204020204" pitchFamily="34" charset="-122"/>
              </a:rPr>
              <a:t>凡作业平面2米以上作业视为高空作业。</a:t>
            </a:r>
            <a:endParaRPr lang="zh-CN" altLang="en-US" sz="100" b="0" dirty="0">
              <a:solidFill>
                <a:srgbClr val="000000"/>
              </a:solidFill>
              <a:latin typeface="微软雅黑" panose="020B0503020204020204" pitchFamily="34" charset="-122"/>
              <a:ea typeface="微软雅黑" panose="020B0503020204020204" pitchFamily="34" charset="-122"/>
            </a:endParaRPr>
          </a:p>
        </p:txBody>
      </p:sp>
      <p:sp>
        <p:nvSpPr>
          <p:cNvPr id="9" name="任意多边形 8"/>
          <p:cNvSpPr/>
          <p:nvPr>
            <p:custDataLst>
              <p:tags r:id="rId4"/>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任意多边形 13"/>
          <p:cNvSpPr/>
          <p:nvPr>
            <p:custDataLst>
              <p:tags r:id="rId5"/>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0"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01  </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med">
    <p:cover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6"/>
          <p:cNvSpPr>
            <a:spLocks noGrp="1" noRot="1" noChangeArrowheads="1"/>
          </p:cNvSpPr>
          <p:nvPr>
            <p:ph type="title"/>
          </p:nvPr>
        </p:nvSpPr>
        <p:spPr>
          <a:xfrm>
            <a:off x="661093" y="1308559"/>
            <a:ext cx="6683504" cy="614680"/>
          </a:xfrm>
        </p:spPr>
        <p:txBody>
          <a:bodyPr vert="horz" wrap="square" lIns="96435" tIns="48217" rIns="96435" bIns="48217"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3375"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1、公司</a:t>
            </a:r>
            <a:r>
              <a:rPr kumimoji="0" lang="en-US" altLang="zh-CN" sz="3375"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HSE</a:t>
            </a:r>
            <a:r>
              <a:rPr kumimoji="0" lang="zh-CN" altLang="en-US" sz="3375"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管理方针</a:t>
            </a:r>
            <a:endParaRPr kumimoji="0" lang="zh-CN" altLang="en-US" sz="3375"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nvGrpSpPr>
          <p:cNvPr id="30725" name="组合 1"/>
          <p:cNvGrpSpPr/>
          <p:nvPr/>
        </p:nvGrpSpPr>
        <p:grpSpPr>
          <a:xfrm>
            <a:off x="4684159" y="2358290"/>
            <a:ext cx="778514" cy="775166"/>
            <a:chOff x="2109158" y="1592898"/>
            <a:chExt cx="957577" cy="954879"/>
          </a:xfrm>
        </p:grpSpPr>
        <p:sp>
          <p:nvSpPr>
            <p:cNvPr id="10" name="Freeform 163"/>
            <p:cNvSpPr>
              <a:spLocks noEditPoints="1"/>
            </p:cNvSpPr>
            <p:nvPr/>
          </p:nvSpPr>
          <p:spPr bwMode="auto">
            <a:xfrm>
              <a:off x="2109158" y="1592898"/>
              <a:ext cx="957577" cy="954879"/>
            </a:xfrm>
            <a:custGeom>
              <a:avLst/>
              <a:gdLst>
                <a:gd name="T0" fmla="*/ 301 w 328"/>
                <a:gd name="T1" fmla="*/ 159 h 328"/>
                <a:gd name="T2" fmla="*/ 301 w 328"/>
                <a:gd name="T3" fmla="*/ 144 h 328"/>
                <a:gd name="T4" fmla="*/ 328 w 328"/>
                <a:gd name="T5" fmla="*/ 135 h 328"/>
                <a:gd name="T6" fmla="*/ 311 w 328"/>
                <a:gd name="T7" fmla="*/ 83 h 328"/>
                <a:gd name="T8" fmla="*/ 284 w 328"/>
                <a:gd name="T9" fmla="*/ 92 h 328"/>
                <a:gd name="T10" fmla="*/ 265 w 328"/>
                <a:gd name="T11" fmla="*/ 66 h 328"/>
                <a:gd name="T12" fmla="*/ 282 w 328"/>
                <a:gd name="T13" fmla="*/ 43 h 328"/>
                <a:gd name="T14" fmla="*/ 238 w 328"/>
                <a:gd name="T15" fmla="*/ 11 h 328"/>
                <a:gd name="T16" fmla="*/ 222 w 328"/>
                <a:gd name="T17" fmla="*/ 34 h 328"/>
                <a:gd name="T18" fmla="*/ 193 w 328"/>
                <a:gd name="T19" fmla="*/ 25 h 328"/>
                <a:gd name="T20" fmla="*/ 193 w 328"/>
                <a:gd name="T21" fmla="*/ 0 h 328"/>
                <a:gd name="T22" fmla="*/ 138 w 328"/>
                <a:gd name="T23" fmla="*/ 0 h 328"/>
                <a:gd name="T24" fmla="*/ 138 w 328"/>
                <a:gd name="T25" fmla="*/ 25 h 328"/>
                <a:gd name="T26" fmla="*/ 108 w 328"/>
                <a:gd name="T27" fmla="*/ 35 h 328"/>
                <a:gd name="T28" fmla="*/ 90 w 328"/>
                <a:gd name="T29" fmla="*/ 11 h 328"/>
                <a:gd name="T30" fmla="*/ 46 w 328"/>
                <a:gd name="T31" fmla="*/ 43 h 328"/>
                <a:gd name="T32" fmla="*/ 64 w 328"/>
                <a:gd name="T33" fmla="*/ 67 h 328"/>
                <a:gd name="T34" fmla="*/ 46 w 328"/>
                <a:gd name="T35" fmla="*/ 93 h 328"/>
                <a:gd name="T36" fmla="*/ 17 w 328"/>
                <a:gd name="T37" fmla="*/ 83 h 328"/>
                <a:gd name="T38" fmla="*/ 0 w 328"/>
                <a:gd name="T39" fmla="*/ 135 h 328"/>
                <a:gd name="T40" fmla="*/ 29 w 328"/>
                <a:gd name="T41" fmla="*/ 144 h 328"/>
                <a:gd name="T42" fmla="*/ 28 w 328"/>
                <a:gd name="T43" fmla="*/ 159 h 328"/>
                <a:gd name="T44" fmla="*/ 29 w 328"/>
                <a:gd name="T45" fmla="*/ 175 h 328"/>
                <a:gd name="T46" fmla="*/ 0 w 328"/>
                <a:gd name="T47" fmla="*/ 184 h 328"/>
                <a:gd name="T48" fmla="*/ 17 w 328"/>
                <a:gd name="T49" fmla="*/ 236 h 328"/>
                <a:gd name="T50" fmla="*/ 46 w 328"/>
                <a:gd name="T51" fmla="*/ 226 h 328"/>
                <a:gd name="T52" fmla="*/ 64 w 328"/>
                <a:gd name="T53" fmla="*/ 251 h 328"/>
                <a:gd name="T54" fmla="*/ 46 w 328"/>
                <a:gd name="T55" fmla="*/ 276 h 328"/>
                <a:gd name="T56" fmla="*/ 90 w 328"/>
                <a:gd name="T57" fmla="*/ 308 h 328"/>
                <a:gd name="T58" fmla="*/ 109 w 328"/>
                <a:gd name="T59" fmla="*/ 283 h 328"/>
                <a:gd name="T60" fmla="*/ 138 w 328"/>
                <a:gd name="T61" fmla="*/ 292 h 328"/>
                <a:gd name="T62" fmla="*/ 138 w 328"/>
                <a:gd name="T63" fmla="*/ 328 h 328"/>
                <a:gd name="T64" fmla="*/ 193 w 328"/>
                <a:gd name="T65" fmla="*/ 328 h 328"/>
                <a:gd name="T66" fmla="*/ 193 w 328"/>
                <a:gd name="T67" fmla="*/ 293 h 328"/>
                <a:gd name="T68" fmla="*/ 221 w 328"/>
                <a:gd name="T69" fmla="*/ 283 h 328"/>
                <a:gd name="T70" fmla="*/ 239 w 328"/>
                <a:gd name="T71" fmla="*/ 308 h 328"/>
                <a:gd name="T72" fmla="*/ 282 w 328"/>
                <a:gd name="T73" fmla="*/ 276 h 328"/>
                <a:gd name="T74" fmla="*/ 265 w 328"/>
                <a:gd name="T75" fmla="*/ 252 h 328"/>
                <a:gd name="T76" fmla="*/ 283 w 328"/>
                <a:gd name="T77" fmla="*/ 227 h 328"/>
                <a:gd name="T78" fmla="*/ 311 w 328"/>
                <a:gd name="T79" fmla="*/ 236 h 328"/>
                <a:gd name="T80" fmla="*/ 328 w 328"/>
                <a:gd name="T81" fmla="*/ 184 h 328"/>
                <a:gd name="T82" fmla="*/ 300 w 328"/>
                <a:gd name="T83" fmla="*/ 175 h 328"/>
                <a:gd name="T84" fmla="*/ 301 w 328"/>
                <a:gd name="T85" fmla="*/ 159 h 328"/>
                <a:gd name="T86" fmla="*/ 78 w 328"/>
                <a:gd name="T87" fmla="*/ 159 h 328"/>
                <a:gd name="T88" fmla="*/ 165 w 328"/>
                <a:gd name="T89" fmla="*/ 72 h 328"/>
                <a:gd name="T90" fmla="*/ 252 w 328"/>
                <a:gd name="T91" fmla="*/ 159 h 328"/>
                <a:gd name="T92" fmla="*/ 165 w 328"/>
                <a:gd name="T93" fmla="*/ 245 h 328"/>
                <a:gd name="T94" fmla="*/ 78 w 328"/>
                <a:gd name="T95" fmla="*/ 15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8" h="328">
                  <a:moveTo>
                    <a:pt x="301" y="159"/>
                  </a:moveTo>
                  <a:cubicBezTo>
                    <a:pt x="301" y="153"/>
                    <a:pt x="301" y="148"/>
                    <a:pt x="301" y="144"/>
                  </a:cubicBezTo>
                  <a:cubicBezTo>
                    <a:pt x="328" y="135"/>
                    <a:pt x="328" y="135"/>
                    <a:pt x="328" y="135"/>
                  </a:cubicBezTo>
                  <a:cubicBezTo>
                    <a:pt x="311" y="83"/>
                    <a:pt x="311" y="83"/>
                    <a:pt x="311" y="83"/>
                  </a:cubicBezTo>
                  <a:cubicBezTo>
                    <a:pt x="284" y="92"/>
                    <a:pt x="284" y="92"/>
                    <a:pt x="284" y="92"/>
                  </a:cubicBezTo>
                  <a:cubicBezTo>
                    <a:pt x="279" y="83"/>
                    <a:pt x="272" y="74"/>
                    <a:pt x="265" y="66"/>
                  </a:cubicBezTo>
                  <a:cubicBezTo>
                    <a:pt x="282" y="43"/>
                    <a:pt x="282" y="43"/>
                    <a:pt x="282" y="43"/>
                  </a:cubicBezTo>
                  <a:cubicBezTo>
                    <a:pt x="238" y="11"/>
                    <a:pt x="238" y="11"/>
                    <a:pt x="238" y="11"/>
                  </a:cubicBezTo>
                  <a:cubicBezTo>
                    <a:pt x="222" y="34"/>
                    <a:pt x="222" y="34"/>
                    <a:pt x="222" y="34"/>
                  </a:cubicBezTo>
                  <a:cubicBezTo>
                    <a:pt x="213" y="30"/>
                    <a:pt x="206" y="27"/>
                    <a:pt x="193" y="25"/>
                  </a:cubicBezTo>
                  <a:cubicBezTo>
                    <a:pt x="193" y="0"/>
                    <a:pt x="193" y="0"/>
                    <a:pt x="193" y="0"/>
                  </a:cubicBezTo>
                  <a:cubicBezTo>
                    <a:pt x="138" y="0"/>
                    <a:pt x="138" y="0"/>
                    <a:pt x="138" y="0"/>
                  </a:cubicBezTo>
                  <a:cubicBezTo>
                    <a:pt x="138" y="25"/>
                    <a:pt x="138" y="25"/>
                    <a:pt x="138" y="25"/>
                  </a:cubicBezTo>
                  <a:cubicBezTo>
                    <a:pt x="125" y="27"/>
                    <a:pt x="117" y="31"/>
                    <a:pt x="108" y="35"/>
                  </a:cubicBezTo>
                  <a:cubicBezTo>
                    <a:pt x="90" y="11"/>
                    <a:pt x="90" y="11"/>
                    <a:pt x="90" y="11"/>
                  </a:cubicBezTo>
                  <a:cubicBezTo>
                    <a:pt x="46" y="43"/>
                    <a:pt x="46" y="43"/>
                    <a:pt x="46" y="43"/>
                  </a:cubicBezTo>
                  <a:cubicBezTo>
                    <a:pt x="64" y="67"/>
                    <a:pt x="64" y="67"/>
                    <a:pt x="64" y="67"/>
                  </a:cubicBezTo>
                  <a:cubicBezTo>
                    <a:pt x="57" y="75"/>
                    <a:pt x="51" y="84"/>
                    <a:pt x="46" y="93"/>
                  </a:cubicBezTo>
                  <a:cubicBezTo>
                    <a:pt x="17" y="83"/>
                    <a:pt x="17" y="83"/>
                    <a:pt x="17" y="83"/>
                  </a:cubicBezTo>
                  <a:cubicBezTo>
                    <a:pt x="0" y="135"/>
                    <a:pt x="0" y="135"/>
                    <a:pt x="0" y="135"/>
                  </a:cubicBezTo>
                  <a:cubicBezTo>
                    <a:pt x="29" y="144"/>
                    <a:pt x="29" y="144"/>
                    <a:pt x="29" y="144"/>
                  </a:cubicBezTo>
                  <a:cubicBezTo>
                    <a:pt x="29" y="149"/>
                    <a:pt x="28" y="154"/>
                    <a:pt x="28" y="159"/>
                  </a:cubicBezTo>
                  <a:cubicBezTo>
                    <a:pt x="28" y="164"/>
                    <a:pt x="29" y="169"/>
                    <a:pt x="29" y="175"/>
                  </a:cubicBezTo>
                  <a:cubicBezTo>
                    <a:pt x="0" y="184"/>
                    <a:pt x="0" y="184"/>
                    <a:pt x="0" y="184"/>
                  </a:cubicBezTo>
                  <a:cubicBezTo>
                    <a:pt x="17" y="236"/>
                    <a:pt x="17" y="236"/>
                    <a:pt x="17" y="236"/>
                  </a:cubicBezTo>
                  <a:cubicBezTo>
                    <a:pt x="46" y="226"/>
                    <a:pt x="46" y="226"/>
                    <a:pt x="46" y="226"/>
                  </a:cubicBezTo>
                  <a:cubicBezTo>
                    <a:pt x="51" y="235"/>
                    <a:pt x="57" y="243"/>
                    <a:pt x="64" y="251"/>
                  </a:cubicBezTo>
                  <a:cubicBezTo>
                    <a:pt x="46" y="276"/>
                    <a:pt x="46" y="276"/>
                    <a:pt x="46" y="276"/>
                  </a:cubicBezTo>
                  <a:cubicBezTo>
                    <a:pt x="90" y="308"/>
                    <a:pt x="90" y="308"/>
                    <a:pt x="90" y="308"/>
                  </a:cubicBezTo>
                  <a:cubicBezTo>
                    <a:pt x="109" y="283"/>
                    <a:pt x="109" y="283"/>
                    <a:pt x="109" y="283"/>
                  </a:cubicBezTo>
                  <a:cubicBezTo>
                    <a:pt x="118" y="287"/>
                    <a:pt x="125" y="290"/>
                    <a:pt x="138" y="292"/>
                  </a:cubicBezTo>
                  <a:cubicBezTo>
                    <a:pt x="138" y="328"/>
                    <a:pt x="138" y="328"/>
                    <a:pt x="138" y="328"/>
                  </a:cubicBezTo>
                  <a:cubicBezTo>
                    <a:pt x="193" y="328"/>
                    <a:pt x="193" y="328"/>
                    <a:pt x="193" y="328"/>
                  </a:cubicBezTo>
                  <a:cubicBezTo>
                    <a:pt x="193" y="293"/>
                    <a:pt x="193" y="293"/>
                    <a:pt x="193" y="293"/>
                  </a:cubicBezTo>
                  <a:cubicBezTo>
                    <a:pt x="199" y="291"/>
                    <a:pt x="212" y="287"/>
                    <a:pt x="221" y="283"/>
                  </a:cubicBezTo>
                  <a:cubicBezTo>
                    <a:pt x="239" y="308"/>
                    <a:pt x="239" y="308"/>
                    <a:pt x="239" y="308"/>
                  </a:cubicBezTo>
                  <a:cubicBezTo>
                    <a:pt x="282" y="276"/>
                    <a:pt x="282" y="276"/>
                    <a:pt x="282" y="276"/>
                  </a:cubicBezTo>
                  <a:cubicBezTo>
                    <a:pt x="265" y="252"/>
                    <a:pt x="265" y="252"/>
                    <a:pt x="265" y="252"/>
                  </a:cubicBezTo>
                  <a:cubicBezTo>
                    <a:pt x="272" y="244"/>
                    <a:pt x="278" y="236"/>
                    <a:pt x="283" y="227"/>
                  </a:cubicBezTo>
                  <a:cubicBezTo>
                    <a:pt x="311" y="236"/>
                    <a:pt x="311" y="236"/>
                    <a:pt x="311" y="236"/>
                  </a:cubicBezTo>
                  <a:cubicBezTo>
                    <a:pt x="328" y="184"/>
                    <a:pt x="328" y="184"/>
                    <a:pt x="328" y="184"/>
                  </a:cubicBezTo>
                  <a:cubicBezTo>
                    <a:pt x="300" y="175"/>
                    <a:pt x="300" y="175"/>
                    <a:pt x="300" y="175"/>
                  </a:cubicBezTo>
                  <a:cubicBezTo>
                    <a:pt x="301" y="170"/>
                    <a:pt x="301" y="164"/>
                    <a:pt x="301" y="159"/>
                  </a:cubicBezTo>
                  <a:close/>
                  <a:moveTo>
                    <a:pt x="78" y="159"/>
                  </a:moveTo>
                  <a:cubicBezTo>
                    <a:pt x="78" y="111"/>
                    <a:pt x="117" y="72"/>
                    <a:pt x="165" y="72"/>
                  </a:cubicBezTo>
                  <a:cubicBezTo>
                    <a:pt x="213" y="72"/>
                    <a:pt x="252" y="111"/>
                    <a:pt x="252" y="159"/>
                  </a:cubicBezTo>
                  <a:cubicBezTo>
                    <a:pt x="252" y="206"/>
                    <a:pt x="213" y="245"/>
                    <a:pt x="165" y="245"/>
                  </a:cubicBezTo>
                  <a:cubicBezTo>
                    <a:pt x="117" y="245"/>
                    <a:pt x="78" y="206"/>
                    <a:pt x="78" y="159"/>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黑体" panose="02010609060101010101" pitchFamily="49" charset="-122"/>
                <a:ea typeface="宋体" panose="02010600030101010101" pitchFamily="2" charset="-122"/>
                <a:cs typeface="+mn-cs"/>
              </a:endParaRPr>
            </a:p>
          </p:txBody>
        </p:sp>
        <p:sp>
          <p:nvSpPr>
            <p:cNvPr id="11" name="Freeform 164"/>
            <p:cNvSpPr>
              <a:spLocks noEditPoints="1"/>
            </p:cNvSpPr>
            <p:nvPr/>
          </p:nvSpPr>
          <p:spPr bwMode="auto">
            <a:xfrm>
              <a:off x="2461299" y="1943501"/>
              <a:ext cx="253295" cy="253672"/>
            </a:xfrm>
            <a:custGeom>
              <a:avLst/>
              <a:gdLst>
                <a:gd name="T0" fmla="*/ 147 w 147"/>
                <a:gd name="T1" fmla="*/ 73 h 147"/>
                <a:gd name="T2" fmla="*/ 74 w 147"/>
                <a:gd name="T3" fmla="*/ 0 h 147"/>
                <a:gd name="T4" fmla="*/ 0 w 147"/>
                <a:gd name="T5" fmla="*/ 73 h 147"/>
                <a:gd name="T6" fmla="*/ 74 w 147"/>
                <a:gd name="T7" fmla="*/ 147 h 147"/>
                <a:gd name="T8" fmla="*/ 147 w 147"/>
                <a:gd name="T9" fmla="*/ 73 h 147"/>
                <a:gd name="T10" fmla="*/ 74 w 147"/>
                <a:gd name="T11" fmla="*/ 109 h 147"/>
                <a:gd name="T12" fmla="*/ 38 w 147"/>
                <a:gd name="T13" fmla="*/ 73 h 147"/>
                <a:gd name="T14" fmla="*/ 74 w 147"/>
                <a:gd name="T15" fmla="*/ 38 h 147"/>
                <a:gd name="T16" fmla="*/ 109 w 147"/>
                <a:gd name="T17" fmla="*/ 73 h 147"/>
                <a:gd name="T18" fmla="*/ 74 w 147"/>
                <a:gd name="T19" fmla="*/ 10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47">
                  <a:moveTo>
                    <a:pt x="147" y="73"/>
                  </a:moveTo>
                  <a:cubicBezTo>
                    <a:pt x="147" y="33"/>
                    <a:pt x="114" y="0"/>
                    <a:pt x="74" y="0"/>
                  </a:cubicBezTo>
                  <a:cubicBezTo>
                    <a:pt x="33" y="0"/>
                    <a:pt x="0" y="33"/>
                    <a:pt x="0" y="73"/>
                  </a:cubicBezTo>
                  <a:cubicBezTo>
                    <a:pt x="0" y="114"/>
                    <a:pt x="33" y="147"/>
                    <a:pt x="74" y="147"/>
                  </a:cubicBezTo>
                  <a:cubicBezTo>
                    <a:pt x="114" y="147"/>
                    <a:pt x="147" y="114"/>
                    <a:pt x="147" y="73"/>
                  </a:cubicBezTo>
                  <a:close/>
                  <a:moveTo>
                    <a:pt x="74" y="109"/>
                  </a:moveTo>
                  <a:cubicBezTo>
                    <a:pt x="54" y="109"/>
                    <a:pt x="38" y="93"/>
                    <a:pt x="38" y="73"/>
                  </a:cubicBezTo>
                  <a:cubicBezTo>
                    <a:pt x="38" y="54"/>
                    <a:pt x="54" y="38"/>
                    <a:pt x="74" y="38"/>
                  </a:cubicBezTo>
                  <a:cubicBezTo>
                    <a:pt x="93" y="38"/>
                    <a:pt x="109" y="54"/>
                    <a:pt x="109" y="73"/>
                  </a:cubicBezTo>
                  <a:cubicBezTo>
                    <a:pt x="109" y="93"/>
                    <a:pt x="93" y="109"/>
                    <a:pt x="74" y="109"/>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黑体" panose="02010609060101010101" pitchFamily="49" charset="-122"/>
                <a:ea typeface="宋体" panose="02010600030101010101" pitchFamily="2" charset="-122"/>
                <a:cs typeface="+mn-cs"/>
              </a:endParaRPr>
            </a:p>
          </p:txBody>
        </p:sp>
      </p:grpSp>
      <p:sp>
        <p:nvSpPr>
          <p:cNvPr id="3" name="矩形 2"/>
          <p:cNvSpPr/>
          <p:nvPr/>
        </p:nvSpPr>
        <p:spPr>
          <a:xfrm>
            <a:off x="5748966" y="2502273"/>
            <a:ext cx="2753360" cy="48006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53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国家安全生产方针</a:t>
            </a:r>
            <a:endParaRPr kumimoji="0" lang="zh-CN" altLang="en-US" sz="253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endParaRPr>
          </a:p>
        </p:txBody>
      </p:sp>
      <p:sp>
        <p:nvSpPr>
          <p:cNvPr id="30727" name="矩形 3"/>
          <p:cNvSpPr/>
          <p:nvPr/>
        </p:nvSpPr>
        <p:spPr>
          <a:xfrm>
            <a:off x="5748966" y="3255674"/>
            <a:ext cx="3934460" cy="41529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2110" dirty="0">
                <a:latin typeface="微软雅黑" panose="020B0503020204020204" pitchFamily="34" charset="-122"/>
                <a:ea typeface="微软雅黑" panose="020B0503020204020204" pitchFamily="34" charset="-122"/>
              </a:rPr>
              <a:t>安全第一、预防为主、综合治理</a:t>
            </a:r>
            <a:endParaRPr lang="zh-CN" altLang="en-US" sz="2110" dirty="0">
              <a:latin typeface="微软雅黑" panose="020B0503020204020204" pitchFamily="34" charset="-122"/>
              <a:ea typeface="微软雅黑" panose="020B0503020204020204" pitchFamily="34" charset="-122"/>
            </a:endParaRPr>
          </a:p>
        </p:txBody>
      </p:sp>
      <p:grpSp>
        <p:nvGrpSpPr>
          <p:cNvPr id="30728" name="组合 14"/>
          <p:cNvGrpSpPr/>
          <p:nvPr/>
        </p:nvGrpSpPr>
        <p:grpSpPr>
          <a:xfrm>
            <a:off x="4684159" y="3898577"/>
            <a:ext cx="778514" cy="775166"/>
            <a:chOff x="2109158" y="1592898"/>
            <a:chExt cx="957577" cy="954879"/>
          </a:xfrm>
        </p:grpSpPr>
        <p:sp>
          <p:nvSpPr>
            <p:cNvPr id="16" name="Freeform 163"/>
            <p:cNvSpPr>
              <a:spLocks noEditPoints="1"/>
            </p:cNvSpPr>
            <p:nvPr/>
          </p:nvSpPr>
          <p:spPr bwMode="auto">
            <a:xfrm>
              <a:off x="2109158" y="1592898"/>
              <a:ext cx="957577" cy="954879"/>
            </a:xfrm>
            <a:custGeom>
              <a:avLst/>
              <a:gdLst>
                <a:gd name="T0" fmla="*/ 301 w 328"/>
                <a:gd name="T1" fmla="*/ 159 h 328"/>
                <a:gd name="T2" fmla="*/ 301 w 328"/>
                <a:gd name="T3" fmla="*/ 144 h 328"/>
                <a:gd name="T4" fmla="*/ 328 w 328"/>
                <a:gd name="T5" fmla="*/ 135 h 328"/>
                <a:gd name="T6" fmla="*/ 311 w 328"/>
                <a:gd name="T7" fmla="*/ 83 h 328"/>
                <a:gd name="T8" fmla="*/ 284 w 328"/>
                <a:gd name="T9" fmla="*/ 92 h 328"/>
                <a:gd name="T10" fmla="*/ 265 w 328"/>
                <a:gd name="T11" fmla="*/ 66 h 328"/>
                <a:gd name="T12" fmla="*/ 282 w 328"/>
                <a:gd name="T13" fmla="*/ 43 h 328"/>
                <a:gd name="T14" fmla="*/ 238 w 328"/>
                <a:gd name="T15" fmla="*/ 11 h 328"/>
                <a:gd name="T16" fmla="*/ 222 w 328"/>
                <a:gd name="T17" fmla="*/ 34 h 328"/>
                <a:gd name="T18" fmla="*/ 193 w 328"/>
                <a:gd name="T19" fmla="*/ 25 h 328"/>
                <a:gd name="T20" fmla="*/ 193 w 328"/>
                <a:gd name="T21" fmla="*/ 0 h 328"/>
                <a:gd name="T22" fmla="*/ 138 w 328"/>
                <a:gd name="T23" fmla="*/ 0 h 328"/>
                <a:gd name="T24" fmla="*/ 138 w 328"/>
                <a:gd name="T25" fmla="*/ 25 h 328"/>
                <a:gd name="T26" fmla="*/ 108 w 328"/>
                <a:gd name="T27" fmla="*/ 35 h 328"/>
                <a:gd name="T28" fmla="*/ 90 w 328"/>
                <a:gd name="T29" fmla="*/ 11 h 328"/>
                <a:gd name="T30" fmla="*/ 46 w 328"/>
                <a:gd name="T31" fmla="*/ 43 h 328"/>
                <a:gd name="T32" fmla="*/ 64 w 328"/>
                <a:gd name="T33" fmla="*/ 67 h 328"/>
                <a:gd name="T34" fmla="*/ 46 w 328"/>
                <a:gd name="T35" fmla="*/ 93 h 328"/>
                <a:gd name="T36" fmla="*/ 17 w 328"/>
                <a:gd name="T37" fmla="*/ 83 h 328"/>
                <a:gd name="T38" fmla="*/ 0 w 328"/>
                <a:gd name="T39" fmla="*/ 135 h 328"/>
                <a:gd name="T40" fmla="*/ 29 w 328"/>
                <a:gd name="T41" fmla="*/ 144 h 328"/>
                <a:gd name="T42" fmla="*/ 28 w 328"/>
                <a:gd name="T43" fmla="*/ 159 h 328"/>
                <a:gd name="T44" fmla="*/ 29 w 328"/>
                <a:gd name="T45" fmla="*/ 175 h 328"/>
                <a:gd name="T46" fmla="*/ 0 w 328"/>
                <a:gd name="T47" fmla="*/ 184 h 328"/>
                <a:gd name="T48" fmla="*/ 17 w 328"/>
                <a:gd name="T49" fmla="*/ 236 h 328"/>
                <a:gd name="T50" fmla="*/ 46 w 328"/>
                <a:gd name="T51" fmla="*/ 226 h 328"/>
                <a:gd name="T52" fmla="*/ 64 w 328"/>
                <a:gd name="T53" fmla="*/ 251 h 328"/>
                <a:gd name="T54" fmla="*/ 46 w 328"/>
                <a:gd name="T55" fmla="*/ 276 h 328"/>
                <a:gd name="T56" fmla="*/ 90 w 328"/>
                <a:gd name="T57" fmla="*/ 308 h 328"/>
                <a:gd name="T58" fmla="*/ 109 w 328"/>
                <a:gd name="T59" fmla="*/ 283 h 328"/>
                <a:gd name="T60" fmla="*/ 138 w 328"/>
                <a:gd name="T61" fmla="*/ 292 h 328"/>
                <a:gd name="T62" fmla="*/ 138 w 328"/>
                <a:gd name="T63" fmla="*/ 328 h 328"/>
                <a:gd name="T64" fmla="*/ 193 w 328"/>
                <a:gd name="T65" fmla="*/ 328 h 328"/>
                <a:gd name="T66" fmla="*/ 193 w 328"/>
                <a:gd name="T67" fmla="*/ 293 h 328"/>
                <a:gd name="T68" fmla="*/ 221 w 328"/>
                <a:gd name="T69" fmla="*/ 283 h 328"/>
                <a:gd name="T70" fmla="*/ 239 w 328"/>
                <a:gd name="T71" fmla="*/ 308 h 328"/>
                <a:gd name="T72" fmla="*/ 282 w 328"/>
                <a:gd name="T73" fmla="*/ 276 h 328"/>
                <a:gd name="T74" fmla="*/ 265 w 328"/>
                <a:gd name="T75" fmla="*/ 252 h 328"/>
                <a:gd name="T76" fmla="*/ 283 w 328"/>
                <a:gd name="T77" fmla="*/ 227 h 328"/>
                <a:gd name="T78" fmla="*/ 311 w 328"/>
                <a:gd name="T79" fmla="*/ 236 h 328"/>
                <a:gd name="T80" fmla="*/ 328 w 328"/>
                <a:gd name="T81" fmla="*/ 184 h 328"/>
                <a:gd name="T82" fmla="*/ 300 w 328"/>
                <a:gd name="T83" fmla="*/ 175 h 328"/>
                <a:gd name="T84" fmla="*/ 301 w 328"/>
                <a:gd name="T85" fmla="*/ 159 h 328"/>
                <a:gd name="T86" fmla="*/ 78 w 328"/>
                <a:gd name="T87" fmla="*/ 159 h 328"/>
                <a:gd name="T88" fmla="*/ 165 w 328"/>
                <a:gd name="T89" fmla="*/ 72 h 328"/>
                <a:gd name="T90" fmla="*/ 252 w 328"/>
                <a:gd name="T91" fmla="*/ 159 h 328"/>
                <a:gd name="T92" fmla="*/ 165 w 328"/>
                <a:gd name="T93" fmla="*/ 245 h 328"/>
                <a:gd name="T94" fmla="*/ 78 w 328"/>
                <a:gd name="T95" fmla="*/ 15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8" h="328">
                  <a:moveTo>
                    <a:pt x="301" y="159"/>
                  </a:moveTo>
                  <a:cubicBezTo>
                    <a:pt x="301" y="153"/>
                    <a:pt x="301" y="148"/>
                    <a:pt x="301" y="144"/>
                  </a:cubicBezTo>
                  <a:cubicBezTo>
                    <a:pt x="328" y="135"/>
                    <a:pt x="328" y="135"/>
                    <a:pt x="328" y="135"/>
                  </a:cubicBezTo>
                  <a:cubicBezTo>
                    <a:pt x="311" y="83"/>
                    <a:pt x="311" y="83"/>
                    <a:pt x="311" y="83"/>
                  </a:cubicBezTo>
                  <a:cubicBezTo>
                    <a:pt x="284" y="92"/>
                    <a:pt x="284" y="92"/>
                    <a:pt x="284" y="92"/>
                  </a:cubicBezTo>
                  <a:cubicBezTo>
                    <a:pt x="279" y="83"/>
                    <a:pt x="272" y="74"/>
                    <a:pt x="265" y="66"/>
                  </a:cubicBezTo>
                  <a:cubicBezTo>
                    <a:pt x="282" y="43"/>
                    <a:pt x="282" y="43"/>
                    <a:pt x="282" y="43"/>
                  </a:cubicBezTo>
                  <a:cubicBezTo>
                    <a:pt x="238" y="11"/>
                    <a:pt x="238" y="11"/>
                    <a:pt x="238" y="11"/>
                  </a:cubicBezTo>
                  <a:cubicBezTo>
                    <a:pt x="222" y="34"/>
                    <a:pt x="222" y="34"/>
                    <a:pt x="222" y="34"/>
                  </a:cubicBezTo>
                  <a:cubicBezTo>
                    <a:pt x="213" y="30"/>
                    <a:pt x="206" y="27"/>
                    <a:pt x="193" y="25"/>
                  </a:cubicBezTo>
                  <a:cubicBezTo>
                    <a:pt x="193" y="0"/>
                    <a:pt x="193" y="0"/>
                    <a:pt x="193" y="0"/>
                  </a:cubicBezTo>
                  <a:cubicBezTo>
                    <a:pt x="138" y="0"/>
                    <a:pt x="138" y="0"/>
                    <a:pt x="138" y="0"/>
                  </a:cubicBezTo>
                  <a:cubicBezTo>
                    <a:pt x="138" y="25"/>
                    <a:pt x="138" y="25"/>
                    <a:pt x="138" y="25"/>
                  </a:cubicBezTo>
                  <a:cubicBezTo>
                    <a:pt x="125" y="27"/>
                    <a:pt x="117" y="31"/>
                    <a:pt x="108" y="35"/>
                  </a:cubicBezTo>
                  <a:cubicBezTo>
                    <a:pt x="90" y="11"/>
                    <a:pt x="90" y="11"/>
                    <a:pt x="90" y="11"/>
                  </a:cubicBezTo>
                  <a:cubicBezTo>
                    <a:pt x="46" y="43"/>
                    <a:pt x="46" y="43"/>
                    <a:pt x="46" y="43"/>
                  </a:cubicBezTo>
                  <a:cubicBezTo>
                    <a:pt x="64" y="67"/>
                    <a:pt x="64" y="67"/>
                    <a:pt x="64" y="67"/>
                  </a:cubicBezTo>
                  <a:cubicBezTo>
                    <a:pt x="57" y="75"/>
                    <a:pt x="51" y="84"/>
                    <a:pt x="46" y="93"/>
                  </a:cubicBezTo>
                  <a:cubicBezTo>
                    <a:pt x="17" y="83"/>
                    <a:pt x="17" y="83"/>
                    <a:pt x="17" y="83"/>
                  </a:cubicBezTo>
                  <a:cubicBezTo>
                    <a:pt x="0" y="135"/>
                    <a:pt x="0" y="135"/>
                    <a:pt x="0" y="135"/>
                  </a:cubicBezTo>
                  <a:cubicBezTo>
                    <a:pt x="29" y="144"/>
                    <a:pt x="29" y="144"/>
                    <a:pt x="29" y="144"/>
                  </a:cubicBezTo>
                  <a:cubicBezTo>
                    <a:pt x="29" y="149"/>
                    <a:pt x="28" y="154"/>
                    <a:pt x="28" y="159"/>
                  </a:cubicBezTo>
                  <a:cubicBezTo>
                    <a:pt x="28" y="164"/>
                    <a:pt x="29" y="169"/>
                    <a:pt x="29" y="175"/>
                  </a:cubicBezTo>
                  <a:cubicBezTo>
                    <a:pt x="0" y="184"/>
                    <a:pt x="0" y="184"/>
                    <a:pt x="0" y="184"/>
                  </a:cubicBezTo>
                  <a:cubicBezTo>
                    <a:pt x="17" y="236"/>
                    <a:pt x="17" y="236"/>
                    <a:pt x="17" y="236"/>
                  </a:cubicBezTo>
                  <a:cubicBezTo>
                    <a:pt x="46" y="226"/>
                    <a:pt x="46" y="226"/>
                    <a:pt x="46" y="226"/>
                  </a:cubicBezTo>
                  <a:cubicBezTo>
                    <a:pt x="51" y="235"/>
                    <a:pt x="57" y="243"/>
                    <a:pt x="64" y="251"/>
                  </a:cubicBezTo>
                  <a:cubicBezTo>
                    <a:pt x="46" y="276"/>
                    <a:pt x="46" y="276"/>
                    <a:pt x="46" y="276"/>
                  </a:cubicBezTo>
                  <a:cubicBezTo>
                    <a:pt x="90" y="308"/>
                    <a:pt x="90" y="308"/>
                    <a:pt x="90" y="308"/>
                  </a:cubicBezTo>
                  <a:cubicBezTo>
                    <a:pt x="109" y="283"/>
                    <a:pt x="109" y="283"/>
                    <a:pt x="109" y="283"/>
                  </a:cubicBezTo>
                  <a:cubicBezTo>
                    <a:pt x="118" y="287"/>
                    <a:pt x="125" y="290"/>
                    <a:pt x="138" y="292"/>
                  </a:cubicBezTo>
                  <a:cubicBezTo>
                    <a:pt x="138" y="328"/>
                    <a:pt x="138" y="328"/>
                    <a:pt x="138" y="328"/>
                  </a:cubicBezTo>
                  <a:cubicBezTo>
                    <a:pt x="193" y="328"/>
                    <a:pt x="193" y="328"/>
                    <a:pt x="193" y="328"/>
                  </a:cubicBezTo>
                  <a:cubicBezTo>
                    <a:pt x="193" y="293"/>
                    <a:pt x="193" y="293"/>
                    <a:pt x="193" y="293"/>
                  </a:cubicBezTo>
                  <a:cubicBezTo>
                    <a:pt x="199" y="291"/>
                    <a:pt x="212" y="287"/>
                    <a:pt x="221" y="283"/>
                  </a:cubicBezTo>
                  <a:cubicBezTo>
                    <a:pt x="239" y="308"/>
                    <a:pt x="239" y="308"/>
                    <a:pt x="239" y="308"/>
                  </a:cubicBezTo>
                  <a:cubicBezTo>
                    <a:pt x="282" y="276"/>
                    <a:pt x="282" y="276"/>
                    <a:pt x="282" y="276"/>
                  </a:cubicBezTo>
                  <a:cubicBezTo>
                    <a:pt x="265" y="252"/>
                    <a:pt x="265" y="252"/>
                    <a:pt x="265" y="252"/>
                  </a:cubicBezTo>
                  <a:cubicBezTo>
                    <a:pt x="272" y="244"/>
                    <a:pt x="278" y="236"/>
                    <a:pt x="283" y="227"/>
                  </a:cubicBezTo>
                  <a:cubicBezTo>
                    <a:pt x="311" y="236"/>
                    <a:pt x="311" y="236"/>
                    <a:pt x="311" y="236"/>
                  </a:cubicBezTo>
                  <a:cubicBezTo>
                    <a:pt x="328" y="184"/>
                    <a:pt x="328" y="184"/>
                    <a:pt x="328" y="184"/>
                  </a:cubicBezTo>
                  <a:cubicBezTo>
                    <a:pt x="300" y="175"/>
                    <a:pt x="300" y="175"/>
                    <a:pt x="300" y="175"/>
                  </a:cubicBezTo>
                  <a:cubicBezTo>
                    <a:pt x="301" y="170"/>
                    <a:pt x="301" y="164"/>
                    <a:pt x="301" y="159"/>
                  </a:cubicBezTo>
                  <a:close/>
                  <a:moveTo>
                    <a:pt x="78" y="159"/>
                  </a:moveTo>
                  <a:cubicBezTo>
                    <a:pt x="78" y="111"/>
                    <a:pt x="117" y="72"/>
                    <a:pt x="165" y="72"/>
                  </a:cubicBezTo>
                  <a:cubicBezTo>
                    <a:pt x="213" y="72"/>
                    <a:pt x="252" y="111"/>
                    <a:pt x="252" y="159"/>
                  </a:cubicBezTo>
                  <a:cubicBezTo>
                    <a:pt x="252" y="206"/>
                    <a:pt x="213" y="245"/>
                    <a:pt x="165" y="245"/>
                  </a:cubicBezTo>
                  <a:cubicBezTo>
                    <a:pt x="117" y="245"/>
                    <a:pt x="78" y="206"/>
                    <a:pt x="78" y="159"/>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黑体" panose="02010609060101010101" pitchFamily="49" charset="-122"/>
                <a:ea typeface="宋体" panose="02010600030101010101" pitchFamily="2" charset="-122"/>
                <a:cs typeface="+mn-cs"/>
              </a:endParaRPr>
            </a:p>
          </p:txBody>
        </p:sp>
        <p:sp>
          <p:nvSpPr>
            <p:cNvPr id="17" name="Freeform 164"/>
            <p:cNvSpPr>
              <a:spLocks noEditPoints="1"/>
            </p:cNvSpPr>
            <p:nvPr/>
          </p:nvSpPr>
          <p:spPr bwMode="auto">
            <a:xfrm>
              <a:off x="2461299" y="1943501"/>
              <a:ext cx="253295" cy="253672"/>
            </a:xfrm>
            <a:custGeom>
              <a:avLst/>
              <a:gdLst>
                <a:gd name="T0" fmla="*/ 147 w 147"/>
                <a:gd name="T1" fmla="*/ 73 h 147"/>
                <a:gd name="T2" fmla="*/ 74 w 147"/>
                <a:gd name="T3" fmla="*/ 0 h 147"/>
                <a:gd name="T4" fmla="*/ 0 w 147"/>
                <a:gd name="T5" fmla="*/ 73 h 147"/>
                <a:gd name="T6" fmla="*/ 74 w 147"/>
                <a:gd name="T7" fmla="*/ 147 h 147"/>
                <a:gd name="T8" fmla="*/ 147 w 147"/>
                <a:gd name="T9" fmla="*/ 73 h 147"/>
                <a:gd name="T10" fmla="*/ 74 w 147"/>
                <a:gd name="T11" fmla="*/ 109 h 147"/>
                <a:gd name="T12" fmla="*/ 38 w 147"/>
                <a:gd name="T13" fmla="*/ 73 h 147"/>
                <a:gd name="T14" fmla="*/ 74 w 147"/>
                <a:gd name="T15" fmla="*/ 38 h 147"/>
                <a:gd name="T16" fmla="*/ 109 w 147"/>
                <a:gd name="T17" fmla="*/ 73 h 147"/>
                <a:gd name="T18" fmla="*/ 74 w 147"/>
                <a:gd name="T19" fmla="*/ 10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47">
                  <a:moveTo>
                    <a:pt x="147" y="73"/>
                  </a:moveTo>
                  <a:cubicBezTo>
                    <a:pt x="147" y="33"/>
                    <a:pt x="114" y="0"/>
                    <a:pt x="74" y="0"/>
                  </a:cubicBezTo>
                  <a:cubicBezTo>
                    <a:pt x="33" y="0"/>
                    <a:pt x="0" y="33"/>
                    <a:pt x="0" y="73"/>
                  </a:cubicBezTo>
                  <a:cubicBezTo>
                    <a:pt x="0" y="114"/>
                    <a:pt x="33" y="147"/>
                    <a:pt x="74" y="147"/>
                  </a:cubicBezTo>
                  <a:cubicBezTo>
                    <a:pt x="114" y="147"/>
                    <a:pt x="147" y="114"/>
                    <a:pt x="147" y="73"/>
                  </a:cubicBezTo>
                  <a:close/>
                  <a:moveTo>
                    <a:pt x="74" y="109"/>
                  </a:moveTo>
                  <a:cubicBezTo>
                    <a:pt x="54" y="109"/>
                    <a:pt x="38" y="93"/>
                    <a:pt x="38" y="73"/>
                  </a:cubicBezTo>
                  <a:cubicBezTo>
                    <a:pt x="38" y="54"/>
                    <a:pt x="54" y="38"/>
                    <a:pt x="74" y="38"/>
                  </a:cubicBezTo>
                  <a:cubicBezTo>
                    <a:pt x="93" y="38"/>
                    <a:pt x="109" y="54"/>
                    <a:pt x="109" y="73"/>
                  </a:cubicBezTo>
                  <a:cubicBezTo>
                    <a:pt x="109" y="93"/>
                    <a:pt x="93" y="109"/>
                    <a:pt x="74" y="109"/>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黑体" panose="02010609060101010101" pitchFamily="49" charset="-122"/>
                <a:ea typeface="宋体" panose="02010600030101010101" pitchFamily="2" charset="-122"/>
                <a:cs typeface="+mn-cs"/>
              </a:endParaRPr>
            </a:p>
          </p:txBody>
        </p:sp>
      </p:grpSp>
      <p:sp>
        <p:nvSpPr>
          <p:cNvPr id="5" name="矩形 4"/>
          <p:cNvSpPr/>
          <p:nvPr/>
        </p:nvSpPr>
        <p:spPr>
          <a:xfrm>
            <a:off x="5748966" y="4077719"/>
            <a:ext cx="4038600" cy="48006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53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公司职业健康安全管理方针</a:t>
            </a:r>
            <a:endParaRPr kumimoji="0" lang="zh-CN" altLang="en-US" sz="253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endParaRPr>
          </a:p>
        </p:txBody>
      </p:sp>
      <p:sp>
        <p:nvSpPr>
          <p:cNvPr id="30730" name="矩形 5"/>
          <p:cNvSpPr/>
          <p:nvPr/>
        </p:nvSpPr>
        <p:spPr>
          <a:xfrm>
            <a:off x="5748966" y="4859582"/>
            <a:ext cx="3934460" cy="41529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2110" dirty="0">
                <a:latin typeface="微软雅黑" panose="020B0503020204020204" pitchFamily="34" charset="-122"/>
                <a:ea typeface="微软雅黑" panose="020B0503020204020204" pitchFamily="34" charset="-122"/>
              </a:rPr>
              <a:t>健康安全、预防为主、关爱生命</a:t>
            </a:r>
            <a:endParaRPr lang="zh-CN" altLang="en-US" sz="2110" dirty="0">
              <a:latin typeface="微软雅黑" panose="020B0503020204020204" pitchFamily="34" charset="-122"/>
              <a:ea typeface="微软雅黑" panose="020B0503020204020204" pitchFamily="34" charset="-122"/>
            </a:endParaRPr>
          </a:p>
        </p:txBody>
      </p:sp>
      <p:sp>
        <p:nvSpPr>
          <p:cNvPr id="7" name="矩形 6"/>
          <p:cNvSpPr/>
          <p:nvPr/>
        </p:nvSpPr>
        <p:spPr>
          <a:xfrm>
            <a:off x="5748966" y="5649815"/>
            <a:ext cx="2432050" cy="48006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53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国家消防方针：</a:t>
            </a:r>
            <a:endParaRPr kumimoji="0" lang="zh-CN" altLang="en-US" sz="253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endParaRPr>
          </a:p>
        </p:txBody>
      </p:sp>
      <p:sp>
        <p:nvSpPr>
          <p:cNvPr id="30732" name="矩形 11"/>
          <p:cNvSpPr/>
          <p:nvPr/>
        </p:nvSpPr>
        <p:spPr>
          <a:xfrm>
            <a:off x="5822394" y="6463726"/>
            <a:ext cx="2594610" cy="41529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2110" dirty="0">
                <a:latin typeface="微软雅黑" panose="020B0503020204020204" pitchFamily="34" charset="-122"/>
                <a:ea typeface="微软雅黑" panose="020B0503020204020204" pitchFamily="34" charset="-122"/>
              </a:rPr>
              <a:t>预防为主、防消结合</a:t>
            </a:r>
            <a:endParaRPr lang="zh-CN" altLang="en-US" sz="2110" dirty="0">
              <a:latin typeface="微软雅黑" panose="020B0503020204020204" pitchFamily="34" charset="-122"/>
              <a:ea typeface="微软雅黑" panose="020B0503020204020204" pitchFamily="34" charset="-122"/>
            </a:endParaRPr>
          </a:p>
        </p:txBody>
      </p:sp>
      <p:grpSp>
        <p:nvGrpSpPr>
          <p:cNvPr id="30733" name="组合 21"/>
          <p:cNvGrpSpPr/>
          <p:nvPr/>
        </p:nvGrpSpPr>
        <p:grpSpPr>
          <a:xfrm>
            <a:off x="4684159" y="5423796"/>
            <a:ext cx="778514" cy="775165"/>
            <a:chOff x="2109158" y="1592898"/>
            <a:chExt cx="957577" cy="954879"/>
          </a:xfrm>
        </p:grpSpPr>
        <p:sp>
          <p:nvSpPr>
            <p:cNvPr id="23" name="Freeform 163"/>
            <p:cNvSpPr>
              <a:spLocks noEditPoints="1"/>
            </p:cNvSpPr>
            <p:nvPr/>
          </p:nvSpPr>
          <p:spPr bwMode="auto">
            <a:xfrm>
              <a:off x="2109158" y="1592898"/>
              <a:ext cx="957577" cy="954879"/>
            </a:xfrm>
            <a:custGeom>
              <a:avLst/>
              <a:gdLst>
                <a:gd name="T0" fmla="*/ 301 w 328"/>
                <a:gd name="T1" fmla="*/ 159 h 328"/>
                <a:gd name="T2" fmla="*/ 301 w 328"/>
                <a:gd name="T3" fmla="*/ 144 h 328"/>
                <a:gd name="T4" fmla="*/ 328 w 328"/>
                <a:gd name="T5" fmla="*/ 135 h 328"/>
                <a:gd name="T6" fmla="*/ 311 w 328"/>
                <a:gd name="T7" fmla="*/ 83 h 328"/>
                <a:gd name="T8" fmla="*/ 284 w 328"/>
                <a:gd name="T9" fmla="*/ 92 h 328"/>
                <a:gd name="T10" fmla="*/ 265 w 328"/>
                <a:gd name="T11" fmla="*/ 66 h 328"/>
                <a:gd name="T12" fmla="*/ 282 w 328"/>
                <a:gd name="T13" fmla="*/ 43 h 328"/>
                <a:gd name="T14" fmla="*/ 238 w 328"/>
                <a:gd name="T15" fmla="*/ 11 h 328"/>
                <a:gd name="T16" fmla="*/ 222 w 328"/>
                <a:gd name="T17" fmla="*/ 34 h 328"/>
                <a:gd name="T18" fmla="*/ 193 w 328"/>
                <a:gd name="T19" fmla="*/ 25 h 328"/>
                <a:gd name="T20" fmla="*/ 193 w 328"/>
                <a:gd name="T21" fmla="*/ 0 h 328"/>
                <a:gd name="T22" fmla="*/ 138 w 328"/>
                <a:gd name="T23" fmla="*/ 0 h 328"/>
                <a:gd name="T24" fmla="*/ 138 w 328"/>
                <a:gd name="T25" fmla="*/ 25 h 328"/>
                <a:gd name="T26" fmla="*/ 108 w 328"/>
                <a:gd name="T27" fmla="*/ 35 h 328"/>
                <a:gd name="T28" fmla="*/ 90 w 328"/>
                <a:gd name="T29" fmla="*/ 11 h 328"/>
                <a:gd name="T30" fmla="*/ 46 w 328"/>
                <a:gd name="T31" fmla="*/ 43 h 328"/>
                <a:gd name="T32" fmla="*/ 64 w 328"/>
                <a:gd name="T33" fmla="*/ 67 h 328"/>
                <a:gd name="T34" fmla="*/ 46 w 328"/>
                <a:gd name="T35" fmla="*/ 93 h 328"/>
                <a:gd name="T36" fmla="*/ 17 w 328"/>
                <a:gd name="T37" fmla="*/ 83 h 328"/>
                <a:gd name="T38" fmla="*/ 0 w 328"/>
                <a:gd name="T39" fmla="*/ 135 h 328"/>
                <a:gd name="T40" fmla="*/ 29 w 328"/>
                <a:gd name="T41" fmla="*/ 144 h 328"/>
                <a:gd name="T42" fmla="*/ 28 w 328"/>
                <a:gd name="T43" fmla="*/ 159 h 328"/>
                <a:gd name="T44" fmla="*/ 29 w 328"/>
                <a:gd name="T45" fmla="*/ 175 h 328"/>
                <a:gd name="T46" fmla="*/ 0 w 328"/>
                <a:gd name="T47" fmla="*/ 184 h 328"/>
                <a:gd name="T48" fmla="*/ 17 w 328"/>
                <a:gd name="T49" fmla="*/ 236 h 328"/>
                <a:gd name="T50" fmla="*/ 46 w 328"/>
                <a:gd name="T51" fmla="*/ 226 h 328"/>
                <a:gd name="T52" fmla="*/ 64 w 328"/>
                <a:gd name="T53" fmla="*/ 251 h 328"/>
                <a:gd name="T54" fmla="*/ 46 w 328"/>
                <a:gd name="T55" fmla="*/ 276 h 328"/>
                <a:gd name="T56" fmla="*/ 90 w 328"/>
                <a:gd name="T57" fmla="*/ 308 h 328"/>
                <a:gd name="T58" fmla="*/ 109 w 328"/>
                <a:gd name="T59" fmla="*/ 283 h 328"/>
                <a:gd name="T60" fmla="*/ 138 w 328"/>
                <a:gd name="T61" fmla="*/ 292 h 328"/>
                <a:gd name="T62" fmla="*/ 138 w 328"/>
                <a:gd name="T63" fmla="*/ 328 h 328"/>
                <a:gd name="T64" fmla="*/ 193 w 328"/>
                <a:gd name="T65" fmla="*/ 328 h 328"/>
                <a:gd name="T66" fmla="*/ 193 w 328"/>
                <a:gd name="T67" fmla="*/ 293 h 328"/>
                <a:gd name="T68" fmla="*/ 221 w 328"/>
                <a:gd name="T69" fmla="*/ 283 h 328"/>
                <a:gd name="T70" fmla="*/ 239 w 328"/>
                <a:gd name="T71" fmla="*/ 308 h 328"/>
                <a:gd name="T72" fmla="*/ 282 w 328"/>
                <a:gd name="T73" fmla="*/ 276 h 328"/>
                <a:gd name="T74" fmla="*/ 265 w 328"/>
                <a:gd name="T75" fmla="*/ 252 h 328"/>
                <a:gd name="T76" fmla="*/ 283 w 328"/>
                <a:gd name="T77" fmla="*/ 227 h 328"/>
                <a:gd name="T78" fmla="*/ 311 w 328"/>
                <a:gd name="T79" fmla="*/ 236 h 328"/>
                <a:gd name="T80" fmla="*/ 328 w 328"/>
                <a:gd name="T81" fmla="*/ 184 h 328"/>
                <a:gd name="T82" fmla="*/ 300 w 328"/>
                <a:gd name="T83" fmla="*/ 175 h 328"/>
                <a:gd name="T84" fmla="*/ 301 w 328"/>
                <a:gd name="T85" fmla="*/ 159 h 328"/>
                <a:gd name="T86" fmla="*/ 78 w 328"/>
                <a:gd name="T87" fmla="*/ 159 h 328"/>
                <a:gd name="T88" fmla="*/ 165 w 328"/>
                <a:gd name="T89" fmla="*/ 72 h 328"/>
                <a:gd name="T90" fmla="*/ 252 w 328"/>
                <a:gd name="T91" fmla="*/ 159 h 328"/>
                <a:gd name="T92" fmla="*/ 165 w 328"/>
                <a:gd name="T93" fmla="*/ 245 h 328"/>
                <a:gd name="T94" fmla="*/ 78 w 328"/>
                <a:gd name="T95" fmla="*/ 15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8" h="328">
                  <a:moveTo>
                    <a:pt x="301" y="159"/>
                  </a:moveTo>
                  <a:cubicBezTo>
                    <a:pt x="301" y="153"/>
                    <a:pt x="301" y="148"/>
                    <a:pt x="301" y="144"/>
                  </a:cubicBezTo>
                  <a:cubicBezTo>
                    <a:pt x="328" y="135"/>
                    <a:pt x="328" y="135"/>
                    <a:pt x="328" y="135"/>
                  </a:cubicBezTo>
                  <a:cubicBezTo>
                    <a:pt x="311" y="83"/>
                    <a:pt x="311" y="83"/>
                    <a:pt x="311" y="83"/>
                  </a:cubicBezTo>
                  <a:cubicBezTo>
                    <a:pt x="284" y="92"/>
                    <a:pt x="284" y="92"/>
                    <a:pt x="284" y="92"/>
                  </a:cubicBezTo>
                  <a:cubicBezTo>
                    <a:pt x="279" y="83"/>
                    <a:pt x="272" y="74"/>
                    <a:pt x="265" y="66"/>
                  </a:cubicBezTo>
                  <a:cubicBezTo>
                    <a:pt x="282" y="43"/>
                    <a:pt x="282" y="43"/>
                    <a:pt x="282" y="43"/>
                  </a:cubicBezTo>
                  <a:cubicBezTo>
                    <a:pt x="238" y="11"/>
                    <a:pt x="238" y="11"/>
                    <a:pt x="238" y="11"/>
                  </a:cubicBezTo>
                  <a:cubicBezTo>
                    <a:pt x="222" y="34"/>
                    <a:pt x="222" y="34"/>
                    <a:pt x="222" y="34"/>
                  </a:cubicBezTo>
                  <a:cubicBezTo>
                    <a:pt x="213" y="30"/>
                    <a:pt x="206" y="27"/>
                    <a:pt x="193" y="25"/>
                  </a:cubicBezTo>
                  <a:cubicBezTo>
                    <a:pt x="193" y="0"/>
                    <a:pt x="193" y="0"/>
                    <a:pt x="193" y="0"/>
                  </a:cubicBezTo>
                  <a:cubicBezTo>
                    <a:pt x="138" y="0"/>
                    <a:pt x="138" y="0"/>
                    <a:pt x="138" y="0"/>
                  </a:cubicBezTo>
                  <a:cubicBezTo>
                    <a:pt x="138" y="25"/>
                    <a:pt x="138" y="25"/>
                    <a:pt x="138" y="25"/>
                  </a:cubicBezTo>
                  <a:cubicBezTo>
                    <a:pt x="125" y="27"/>
                    <a:pt x="117" y="31"/>
                    <a:pt x="108" y="35"/>
                  </a:cubicBezTo>
                  <a:cubicBezTo>
                    <a:pt x="90" y="11"/>
                    <a:pt x="90" y="11"/>
                    <a:pt x="90" y="11"/>
                  </a:cubicBezTo>
                  <a:cubicBezTo>
                    <a:pt x="46" y="43"/>
                    <a:pt x="46" y="43"/>
                    <a:pt x="46" y="43"/>
                  </a:cubicBezTo>
                  <a:cubicBezTo>
                    <a:pt x="64" y="67"/>
                    <a:pt x="64" y="67"/>
                    <a:pt x="64" y="67"/>
                  </a:cubicBezTo>
                  <a:cubicBezTo>
                    <a:pt x="57" y="75"/>
                    <a:pt x="51" y="84"/>
                    <a:pt x="46" y="93"/>
                  </a:cubicBezTo>
                  <a:cubicBezTo>
                    <a:pt x="17" y="83"/>
                    <a:pt x="17" y="83"/>
                    <a:pt x="17" y="83"/>
                  </a:cubicBezTo>
                  <a:cubicBezTo>
                    <a:pt x="0" y="135"/>
                    <a:pt x="0" y="135"/>
                    <a:pt x="0" y="135"/>
                  </a:cubicBezTo>
                  <a:cubicBezTo>
                    <a:pt x="29" y="144"/>
                    <a:pt x="29" y="144"/>
                    <a:pt x="29" y="144"/>
                  </a:cubicBezTo>
                  <a:cubicBezTo>
                    <a:pt x="29" y="149"/>
                    <a:pt x="28" y="154"/>
                    <a:pt x="28" y="159"/>
                  </a:cubicBezTo>
                  <a:cubicBezTo>
                    <a:pt x="28" y="164"/>
                    <a:pt x="29" y="169"/>
                    <a:pt x="29" y="175"/>
                  </a:cubicBezTo>
                  <a:cubicBezTo>
                    <a:pt x="0" y="184"/>
                    <a:pt x="0" y="184"/>
                    <a:pt x="0" y="184"/>
                  </a:cubicBezTo>
                  <a:cubicBezTo>
                    <a:pt x="17" y="236"/>
                    <a:pt x="17" y="236"/>
                    <a:pt x="17" y="236"/>
                  </a:cubicBezTo>
                  <a:cubicBezTo>
                    <a:pt x="46" y="226"/>
                    <a:pt x="46" y="226"/>
                    <a:pt x="46" y="226"/>
                  </a:cubicBezTo>
                  <a:cubicBezTo>
                    <a:pt x="51" y="235"/>
                    <a:pt x="57" y="243"/>
                    <a:pt x="64" y="251"/>
                  </a:cubicBezTo>
                  <a:cubicBezTo>
                    <a:pt x="46" y="276"/>
                    <a:pt x="46" y="276"/>
                    <a:pt x="46" y="276"/>
                  </a:cubicBezTo>
                  <a:cubicBezTo>
                    <a:pt x="90" y="308"/>
                    <a:pt x="90" y="308"/>
                    <a:pt x="90" y="308"/>
                  </a:cubicBezTo>
                  <a:cubicBezTo>
                    <a:pt x="109" y="283"/>
                    <a:pt x="109" y="283"/>
                    <a:pt x="109" y="283"/>
                  </a:cubicBezTo>
                  <a:cubicBezTo>
                    <a:pt x="118" y="287"/>
                    <a:pt x="125" y="290"/>
                    <a:pt x="138" y="292"/>
                  </a:cubicBezTo>
                  <a:cubicBezTo>
                    <a:pt x="138" y="328"/>
                    <a:pt x="138" y="328"/>
                    <a:pt x="138" y="328"/>
                  </a:cubicBezTo>
                  <a:cubicBezTo>
                    <a:pt x="193" y="328"/>
                    <a:pt x="193" y="328"/>
                    <a:pt x="193" y="328"/>
                  </a:cubicBezTo>
                  <a:cubicBezTo>
                    <a:pt x="193" y="293"/>
                    <a:pt x="193" y="293"/>
                    <a:pt x="193" y="293"/>
                  </a:cubicBezTo>
                  <a:cubicBezTo>
                    <a:pt x="199" y="291"/>
                    <a:pt x="212" y="287"/>
                    <a:pt x="221" y="283"/>
                  </a:cubicBezTo>
                  <a:cubicBezTo>
                    <a:pt x="239" y="308"/>
                    <a:pt x="239" y="308"/>
                    <a:pt x="239" y="308"/>
                  </a:cubicBezTo>
                  <a:cubicBezTo>
                    <a:pt x="282" y="276"/>
                    <a:pt x="282" y="276"/>
                    <a:pt x="282" y="276"/>
                  </a:cubicBezTo>
                  <a:cubicBezTo>
                    <a:pt x="265" y="252"/>
                    <a:pt x="265" y="252"/>
                    <a:pt x="265" y="252"/>
                  </a:cubicBezTo>
                  <a:cubicBezTo>
                    <a:pt x="272" y="244"/>
                    <a:pt x="278" y="236"/>
                    <a:pt x="283" y="227"/>
                  </a:cubicBezTo>
                  <a:cubicBezTo>
                    <a:pt x="311" y="236"/>
                    <a:pt x="311" y="236"/>
                    <a:pt x="311" y="236"/>
                  </a:cubicBezTo>
                  <a:cubicBezTo>
                    <a:pt x="328" y="184"/>
                    <a:pt x="328" y="184"/>
                    <a:pt x="328" y="184"/>
                  </a:cubicBezTo>
                  <a:cubicBezTo>
                    <a:pt x="300" y="175"/>
                    <a:pt x="300" y="175"/>
                    <a:pt x="300" y="175"/>
                  </a:cubicBezTo>
                  <a:cubicBezTo>
                    <a:pt x="301" y="170"/>
                    <a:pt x="301" y="164"/>
                    <a:pt x="301" y="159"/>
                  </a:cubicBezTo>
                  <a:close/>
                  <a:moveTo>
                    <a:pt x="78" y="159"/>
                  </a:moveTo>
                  <a:cubicBezTo>
                    <a:pt x="78" y="111"/>
                    <a:pt x="117" y="72"/>
                    <a:pt x="165" y="72"/>
                  </a:cubicBezTo>
                  <a:cubicBezTo>
                    <a:pt x="213" y="72"/>
                    <a:pt x="252" y="111"/>
                    <a:pt x="252" y="159"/>
                  </a:cubicBezTo>
                  <a:cubicBezTo>
                    <a:pt x="252" y="206"/>
                    <a:pt x="213" y="245"/>
                    <a:pt x="165" y="245"/>
                  </a:cubicBezTo>
                  <a:cubicBezTo>
                    <a:pt x="117" y="245"/>
                    <a:pt x="78" y="206"/>
                    <a:pt x="78" y="159"/>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黑体" panose="02010609060101010101" pitchFamily="49" charset="-122"/>
                <a:ea typeface="宋体" panose="02010600030101010101" pitchFamily="2" charset="-122"/>
                <a:cs typeface="+mn-cs"/>
              </a:endParaRPr>
            </a:p>
          </p:txBody>
        </p:sp>
        <p:sp>
          <p:nvSpPr>
            <p:cNvPr id="24" name="Freeform 164"/>
            <p:cNvSpPr>
              <a:spLocks noEditPoints="1"/>
            </p:cNvSpPr>
            <p:nvPr/>
          </p:nvSpPr>
          <p:spPr bwMode="auto">
            <a:xfrm>
              <a:off x="2461299" y="1943502"/>
              <a:ext cx="253295" cy="253671"/>
            </a:xfrm>
            <a:custGeom>
              <a:avLst/>
              <a:gdLst>
                <a:gd name="T0" fmla="*/ 147 w 147"/>
                <a:gd name="T1" fmla="*/ 73 h 147"/>
                <a:gd name="T2" fmla="*/ 74 w 147"/>
                <a:gd name="T3" fmla="*/ 0 h 147"/>
                <a:gd name="T4" fmla="*/ 0 w 147"/>
                <a:gd name="T5" fmla="*/ 73 h 147"/>
                <a:gd name="T6" fmla="*/ 74 w 147"/>
                <a:gd name="T7" fmla="*/ 147 h 147"/>
                <a:gd name="T8" fmla="*/ 147 w 147"/>
                <a:gd name="T9" fmla="*/ 73 h 147"/>
                <a:gd name="T10" fmla="*/ 74 w 147"/>
                <a:gd name="T11" fmla="*/ 109 h 147"/>
                <a:gd name="T12" fmla="*/ 38 w 147"/>
                <a:gd name="T13" fmla="*/ 73 h 147"/>
                <a:gd name="T14" fmla="*/ 74 w 147"/>
                <a:gd name="T15" fmla="*/ 38 h 147"/>
                <a:gd name="T16" fmla="*/ 109 w 147"/>
                <a:gd name="T17" fmla="*/ 73 h 147"/>
                <a:gd name="T18" fmla="*/ 74 w 147"/>
                <a:gd name="T19" fmla="*/ 10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47">
                  <a:moveTo>
                    <a:pt x="147" y="73"/>
                  </a:moveTo>
                  <a:cubicBezTo>
                    <a:pt x="147" y="33"/>
                    <a:pt x="114" y="0"/>
                    <a:pt x="74" y="0"/>
                  </a:cubicBezTo>
                  <a:cubicBezTo>
                    <a:pt x="33" y="0"/>
                    <a:pt x="0" y="33"/>
                    <a:pt x="0" y="73"/>
                  </a:cubicBezTo>
                  <a:cubicBezTo>
                    <a:pt x="0" y="114"/>
                    <a:pt x="33" y="147"/>
                    <a:pt x="74" y="147"/>
                  </a:cubicBezTo>
                  <a:cubicBezTo>
                    <a:pt x="114" y="147"/>
                    <a:pt x="147" y="114"/>
                    <a:pt x="147" y="73"/>
                  </a:cubicBezTo>
                  <a:close/>
                  <a:moveTo>
                    <a:pt x="74" y="109"/>
                  </a:moveTo>
                  <a:cubicBezTo>
                    <a:pt x="54" y="109"/>
                    <a:pt x="38" y="93"/>
                    <a:pt x="38" y="73"/>
                  </a:cubicBezTo>
                  <a:cubicBezTo>
                    <a:pt x="38" y="54"/>
                    <a:pt x="54" y="38"/>
                    <a:pt x="74" y="38"/>
                  </a:cubicBezTo>
                  <a:cubicBezTo>
                    <a:pt x="93" y="38"/>
                    <a:pt x="109" y="54"/>
                    <a:pt x="109" y="73"/>
                  </a:cubicBezTo>
                  <a:cubicBezTo>
                    <a:pt x="109" y="93"/>
                    <a:pt x="93" y="109"/>
                    <a:pt x="74" y="109"/>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黑体" panose="02010609060101010101" pitchFamily="49" charset="-122"/>
                <a:ea typeface="宋体" panose="02010600030101010101" pitchFamily="2" charset="-122"/>
                <a:cs typeface="+mn-cs"/>
              </a:endParaRPr>
            </a:p>
          </p:txBody>
        </p:sp>
      </p:grpSp>
      <p:sp>
        <p:nvSpPr>
          <p:cNvPr id="2" name="任意多边形 1"/>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任意多边形 13"/>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01  </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idx="4294967295"/>
          </p:nvPr>
        </p:nvSpPr>
        <p:spPr>
          <a:xfrm>
            <a:off x="744567" y="1310233"/>
            <a:ext cx="3721802" cy="614680"/>
          </a:xfrm>
        </p:spPr>
        <p:txBody>
          <a:bodyPr vert="horz" wrap="square" lIns="96435" tIns="48217" rIns="96435" bIns="48217"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3375"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2、安全生产原则</a:t>
            </a:r>
            <a:endParaRPr kumimoji="0" lang="zh-CN" altLang="en-US" sz="3375"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pic>
        <p:nvPicPr>
          <p:cNvPr id="31749" name="图片 1"/>
          <p:cNvPicPr>
            <a:picLocks noChangeAspect="1"/>
          </p:cNvPicPr>
          <p:nvPr/>
        </p:nvPicPr>
        <p:blipFill>
          <a:blip r:embed="rId1"/>
          <a:srcRect l="23865" t="5331" r="14531" b="5330"/>
          <a:stretch>
            <a:fillRect/>
          </a:stretch>
        </p:blipFill>
        <p:spPr>
          <a:xfrm>
            <a:off x="2158446" y="2455868"/>
            <a:ext cx="4327870" cy="4393165"/>
          </a:xfrm>
          <a:prstGeom prst="rect">
            <a:avLst/>
          </a:prstGeom>
          <a:noFill/>
          <a:ln w="9525">
            <a:noFill/>
          </a:ln>
        </p:spPr>
      </p:pic>
      <p:sp>
        <p:nvSpPr>
          <p:cNvPr id="3" name="梯形 2"/>
          <p:cNvSpPr/>
          <p:nvPr/>
        </p:nvSpPr>
        <p:spPr>
          <a:xfrm rot="5400000">
            <a:off x="6382514" y="3323117"/>
            <a:ext cx="398465" cy="341542"/>
          </a:xfrm>
          <a:prstGeom prst="trapezoi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8" name="梯形 7"/>
          <p:cNvSpPr/>
          <p:nvPr/>
        </p:nvSpPr>
        <p:spPr>
          <a:xfrm rot="5400000">
            <a:off x="6382514" y="4523536"/>
            <a:ext cx="398465" cy="341542"/>
          </a:xfrm>
          <a:prstGeom prst="trapezoi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9" name="梯形 8"/>
          <p:cNvSpPr/>
          <p:nvPr/>
        </p:nvSpPr>
        <p:spPr>
          <a:xfrm rot="5400000">
            <a:off x="6383352" y="5723117"/>
            <a:ext cx="396792" cy="341542"/>
          </a:xfrm>
          <a:prstGeom prst="trapezoi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1753" name="矩形 5"/>
          <p:cNvSpPr/>
          <p:nvPr/>
        </p:nvSpPr>
        <p:spPr>
          <a:xfrm>
            <a:off x="7159355" y="3294655"/>
            <a:ext cx="3398520" cy="41529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110" b="1" dirty="0">
                <a:latin typeface="微软雅黑" panose="020B0503020204020204" pitchFamily="34" charset="-122"/>
                <a:ea typeface="微软雅黑" panose="020B0503020204020204" pitchFamily="34" charset="-122"/>
              </a:rPr>
              <a:t>管生产必须管安全的原则。</a:t>
            </a:r>
            <a:endParaRPr lang="zh-CN" altLang="en-US" sz="2110" b="1" dirty="0">
              <a:latin typeface="微软雅黑" panose="020B0503020204020204" pitchFamily="34" charset="-122"/>
              <a:ea typeface="微软雅黑" panose="020B0503020204020204" pitchFamily="34" charset="-122"/>
            </a:endParaRPr>
          </a:p>
        </p:txBody>
      </p:sp>
      <p:sp>
        <p:nvSpPr>
          <p:cNvPr id="31754" name="矩形 6"/>
          <p:cNvSpPr/>
          <p:nvPr/>
        </p:nvSpPr>
        <p:spPr>
          <a:xfrm>
            <a:off x="7176097" y="4491725"/>
            <a:ext cx="2594610" cy="41529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110" b="1" dirty="0">
                <a:latin typeface="微软雅黑" panose="020B0503020204020204" pitchFamily="34" charset="-122"/>
                <a:ea typeface="微软雅黑" panose="020B0503020204020204" pitchFamily="34" charset="-122"/>
              </a:rPr>
              <a:t>谁主管谁负责的原则</a:t>
            </a:r>
            <a:endParaRPr lang="zh-CN" altLang="en-US" sz="2110" b="1" dirty="0">
              <a:latin typeface="微软雅黑" panose="020B0503020204020204" pitchFamily="34" charset="-122"/>
              <a:ea typeface="微软雅黑" panose="020B0503020204020204" pitchFamily="34" charset="-122"/>
            </a:endParaRPr>
          </a:p>
        </p:txBody>
      </p:sp>
      <p:sp>
        <p:nvSpPr>
          <p:cNvPr id="31755" name="矩形 9"/>
          <p:cNvSpPr/>
          <p:nvPr/>
        </p:nvSpPr>
        <p:spPr>
          <a:xfrm>
            <a:off x="7159355" y="5670379"/>
            <a:ext cx="4410710" cy="41529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110" b="1" dirty="0">
                <a:latin typeface="微软雅黑" panose="020B0503020204020204" pitchFamily="34" charset="-122"/>
                <a:ea typeface="微软雅黑" panose="020B0503020204020204" pitchFamily="34" charset="-122"/>
              </a:rPr>
              <a:t>安全生产人人有责</a:t>
            </a:r>
            <a:r>
              <a:rPr lang="en-US" altLang="zh-CN" sz="2110" b="1" dirty="0">
                <a:latin typeface="微软雅黑" panose="020B0503020204020204" pitchFamily="34" charset="-122"/>
                <a:ea typeface="微软雅黑" panose="020B0503020204020204" pitchFamily="34" charset="-122"/>
              </a:rPr>
              <a:t>(</a:t>
            </a:r>
            <a:r>
              <a:rPr lang="zh-CN" altLang="en-US" sz="2110" b="1" dirty="0">
                <a:latin typeface="微软雅黑" panose="020B0503020204020204" pitchFamily="34" charset="-122"/>
                <a:ea typeface="微软雅黑" panose="020B0503020204020204" pitchFamily="34" charset="-122"/>
              </a:rPr>
              <a:t>安全生产责任制</a:t>
            </a:r>
            <a:r>
              <a:rPr lang="en-US" altLang="zh-CN" sz="2110" b="1" dirty="0">
                <a:latin typeface="微软雅黑" panose="020B0503020204020204" pitchFamily="34" charset="-122"/>
                <a:ea typeface="微软雅黑" panose="020B0503020204020204" pitchFamily="34" charset="-122"/>
              </a:rPr>
              <a:t>)</a:t>
            </a:r>
            <a:endParaRPr lang="zh-CN" altLang="en-US" sz="2110" b="1" dirty="0">
              <a:latin typeface="黑体" panose="02010609060101010101" pitchFamily="49" charset="-122"/>
            </a:endParaRPr>
          </a:p>
        </p:txBody>
      </p:sp>
      <p:sp>
        <p:nvSpPr>
          <p:cNvPr id="2" name="任意多边形 1"/>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任意多边形 13"/>
          <p:cNvSpPr/>
          <p:nvPr>
            <p:custDataLst>
              <p:tags r:id="rId3"/>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6"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01  </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idx="4294967295"/>
          </p:nvPr>
        </p:nvSpPr>
        <p:spPr>
          <a:xfrm>
            <a:off x="672812" y="1306885"/>
            <a:ext cx="9007328" cy="614680"/>
          </a:xfrm>
        </p:spPr>
        <p:txBody>
          <a:bodyPr vert="horz" wrap="square" lIns="96435" tIns="48217" rIns="96435" bIns="48217"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3375"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3、做到“三不伤害”</a:t>
            </a:r>
            <a:endParaRPr kumimoji="0" lang="zh-CN" altLang="en-US" sz="3375"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2771" name="Rectangle 3"/>
          <p:cNvSpPr>
            <a:spLocks noGrp="1" noRot="1"/>
          </p:cNvSpPr>
          <p:nvPr>
            <p:ph type="body" sz="half" idx="4294967295"/>
          </p:nvPr>
        </p:nvSpPr>
        <p:spPr>
          <a:xfrm>
            <a:off x="4214867" y="6003533"/>
            <a:ext cx="5243830" cy="1068070"/>
          </a:xfrm>
        </p:spPr>
        <p:txBody>
          <a:bodyPr vert="horz" wrap="square" lIns="96435" tIns="48217" rIns="96435" bIns="48217" anchor="t">
            <a:spAutoFit/>
          </a:bodyPr>
          <a:lstStyle>
            <a:lvl1pPr lvl="0">
              <a:buClrTx/>
              <a:buSzTx/>
              <a:buFont typeface="Arial" panose="020B0604020202020204" pitchFamily="34" charset="0"/>
              <a:defRPr sz="2400"/>
            </a:lvl1pPr>
            <a:lvl2pPr lvl="1">
              <a:buClrTx/>
              <a:buSzTx/>
              <a:buFont typeface="Arial" panose="020B0604020202020204" pitchFamily="34" charset="0"/>
              <a:defRPr sz="2000"/>
            </a:lvl2pPr>
            <a:lvl3pPr lvl="2">
              <a:buClrTx/>
              <a:buSzTx/>
              <a:buFont typeface="Arial" panose="020B0604020202020204" pitchFamily="34" charset="0"/>
              <a:defRPr sz="1800"/>
            </a:lvl3pPr>
            <a:lvl4pPr lvl="3">
              <a:buClrTx/>
              <a:buSzTx/>
              <a:buFont typeface="Arial" panose="020B0604020202020204" pitchFamily="34" charset="0"/>
              <a:defRPr sz="1600"/>
            </a:lvl4pPr>
            <a:lvl5pPr lvl="4">
              <a:buClrTx/>
              <a:buSzTx/>
              <a:buFont typeface="Arial" panose="020B0604020202020204" pitchFamily="34" charset="0"/>
              <a:defRPr sz="1600"/>
            </a:lvl5pPr>
          </a:lstStyle>
          <a:p>
            <a:pPr lvl="0" eaLnBrk="1" hangingPunct="1">
              <a:lnSpc>
                <a:spcPct val="150000"/>
              </a:lnSpc>
              <a:spcBef>
                <a:spcPct val="0"/>
              </a:spcBef>
            </a:pPr>
            <a:r>
              <a:rPr lang="zh-CN" altLang="en-US" sz="2110" dirty="0">
                <a:latin typeface="微软雅黑" panose="020B0503020204020204" pitchFamily="34" charset="-122"/>
                <a:ea typeface="微软雅黑" panose="020B0503020204020204" pitchFamily="34" charset="-122"/>
              </a:rPr>
              <a:t>两人以上共同作业时注意协作和相互联系</a:t>
            </a:r>
            <a:endParaRPr lang="zh-CN" altLang="en-US" sz="2110" dirty="0">
              <a:latin typeface="微软雅黑" panose="020B0503020204020204" pitchFamily="34" charset="-122"/>
              <a:ea typeface="微软雅黑" panose="020B0503020204020204" pitchFamily="34" charset="-122"/>
            </a:endParaRPr>
          </a:p>
          <a:p>
            <a:pPr lvl="0" eaLnBrk="1" hangingPunct="1">
              <a:lnSpc>
                <a:spcPct val="150000"/>
              </a:lnSpc>
              <a:spcBef>
                <a:spcPct val="0"/>
              </a:spcBef>
            </a:pPr>
            <a:r>
              <a:rPr lang="zh-CN" altLang="en-US" sz="2110" dirty="0">
                <a:latin typeface="微软雅黑" panose="020B0503020204020204" pitchFamily="34" charset="-122"/>
                <a:ea typeface="微软雅黑" panose="020B0503020204020204" pitchFamily="34" charset="-122"/>
              </a:rPr>
              <a:t>立体交叉作业时要注意安全</a:t>
            </a:r>
            <a:endParaRPr lang="zh-CN" altLang="en-US" sz="2110" dirty="0">
              <a:latin typeface="微软雅黑" panose="020B0503020204020204" pitchFamily="34" charset="-122"/>
              <a:ea typeface="微软雅黑" panose="020B0503020204020204" pitchFamily="34" charset="-122"/>
            </a:endParaRPr>
          </a:p>
        </p:txBody>
      </p:sp>
      <p:sp>
        <p:nvSpPr>
          <p:cNvPr id="2" name="椭圆 1"/>
          <p:cNvSpPr/>
          <p:nvPr/>
        </p:nvSpPr>
        <p:spPr>
          <a:xfrm>
            <a:off x="5699904" y="3023904"/>
            <a:ext cx="2231742" cy="22300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4" name="右中括号 3"/>
          <p:cNvSpPr/>
          <p:nvPr/>
        </p:nvSpPr>
        <p:spPr>
          <a:xfrm>
            <a:off x="4092648" y="2461365"/>
            <a:ext cx="1557029" cy="3355146"/>
          </a:xfrm>
          <a:prstGeom prst="rightBracket">
            <a:avLst>
              <a:gd name="adj" fmla="val 89679"/>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mn-lt"/>
              <a:ea typeface="+mn-ea"/>
              <a:cs typeface="+mn-cs"/>
            </a:endParaRPr>
          </a:p>
        </p:txBody>
      </p:sp>
      <p:sp>
        <p:nvSpPr>
          <p:cNvPr id="10" name="右中括号 9"/>
          <p:cNvSpPr/>
          <p:nvPr/>
        </p:nvSpPr>
        <p:spPr>
          <a:xfrm flipH="1">
            <a:off x="7965130" y="2359237"/>
            <a:ext cx="1557029" cy="3559401"/>
          </a:xfrm>
          <a:prstGeom prst="rightBracket">
            <a:avLst>
              <a:gd name="adj" fmla="val 89679"/>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mn-lt"/>
              <a:ea typeface="+mn-ea"/>
              <a:cs typeface="+mn-cs"/>
            </a:endParaRPr>
          </a:p>
        </p:txBody>
      </p:sp>
      <p:sp>
        <p:nvSpPr>
          <p:cNvPr id="32777" name="矩形 6"/>
          <p:cNvSpPr/>
          <p:nvPr/>
        </p:nvSpPr>
        <p:spPr>
          <a:xfrm>
            <a:off x="2177336" y="2218602"/>
            <a:ext cx="178943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2530" b="1" dirty="0">
                <a:latin typeface="微软雅黑" panose="020B0503020204020204" pitchFamily="34" charset="-122"/>
                <a:ea typeface="微软雅黑" panose="020B0503020204020204" pitchFamily="34" charset="-122"/>
              </a:rPr>
              <a:t>不伤害自己</a:t>
            </a:r>
            <a:endParaRPr lang="zh-CN" altLang="en-US" sz="2530" b="1" dirty="0">
              <a:latin typeface="微软雅黑" panose="020B0503020204020204" pitchFamily="34" charset="-122"/>
              <a:ea typeface="微软雅黑" panose="020B0503020204020204" pitchFamily="34" charset="-122"/>
            </a:endParaRPr>
          </a:p>
        </p:txBody>
      </p:sp>
      <p:sp>
        <p:nvSpPr>
          <p:cNvPr id="32778" name="矩形 7"/>
          <p:cNvSpPr/>
          <p:nvPr/>
        </p:nvSpPr>
        <p:spPr>
          <a:xfrm>
            <a:off x="2189056" y="5573748"/>
            <a:ext cx="178943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2530" b="1" dirty="0">
                <a:latin typeface="微软雅黑" panose="020B0503020204020204" pitchFamily="34" charset="-122"/>
                <a:ea typeface="微软雅黑" panose="020B0503020204020204" pitchFamily="34" charset="-122"/>
              </a:rPr>
              <a:t>不伤害他人</a:t>
            </a:r>
            <a:endParaRPr lang="zh-CN" altLang="en-US" sz="2530" b="1" dirty="0">
              <a:latin typeface="微软雅黑" panose="020B0503020204020204" pitchFamily="34" charset="-122"/>
              <a:ea typeface="微软雅黑" panose="020B0503020204020204" pitchFamily="34" charset="-122"/>
            </a:endParaRPr>
          </a:p>
        </p:txBody>
      </p:sp>
      <p:sp>
        <p:nvSpPr>
          <p:cNvPr id="32779" name="矩形 8"/>
          <p:cNvSpPr/>
          <p:nvPr/>
        </p:nvSpPr>
        <p:spPr>
          <a:xfrm>
            <a:off x="9749854" y="5675876"/>
            <a:ext cx="211074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2530" b="1" dirty="0">
                <a:latin typeface="微软雅黑" panose="020B0503020204020204" pitchFamily="34" charset="-122"/>
                <a:ea typeface="微软雅黑" panose="020B0503020204020204" pitchFamily="34" charset="-122"/>
              </a:rPr>
              <a:t>不被他人伤害</a:t>
            </a:r>
            <a:endParaRPr lang="en-US" altLang="zh-CN" sz="2530" b="1" dirty="0">
              <a:latin typeface="微软雅黑" panose="020B0503020204020204" pitchFamily="34" charset="-122"/>
              <a:ea typeface="微软雅黑" panose="020B0503020204020204" pitchFamily="34" charset="-122"/>
            </a:endParaRPr>
          </a:p>
        </p:txBody>
      </p:sp>
      <p:sp>
        <p:nvSpPr>
          <p:cNvPr id="32780" name="矩形 10"/>
          <p:cNvSpPr/>
          <p:nvPr/>
        </p:nvSpPr>
        <p:spPr>
          <a:xfrm>
            <a:off x="9749854" y="2123172"/>
            <a:ext cx="275336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2530" b="1" dirty="0">
                <a:latin typeface="微软雅黑" panose="020B0503020204020204" pitchFamily="34" charset="-122"/>
                <a:ea typeface="微软雅黑" panose="020B0503020204020204" pitchFamily="34" charset="-122"/>
              </a:rPr>
              <a:t>保护他人不被伤害</a:t>
            </a:r>
            <a:endParaRPr lang="zh-CN" altLang="en-US" sz="2530" b="1" dirty="0">
              <a:latin typeface="微软雅黑" panose="020B0503020204020204" pitchFamily="34" charset="-122"/>
              <a:ea typeface="微软雅黑" panose="020B0503020204020204" pitchFamily="34" charset="-122"/>
            </a:endParaRPr>
          </a:p>
        </p:txBody>
      </p:sp>
      <p:sp>
        <p:nvSpPr>
          <p:cNvPr id="32781" name="矩形 2"/>
          <p:cNvSpPr/>
          <p:nvPr/>
        </p:nvSpPr>
        <p:spPr>
          <a:xfrm>
            <a:off x="5994568" y="3817487"/>
            <a:ext cx="1686560" cy="54610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955" b="1" dirty="0">
                <a:solidFill>
                  <a:schemeClr val="bg1"/>
                </a:solidFill>
                <a:latin typeface="微软雅黑" panose="020B0503020204020204" pitchFamily="34" charset="-122"/>
                <a:ea typeface="微软雅黑" panose="020B0503020204020204" pitchFamily="34" charset="-122"/>
              </a:rPr>
              <a:t>四不伤害</a:t>
            </a:r>
            <a:endParaRPr lang="zh-CN" altLang="en-US" sz="2955" b="1" dirty="0">
              <a:solidFill>
                <a:schemeClr val="bg1"/>
              </a:solidFill>
              <a:latin typeface="微软雅黑" panose="020B0503020204020204" pitchFamily="34" charset="-122"/>
              <a:ea typeface="微软雅黑" panose="020B0503020204020204" pitchFamily="34" charset="-122"/>
            </a:endParaRPr>
          </a:p>
        </p:txBody>
      </p:sp>
      <p:sp>
        <p:nvSpPr>
          <p:cNvPr id="3" name="任意多边形 2"/>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任意多边形 13"/>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7"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01  </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p:nvPr/>
        </p:nvSpPr>
        <p:spPr>
          <a:xfrm>
            <a:off x="669463" y="1317998"/>
            <a:ext cx="6075761" cy="610870"/>
          </a:xfrm>
          <a:prstGeom prst="rect">
            <a:avLst/>
          </a:prstGeom>
          <a:noFill/>
          <a:ln w="9525">
            <a:noFill/>
          </a:ln>
        </p:spPr>
        <p:txBody>
          <a:bodyPr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3375" b="1" dirty="0">
                <a:solidFill>
                  <a:srgbClr val="000000"/>
                </a:solidFill>
                <a:latin typeface="微软雅黑" panose="020B0503020204020204" pitchFamily="34" charset="-122"/>
                <a:ea typeface="微软雅黑" panose="020B0503020204020204" pitchFamily="34" charset="-122"/>
              </a:rPr>
              <a:t>4、风险控制的方法</a:t>
            </a:r>
            <a:endParaRPr lang="zh-CN" altLang="en-US" sz="3375" b="1" dirty="0">
              <a:solidFill>
                <a:srgbClr val="000000"/>
              </a:solidFill>
              <a:latin typeface="微软雅黑" panose="020B0503020204020204" pitchFamily="34" charset="-122"/>
              <a:ea typeface="微软雅黑" panose="020B0503020204020204" pitchFamily="34" charset="-122"/>
            </a:endParaRPr>
          </a:p>
        </p:txBody>
      </p:sp>
      <p:sp>
        <p:nvSpPr>
          <p:cNvPr id="4" name="圆角矩形 3"/>
          <p:cNvSpPr/>
          <p:nvPr/>
        </p:nvSpPr>
        <p:spPr>
          <a:xfrm>
            <a:off x="5558778" y="1583816"/>
            <a:ext cx="1915313" cy="179309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bg1"/>
              </a:solidFill>
              <a:effectLst/>
              <a:uLnTx/>
              <a:uFillTx/>
              <a:latin typeface="+mn-lt"/>
              <a:ea typeface="+mn-ea"/>
              <a:cs typeface="+mn-cs"/>
            </a:endParaRPr>
          </a:p>
        </p:txBody>
      </p:sp>
      <p:sp>
        <p:nvSpPr>
          <p:cNvPr id="33798" name="矩形 5"/>
          <p:cNvSpPr/>
          <p:nvPr/>
        </p:nvSpPr>
        <p:spPr>
          <a:xfrm>
            <a:off x="5454976" y="2102826"/>
            <a:ext cx="2122917" cy="6756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r>
              <a:rPr lang="zh-CN" altLang="en-US" sz="1900" b="1" dirty="0">
                <a:solidFill>
                  <a:schemeClr val="bg1"/>
                </a:solidFill>
                <a:latin typeface="Arial" panose="020B0604020202020204" pitchFamily="34" charset="0"/>
              </a:rPr>
              <a:t>企业工伤事故</a:t>
            </a:r>
            <a:endParaRPr lang="zh-CN" altLang="en-US" sz="1900" b="1" dirty="0">
              <a:solidFill>
                <a:schemeClr val="bg1"/>
              </a:solidFill>
              <a:latin typeface="Arial" panose="020B0604020202020204" pitchFamily="34" charset="0"/>
            </a:endParaRPr>
          </a:p>
          <a:p>
            <a:pPr marL="0" lvl="0" indent="0" algn="ctr" eaLnBrk="1" hangingPunct="1">
              <a:lnSpc>
                <a:spcPct val="100000"/>
              </a:lnSpc>
              <a:spcBef>
                <a:spcPct val="0"/>
              </a:spcBef>
              <a:buFontTx/>
              <a:buNone/>
            </a:pPr>
            <a:r>
              <a:rPr lang="zh-CN" altLang="en-US" sz="1900" b="1" dirty="0">
                <a:solidFill>
                  <a:schemeClr val="bg1"/>
                </a:solidFill>
                <a:latin typeface="Arial" panose="020B0604020202020204" pitchFamily="34" charset="0"/>
              </a:rPr>
              <a:t>发生原因</a:t>
            </a:r>
            <a:endParaRPr lang="zh-CN" altLang="en-US" sz="1900" b="1" dirty="0">
              <a:solidFill>
                <a:schemeClr val="bg1"/>
              </a:solidFill>
              <a:latin typeface="Arial" panose="020B0604020202020204" pitchFamily="34" charset="0"/>
            </a:endParaRPr>
          </a:p>
        </p:txBody>
      </p:sp>
      <p:sp>
        <p:nvSpPr>
          <p:cNvPr id="7" name="椭圆 6"/>
          <p:cNvSpPr/>
          <p:nvPr/>
        </p:nvSpPr>
        <p:spPr>
          <a:xfrm>
            <a:off x="2052952" y="3011930"/>
            <a:ext cx="2122917" cy="21245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bg1"/>
              </a:solidFill>
              <a:effectLst/>
              <a:uLnTx/>
              <a:uFillTx/>
              <a:latin typeface="+mn-lt"/>
              <a:ea typeface="+mn-ea"/>
              <a:cs typeface="+mn-cs"/>
            </a:endParaRPr>
          </a:p>
        </p:txBody>
      </p:sp>
      <p:sp>
        <p:nvSpPr>
          <p:cNvPr id="23" name="椭圆 22"/>
          <p:cNvSpPr/>
          <p:nvPr/>
        </p:nvSpPr>
        <p:spPr>
          <a:xfrm>
            <a:off x="4175869" y="4800002"/>
            <a:ext cx="2124591" cy="21245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bg1"/>
              </a:solidFill>
              <a:effectLst/>
              <a:uLnTx/>
              <a:uFillTx/>
              <a:latin typeface="+mn-lt"/>
              <a:ea typeface="+mn-ea"/>
              <a:cs typeface="+mn-cs"/>
            </a:endParaRPr>
          </a:p>
        </p:txBody>
      </p:sp>
      <p:sp>
        <p:nvSpPr>
          <p:cNvPr id="24" name="椭圆 23"/>
          <p:cNvSpPr/>
          <p:nvPr/>
        </p:nvSpPr>
        <p:spPr>
          <a:xfrm>
            <a:off x="7152640" y="4800002"/>
            <a:ext cx="2122917" cy="21245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bg1"/>
              </a:solidFill>
              <a:effectLst/>
              <a:uLnTx/>
              <a:uFillTx/>
              <a:latin typeface="+mn-lt"/>
              <a:ea typeface="+mn-ea"/>
              <a:cs typeface="+mn-cs"/>
            </a:endParaRPr>
          </a:p>
        </p:txBody>
      </p:sp>
      <p:sp>
        <p:nvSpPr>
          <p:cNvPr id="25" name="椭圆 24"/>
          <p:cNvSpPr/>
          <p:nvPr/>
        </p:nvSpPr>
        <p:spPr>
          <a:xfrm>
            <a:off x="9732621" y="2735683"/>
            <a:ext cx="2124591" cy="21245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bg1"/>
              </a:solidFill>
              <a:effectLst/>
              <a:uLnTx/>
              <a:uFillTx/>
              <a:latin typeface="+mn-lt"/>
              <a:ea typeface="+mn-ea"/>
              <a:cs typeface="+mn-cs"/>
            </a:endParaRPr>
          </a:p>
        </p:txBody>
      </p:sp>
      <p:sp>
        <p:nvSpPr>
          <p:cNvPr id="33803" name="矩形 7"/>
          <p:cNvSpPr/>
          <p:nvPr/>
        </p:nvSpPr>
        <p:spPr>
          <a:xfrm>
            <a:off x="2051278" y="3798816"/>
            <a:ext cx="2058670" cy="41529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2110" dirty="0">
                <a:solidFill>
                  <a:schemeClr val="bg1"/>
                </a:solidFill>
                <a:latin typeface="微软雅黑" panose="020B0503020204020204" pitchFamily="34" charset="-122"/>
                <a:ea typeface="微软雅黑" panose="020B0503020204020204" pitchFamily="34" charset="-122"/>
              </a:rPr>
              <a:t>人的不安全行为</a:t>
            </a:r>
            <a:endParaRPr lang="zh-CN" altLang="en-US" sz="2110" dirty="0">
              <a:solidFill>
                <a:schemeClr val="bg1"/>
              </a:solidFill>
              <a:latin typeface="微软雅黑" panose="020B0503020204020204" pitchFamily="34" charset="-122"/>
              <a:ea typeface="微软雅黑" panose="020B0503020204020204" pitchFamily="34" charset="-122"/>
            </a:endParaRPr>
          </a:p>
        </p:txBody>
      </p:sp>
      <p:sp>
        <p:nvSpPr>
          <p:cNvPr id="33804" name="矩形 8"/>
          <p:cNvSpPr/>
          <p:nvPr/>
        </p:nvSpPr>
        <p:spPr>
          <a:xfrm>
            <a:off x="4211341" y="5571819"/>
            <a:ext cx="2058670" cy="57785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FontTx/>
              <a:buNone/>
            </a:pPr>
            <a:r>
              <a:rPr lang="zh-CN" altLang="en-US" sz="2110" dirty="0">
                <a:solidFill>
                  <a:schemeClr val="bg1"/>
                </a:solidFill>
                <a:latin typeface="微软雅黑" panose="020B0503020204020204" pitchFamily="34" charset="-122"/>
                <a:ea typeface="微软雅黑" panose="020B0503020204020204" pitchFamily="34" charset="-122"/>
              </a:rPr>
              <a:t>物的不安定状态</a:t>
            </a:r>
            <a:endParaRPr lang="zh-CN" altLang="en-US" sz="2110" dirty="0">
              <a:solidFill>
                <a:schemeClr val="bg1"/>
              </a:solidFill>
              <a:latin typeface="微软雅黑" panose="020B0503020204020204" pitchFamily="34" charset="-122"/>
              <a:ea typeface="微软雅黑" panose="020B0503020204020204" pitchFamily="34" charset="-122"/>
            </a:endParaRPr>
          </a:p>
        </p:txBody>
      </p:sp>
      <p:sp>
        <p:nvSpPr>
          <p:cNvPr id="33805" name="矩形 9"/>
          <p:cNvSpPr/>
          <p:nvPr/>
        </p:nvSpPr>
        <p:spPr>
          <a:xfrm>
            <a:off x="7318749" y="5380958"/>
            <a:ext cx="1790700" cy="10642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FontTx/>
              <a:buNone/>
            </a:pPr>
            <a:r>
              <a:rPr lang="zh-CN" altLang="en-US" sz="2110" dirty="0">
                <a:solidFill>
                  <a:schemeClr val="bg1"/>
                </a:solidFill>
                <a:latin typeface="微软雅黑" panose="020B0503020204020204" pitchFamily="34" charset="-122"/>
                <a:ea typeface="微软雅黑" panose="020B0503020204020204" pitchFamily="34" charset="-122"/>
              </a:rPr>
              <a:t>作业环境存在</a:t>
            </a:r>
            <a:endParaRPr lang="en-US" altLang="zh-CN" sz="2110" dirty="0">
              <a:solidFill>
                <a:schemeClr val="bg1"/>
              </a:solidFill>
              <a:latin typeface="微软雅黑" panose="020B0503020204020204" pitchFamily="34" charset="-122"/>
              <a:ea typeface="微软雅黑" panose="020B0503020204020204" pitchFamily="34" charset="-122"/>
            </a:endParaRPr>
          </a:p>
          <a:p>
            <a:pPr marL="0" lvl="0" indent="0" algn="ctr" eaLnBrk="1" hangingPunct="1">
              <a:lnSpc>
                <a:spcPct val="150000"/>
              </a:lnSpc>
              <a:spcBef>
                <a:spcPct val="0"/>
              </a:spcBef>
              <a:buFontTx/>
              <a:buNone/>
            </a:pPr>
            <a:r>
              <a:rPr lang="zh-CN" altLang="en-US" sz="2110" dirty="0">
                <a:solidFill>
                  <a:schemeClr val="bg1"/>
                </a:solidFill>
                <a:latin typeface="微软雅黑" panose="020B0503020204020204" pitchFamily="34" charset="-122"/>
                <a:ea typeface="微软雅黑" panose="020B0503020204020204" pitchFamily="34" charset="-122"/>
              </a:rPr>
              <a:t>隐患</a:t>
            </a:r>
            <a:endParaRPr lang="zh-CN" altLang="en-US" sz="2110" dirty="0">
              <a:solidFill>
                <a:schemeClr val="bg1"/>
              </a:solidFill>
              <a:latin typeface="微软雅黑" panose="020B0503020204020204" pitchFamily="34" charset="-122"/>
              <a:ea typeface="微软雅黑" panose="020B0503020204020204" pitchFamily="34" charset="-122"/>
            </a:endParaRPr>
          </a:p>
        </p:txBody>
      </p:sp>
      <p:sp>
        <p:nvSpPr>
          <p:cNvPr id="33806" name="矩形 10"/>
          <p:cNvSpPr/>
          <p:nvPr/>
        </p:nvSpPr>
        <p:spPr>
          <a:xfrm>
            <a:off x="9899566" y="3288177"/>
            <a:ext cx="1790700" cy="10642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FontTx/>
              <a:buNone/>
            </a:pPr>
            <a:r>
              <a:rPr lang="zh-CN" altLang="en-US" sz="2110" dirty="0">
                <a:solidFill>
                  <a:schemeClr val="bg1"/>
                </a:solidFill>
                <a:latin typeface="微软雅黑" panose="020B0503020204020204" pitchFamily="34" charset="-122"/>
                <a:ea typeface="微软雅黑" panose="020B0503020204020204" pitchFamily="34" charset="-122"/>
              </a:rPr>
              <a:t>管理上的不足</a:t>
            </a:r>
            <a:endParaRPr lang="en-US" altLang="zh-CN" sz="2110" dirty="0">
              <a:solidFill>
                <a:schemeClr val="bg1"/>
              </a:solidFill>
              <a:latin typeface="微软雅黑" panose="020B0503020204020204" pitchFamily="34" charset="-122"/>
              <a:ea typeface="微软雅黑" panose="020B0503020204020204" pitchFamily="34" charset="-122"/>
            </a:endParaRPr>
          </a:p>
          <a:p>
            <a:pPr marL="0" lvl="0" indent="0" algn="ctr" eaLnBrk="1" hangingPunct="1">
              <a:lnSpc>
                <a:spcPct val="150000"/>
              </a:lnSpc>
              <a:spcBef>
                <a:spcPct val="0"/>
              </a:spcBef>
              <a:buFontTx/>
              <a:buNone/>
            </a:pPr>
            <a:r>
              <a:rPr lang="zh-CN" altLang="en-US" sz="2110" dirty="0">
                <a:solidFill>
                  <a:schemeClr val="bg1"/>
                </a:solidFill>
                <a:latin typeface="微软雅黑" panose="020B0503020204020204" pitchFamily="34" charset="-122"/>
                <a:ea typeface="微软雅黑" panose="020B0503020204020204" pitchFamily="34" charset="-122"/>
              </a:rPr>
              <a:t>和缺陷</a:t>
            </a:r>
            <a:endParaRPr lang="zh-CN" altLang="en-US" sz="2110" dirty="0">
              <a:solidFill>
                <a:schemeClr val="bg1"/>
              </a:solidFill>
              <a:latin typeface="微软雅黑" panose="020B0503020204020204" pitchFamily="34" charset="-122"/>
              <a:ea typeface="微软雅黑" panose="020B0503020204020204" pitchFamily="34" charset="-122"/>
            </a:endParaRPr>
          </a:p>
        </p:txBody>
      </p:sp>
      <p:sp>
        <p:nvSpPr>
          <p:cNvPr id="12" name="任意多边形 11"/>
          <p:cNvSpPr/>
          <p:nvPr/>
        </p:nvSpPr>
        <p:spPr>
          <a:xfrm>
            <a:off x="3867811" y="2673737"/>
            <a:ext cx="2064319" cy="657971"/>
          </a:xfrm>
          <a:custGeom>
            <a:avLst/>
            <a:gdLst>
              <a:gd name="connsiteX0" fmla="*/ 1958109 w 1958109"/>
              <a:gd name="connsiteY0" fmla="*/ 0 h 517236"/>
              <a:gd name="connsiteX1" fmla="*/ 0 w 1958109"/>
              <a:gd name="connsiteY1" fmla="*/ 517236 h 517236"/>
              <a:gd name="connsiteX0-1" fmla="*/ 1958109 w 1958109"/>
              <a:gd name="connsiteY0-2" fmla="*/ 25508 h 542744"/>
              <a:gd name="connsiteX1-3" fmla="*/ 0 w 1958109"/>
              <a:gd name="connsiteY1-4" fmla="*/ 542744 h 542744"/>
              <a:gd name="connsiteX0-5" fmla="*/ 1958109 w 1958109"/>
              <a:gd name="connsiteY0-6" fmla="*/ 57877 h 575113"/>
              <a:gd name="connsiteX1-7" fmla="*/ 0 w 1958109"/>
              <a:gd name="connsiteY1-8" fmla="*/ 575113 h 575113"/>
              <a:gd name="connsiteX0-9" fmla="*/ 1958109 w 1958109"/>
              <a:gd name="connsiteY0-10" fmla="*/ 105891 h 623127"/>
              <a:gd name="connsiteX1-11" fmla="*/ 0 w 1958109"/>
              <a:gd name="connsiteY1-12" fmla="*/ 623127 h 623127"/>
            </a:gdLst>
            <a:ahLst/>
            <a:cxnLst>
              <a:cxn ang="0">
                <a:pos x="connsiteX0-1" y="connsiteY0-2"/>
              </a:cxn>
              <a:cxn ang="0">
                <a:pos x="connsiteX1-3" y="connsiteY1-4"/>
              </a:cxn>
            </a:cxnLst>
            <a:rect l="l" t="t" r="r" b="b"/>
            <a:pathLst>
              <a:path w="1958109" h="623127">
                <a:moveTo>
                  <a:pt x="1958109" y="105891"/>
                </a:moveTo>
                <a:cubicBezTo>
                  <a:pt x="1102206" y="-146569"/>
                  <a:pt x="467975" y="62788"/>
                  <a:pt x="0" y="623127"/>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bg1"/>
              </a:solidFill>
              <a:effectLst/>
              <a:uLnTx/>
              <a:uFillTx/>
              <a:latin typeface="+mn-lt"/>
              <a:ea typeface="+mn-ea"/>
              <a:cs typeface="+mn-cs"/>
            </a:endParaRPr>
          </a:p>
        </p:txBody>
      </p:sp>
      <p:sp>
        <p:nvSpPr>
          <p:cNvPr id="15" name="任意多边形 14"/>
          <p:cNvSpPr/>
          <p:nvPr/>
        </p:nvSpPr>
        <p:spPr>
          <a:xfrm>
            <a:off x="5558778" y="3010256"/>
            <a:ext cx="577608" cy="1860064"/>
          </a:xfrm>
          <a:custGeom>
            <a:avLst/>
            <a:gdLst>
              <a:gd name="connsiteX0" fmla="*/ 526473 w 526473"/>
              <a:gd name="connsiteY0" fmla="*/ 0 h 1764146"/>
              <a:gd name="connsiteX1" fmla="*/ 0 w 526473"/>
              <a:gd name="connsiteY1" fmla="*/ 1764146 h 1764146"/>
              <a:gd name="connsiteX0-1" fmla="*/ 526473 w 526473"/>
              <a:gd name="connsiteY0-2" fmla="*/ 0 h 1764146"/>
              <a:gd name="connsiteX1-3" fmla="*/ 0 w 526473"/>
              <a:gd name="connsiteY1-4" fmla="*/ 1764146 h 1764146"/>
              <a:gd name="connsiteX0-5" fmla="*/ 526473 w 526473"/>
              <a:gd name="connsiteY0-6" fmla="*/ 0 h 1764146"/>
              <a:gd name="connsiteX1-7" fmla="*/ 0 w 526473"/>
              <a:gd name="connsiteY1-8" fmla="*/ 1764146 h 1764146"/>
              <a:gd name="connsiteX0-9" fmla="*/ 526473 w 526473"/>
              <a:gd name="connsiteY0-10" fmla="*/ 0 h 1764146"/>
              <a:gd name="connsiteX1-11" fmla="*/ 0 w 526473"/>
              <a:gd name="connsiteY1-12" fmla="*/ 1764146 h 1764146"/>
              <a:gd name="connsiteX0-13" fmla="*/ 547867 w 547867"/>
              <a:gd name="connsiteY0-14" fmla="*/ 0 h 1764146"/>
              <a:gd name="connsiteX1-15" fmla="*/ 21394 w 547867"/>
              <a:gd name="connsiteY1-16" fmla="*/ 1764146 h 1764146"/>
            </a:gdLst>
            <a:ahLst/>
            <a:cxnLst>
              <a:cxn ang="0">
                <a:pos x="connsiteX0-1" y="connsiteY0-2"/>
              </a:cxn>
              <a:cxn ang="0">
                <a:pos x="connsiteX1-3" y="connsiteY1-4"/>
              </a:cxn>
            </a:cxnLst>
            <a:rect l="l" t="t" r="r" b="b"/>
            <a:pathLst>
              <a:path w="547867" h="1764146">
                <a:moveTo>
                  <a:pt x="547867" y="0"/>
                </a:moveTo>
                <a:cubicBezTo>
                  <a:pt x="141467" y="569577"/>
                  <a:pt x="-70970" y="1074497"/>
                  <a:pt x="21394" y="176414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bg1"/>
              </a:solidFill>
              <a:effectLst/>
              <a:uLnTx/>
              <a:uFillTx/>
              <a:latin typeface="+mn-lt"/>
              <a:ea typeface="+mn-ea"/>
              <a:cs typeface="+mn-cs"/>
            </a:endParaRPr>
          </a:p>
        </p:txBody>
      </p:sp>
      <p:sp>
        <p:nvSpPr>
          <p:cNvPr id="16" name="任意多边形 15"/>
          <p:cNvSpPr/>
          <p:nvPr/>
        </p:nvSpPr>
        <p:spPr>
          <a:xfrm>
            <a:off x="6916575" y="3058809"/>
            <a:ext cx="1022952" cy="1791420"/>
          </a:xfrm>
          <a:custGeom>
            <a:avLst/>
            <a:gdLst>
              <a:gd name="connsiteX0" fmla="*/ 0 w 969818"/>
              <a:gd name="connsiteY0" fmla="*/ 0 h 1699491"/>
              <a:gd name="connsiteX1" fmla="*/ 969818 w 969818"/>
              <a:gd name="connsiteY1" fmla="*/ 1699491 h 1699491"/>
              <a:gd name="connsiteX0-1" fmla="*/ 0 w 969818"/>
              <a:gd name="connsiteY0-2" fmla="*/ 0 h 1699491"/>
              <a:gd name="connsiteX1-3" fmla="*/ 969818 w 969818"/>
              <a:gd name="connsiteY1-4" fmla="*/ 1699491 h 1699491"/>
              <a:gd name="connsiteX0-5" fmla="*/ 0 w 969818"/>
              <a:gd name="connsiteY0-6" fmla="*/ 0 h 1699491"/>
              <a:gd name="connsiteX1-7" fmla="*/ 969818 w 969818"/>
              <a:gd name="connsiteY1-8" fmla="*/ 1699491 h 1699491"/>
            </a:gdLst>
            <a:ahLst/>
            <a:cxnLst>
              <a:cxn ang="0">
                <a:pos x="connsiteX0-1" y="connsiteY0-2"/>
              </a:cxn>
              <a:cxn ang="0">
                <a:pos x="connsiteX1-3" y="connsiteY1-4"/>
              </a:cxn>
            </a:cxnLst>
            <a:rect l="l" t="t" r="r" b="b"/>
            <a:pathLst>
              <a:path w="969818" h="1699491">
                <a:moveTo>
                  <a:pt x="0" y="0"/>
                </a:moveTo>
                <a:cubicBezTo>
                  <a:pt x="729673" y="538788"/>
                  <a:pt x="895927" y="1003685"/>
                  <a:pt x="969818" y="169949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bg1"/>
              </a:solidFill>
              <a:effectLst/>
              <a:uLnTx/>
              <a:uFillTx/>
              <a:latin typeface="+mn-lt"/>
              <a:ea typeface="+mn-ea"/>
              <a:cs typeface="+mn-cs"/>
            </a:endParaRPr>
          </a:p>
        </p:txBody>
      </p:sp>
      <p:sp>
        <p:nvSpPr>
          <p:cNvPr id="17" name="任意多边形 16"/>
          <p:cNvSpPr/>
          <p:nvPr/>
        </p:nvSpPr>
        <p:spPr>
          <a:xfrm>
            <a:off x="7315040" y="2524731"/>
            <a:ext cx="2670389" cy="602721"/>
          </a:xfrm>
          <a:custGeom>
            <a:avLst/>
            <a:gdLst>
              <a:gd name="connsiteX0" fmla="*/ 0 w 2530764"/>
              <a:gd name="connsiteY0" fmla="*/ 0 h 350982"/>
              <a:gd name="connsiteX1" fmla="*/ 2530764 w 2530764"/>
              <a:gd name="connsiteY1" fmla="*/ 350982 h 350982"/>
              <a:gd name="connsiteX0-1" fmla="*/ 0 w 2530764"/>
              <a:gd name="connsiteY0-2" fmla="*/ 0 h 350982"/>
              <a:gd name="connsiteX1-3" fmla="*/ 2530764 w 2530764"/>
              <a:gd name="connsiteY1-4" fmla="*/ 350982 h 350982"/>
              <a:gd name="connsiteX0-5" fmla="*/ 0 w 2530764"/>
              <a:gd name="connsiteY0-6" fmla="*/ 234289 h 585271"/>
              <a:gd name="connsiteX1-7" fmla="*/ 2530764 w 2530764"/>
              <a:gd name="connsiteY1-8" fmla="*/ 585271 h 585271"/>
              <a:gd name="connsiteX0-9" fmla="*/ 0 w 2530764"/>
              <a:gd name="connsiteY0-10" fmla="*/ 219668 h 570650"/>
              <a:gd name="connsiteX1-11" fmla="*/ 2530764 w 2530764"/>
              <a:gd name="connsiteY1-12" fmla="*/ 570650 h 570650"/>
            </a:gdLst>
            <a:ahLst/>
            <a:cxnLst>
              <a:cxn ang="0">
                <a:pos x="connsiteX0-1" y="connsiteY0-2"/>
              </a:cxn>
              <a:cxn ang="0">
                <a:pos x="connsiteX1-3" y="connsiteY1-4"/>
              </a:cxn>
            </a:cxnLst>
            <a:rect l="l" t="t" r="r" b="b"/>
            <a:pathLst>
              <a:path w="2530764" h="570650">
                <a:moveTo>
                  <a:pt x="0" y="219668"/>
                </a:moveTo>
                <a:cubicBezTo>
                  <a:pt x="1176097" y="-254465"/>
                  <a:pt x="1945794" y="121147"/>
                  <a:pt x="2530764" y="5706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bg1"/>
              </a:solidFill>
              <a:effectLst/>
              <a:uLnTx/>
              <a:uFillTx/>
              <a:latin typeface="+mn-lt"/>
              <a:ea typeface="+mn-ea"/>
              <a:cs typeface="+mn-cs"/>
            </a:endParaRPr>
          </a:p>
        </p:txBody>
      </p:sp>
      <p:sp>
        <p:nvSpPr>
          <p:cNvPr id="3" name="任意多边形 2"/>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任意多边形 1"/>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5"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01  </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同心圆 4"/>
          <p:cNvSpPr/>
          <p:nvPr/>
        </p:nvSpPr>
        <p:spPr>
          <a:xfrm>
            <a:off x="3033356" y="2023918"/>
            <a:ext cx="1176980" cy="1176980"/>
          </a:xfrm>
          <a:prstGeom prst="donut">
            <a:avLst>
              <a:gd name="adj" fmla="val 1172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mn-lt"/>
              <a:ea typeface="+mn-ea"/>
              <a:cs typeface="+mn-cs"/>
            </a:endParaRPr>
          </a:p>
        </p:txBody>
      </p:sp>
      <p:sp>
        <p:nvSpPr>
          <p:cNvPr id="6" name="同心圆 5"/>
          <p:cNvSpPr/>
          <p:nvPr/>
        </p:nvSpPr>
        <p:spPr>
          <a:xfrm>
            <a:off x="3028333" y="2822524"/>
            <a:ext cx="1176980" cy="1176980"/>
          </a:xfrm>
          <a:prstGeom prst="donut">
            <a:avLst>
              <a:gd name="adj" fmla="val 1172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mn-lt"/>
              <a:ea typeface="+mn-ea"/>
              <a:cs typeface="+mn-cs"/>
            </a:endParaRPr>
          </a:p>
        </p:txBody>
      </p:sp>
      <p:sp>
        <p:nvSpPr>
          <p:cNvPr id="7" name="同心圆 6"/>
          <p:cNvSpPr/>
          <p:nvPr/>
        </p:nvSpPr>
        <p:spPr>
          <a:xfrm>
            <a:off x="3028333" y="3622803"/>
            <a:ext cx="1176980" cy="1176980"/>
          </a:xfrm>
          <a:prstGeom prst="donut">
            <a:avLst>
              <a:gd name="adj" fmla="val 1172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mn-lt"/>
              <a:ea typeface="+mn-ea"/>
              <a:cs typeface="+mn-cs"/>
            </a:endParaRPr>
          </a:p>
        </p:txBody>
      </p:sp>
      <p:sp>
        <p:nvSpPr>
          <p:cNvPr id="8" name="同心圆 7"/>
          <p:cNvSpPr/>
          <p:nvPr/>
        </p:nvSpPr>
        <p:spPr>
          <a:xfrm>
            <a:off x="3026659" y="4421408"/>
            <a:ext cx="1176980" cy="1176980"/>
          </a:xfrm>
          <a:prstGeom prst="donut">
            <a:avLst>
              <a:gd name="adj" fmla="val 1172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mn-lt"/>
              <a:ea typeface="+mn-ea"/>
              <a:cs typeface="+mn-cs"/>
            </a:endParaRPr>
          </a:p>
        </p:txBody>
      </p:sp>
      <p:sp>
        <p:nvSpPr>
          <p:cNvPr id="9" name="同心圆 8"/>
          <p:cNvSpPr/>
          <p:nvPr/>
        </p:nvSpPr>
        <p:spPr>
          <a:xfrm>
            <a:off x="3026659" y="5221687"/>
            <a:ext cx="1176980" cy="1176980"/>
          </a:xfrm>
          <a:prstGeom prst="donut">
            <a:avLst>
              <a:gd name="adj" fmla="val 1172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mn-lt"/>
              <a:ea typeface="+mn-ea"/>
              <a:cs typeface="+mn-cs"/>
            </a:endParaRPr>
          </a:p>
        </p:txBody>
      </p:sp>
      <p:sp>
        <p:nvSpPr>
          <p:cNvPr id="10" name="同心圆 9"/>
          <p:cNvSpPr/>
          <p:nvPr/>
        </p:nvSpPr>
        <p:spPr>
          <a:xfrm>
            <a:off x="3014939" y="6020293"/>
            <a:ext cx="1176980" cy="1176980"/>
          </a:xfrm>
          <a:prstGeom prst="donut">
            <a:avLst>
              <a:gd name="adj" fmla="val 1172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mn-lt"/>
              <a:ea typeface="+mn-ea"/>
              <a:cs typeface="+mn-cs"/>
            </a:endParaRPr>
          </a:p>
        </p:txBody>
      </p:sp>
      <p:sp>
        <p:nvSpPr>
          <p:cNvPr id="34824" name="矩形 10"/>
          <p:cNvSpPr/>
          <p:nvPr/>
        </p:nvSpPr>
        <p:spPr>
          <a:xfrm>
            <a:off x="3191516" y="2228174"/>
            <a:ext cx="825500" cy="59690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30000"/>
              </a:lnSpc>
              <a:spcBef>
                <a:spcPct val="0"/>
              </a:spcBef>
              <a:buFontTx/>
              <a:buNone/>
            </a:pPr>
            <a:r>
              <a:rPr lang="zh-CN" altLang="en-US" sz="2530" b="1" dirty="0">
                <a:latin typeface="微软雅黑" panose="020B0503020204020204" pitchFamily="34" charset="-122"/>
                <a:ea typeface="微软雅黑" panose="020B0503020204020204" pitchFamily="34" charset="-122"/>
              </a:rPr>
              <a:t>整理</a:t>
            </a:r>
            <a:endParaRPr lang="zh-CN" altLang="en-US" sz="2530" b="1" dirty="0">
              <a:latin typeface="微软雅黑" panose="020B0503020204020204" pitchFamily="34" charset="-122"/>
              <a:ea typeface="微软雅黑" panose="020B0503020204020204" pitchFamily="34" charset="-122"/>
            </a:endParaRPr>
          </a:p>
        </p:txBody>
      </p:sp>
      <p:sp>
        <p:nvSpPr>
          <p:cNvPr id="34825" name="矩形 11"/>
          <p:cNvSpPr/>
          <p:nvPr/>
        </p:nvSpPr>
        <p:spPr>
          <a:xfrm>
            <a:off x="3209933" y="3107142"/>
            <a:ext cx="825500" cy="59690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30000"/>
              </a:lnSpc>
              <a:spcBef>
                <a:spcPct val="0"/>
              </a:spcBef>
              <a:buFontTx/>
              <a:buNone/>
            </a:pPr>
            <a:r>
              <a:rPr lang="zh-CN" altLang="en-US" sz="2530" b="1" dirty="0">
                <a:latin typeface="微软雅黑" panose="020B0503020204020204" pitchFamily="34" charset="-122"/>
                <a:ea typeface="微软雅黑" panose="020B0503020204020204" pitchFamily="34" charset="-122"/>
              </a:rPr>
              <a:t>整顿</a:t>
            </a:r>
            <a:endParaRPr lang="zh-CN" altLang="en-US" sz="2530" b="1" dirty="0">
              <a:latin typeface="微软雅黑" panose="020B0503020204020204" pitchFamily="34" charset="-122"/>
              <a:ea typeface="微软雅黑" panose="020B0503020204020204" pitchFamily="34" charset="-122"/>
            </a:endParaRPr>
          </a:p>
        </p:txBody>
      </p:sp>
      <p:sp>
        <p:nvSpPr>
          <p:cNvPr id="34826" name="矩形 12"/>
          <p:cNvSpPr/>
          <p:nvPr/>
        </p:nvSpPr>
        <p:spPr>
          <a:xfrm>
            <a:off x="3209933" y="3867240"/>
            <a:ext cx="825500" cy="59690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30000"/>
              </a:lnSpc>
              <a:spcBef>
                <a:spcPct val="0"/>
              </a:spcBef>
              <a:buFontTx/>
              <a:buNone/>
            </a:pPr>
            <a:r>
              <a:rPr lang="zh-CN" altLang="en-US" sz="2530" b="1" dirty="0">
                <a:latin typeface="微软雅黑" panose="020B0503020204020204" pitchFamily="34" charset="-122"/>
                <a:ea typeface="微软雅黑" panose="020B0503020204020204" pitchFamily="34" charset="-122"/>
              </a:rPr>
              <a:t>清扫</a:t>
            </a:r>
            <a:endParaRPr lang="zh-CN" altLang="en-US" sz="2530" b="1" dirty="0">
              <a:latin typeface="微软雅黑" panose="020B0503020204020204" pitchFamily="34" charset="-122"/>
              <a:ea typeface="微软雅黑" panose="020B0503020204020204" pitchFamily="34" charset="-122"/>
            </a:endParaRPr>
          </a:p>
        </p:txBody>
      </p:sp>
      <p:sp>
        <p:nvSpPr>
          <p:cNvPr id="34827" name="矩形 13"/>
          <p:cNvSpPr/>
          <p:nvPr/>
        </p:nvSpPr>
        <p:spPr>
          <a:xfrm>
            <a:off x="3223327" y="4675890"/>
            <a:ext cx="825500" cy="59690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30000"/>
              </a:lnSpc>
              <a:spcBef>
                <a:spcPct val="0"/>
              </a:spcBef>
              <a:buFontTx/>
              <a:buNone/>
            </a:pPr>
            <a:r>
              <a:rPr lang="zh-CN" altLang="en-US" sz="2530" b="1" dirty="0">
                <a:latin typeface="微软雅黑" panose="020B0503020204020204" pitchFamily="34" charset="-122"/>
                <a:ea typeface="微软雅黑" panose="020B0503020204020204" pitchFamily="34" charset="-122"/>
              </a:rPr>
              <a:t>清洁</a:t>
            </a:r>
            <a:endParaRPr lang="zh-CN" altLang="en-US" sz="2530" b="1" dirty="0">
              <a:latin typeface="微软雅黑" panose="020B0503020204020204" pitchFamily="34" charset="-122"/>
              <a:ea typeface="微软雅黑" panose="020B0503020204020204" pitchFamily="34" charset="-122"/>
            </a:endParaRPr>
          </a:p>
        </p:txBody>
      </p:sp>
      <p:sp>
        <p:nvSpPr>
          <p:cNvPr id="34828" name="矩形 14"/>
          <p:cNvSpPr/>
          <p:nvPr/>
        </p:nvSpPr>
        <p:spPr>
          <a:xfrm>
            <a:off x="3201561" y="5514677"/>
            <a:ext cx="825500" cy="59690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30000"/>
              </a:lnSpc>
              <a:spcBef>
                <a:spcPct val="0"/>
              </a:spcBef>
              <a:buFontTx/>
              <a:buNone/>
            </a:pPr>
            <a:r>
              <a:rPr lang="zh-CN" altLang="en-US" sz="2530" b="1" dirty="0">
                <a:latin typeface="微软雅黑" panose="020B0503020204020204" pitchFamily="34" charset="-122"/>
                <a:ea typeface="微软雅黑" panose="020B0503020204020204" pitchFamily="34" charset="-122"/>
              </a:rPr>
              <a:t>素养</a:t>
            </a:r>
            <a:endParaRPr lang="zh-CN" altLang="en-US" sz="2530" b="1" dirty="0">
              <a:latin typeface="微软雅黑" panose="020B0503020204020204" pitchFamily="34" charset="-122"/>
              <a:ea typeface="微软雅黑" panose="020B0503020204020204" pitchFamily="34" charset="-122"/>
            </a:endParaRPr>
          </a:p>
        </p:txBody>
      </p:sp>
      <p:sp>
        <p:nvSpPr>
          <p:cNvPr id="34829" name="矩形 15"/>
          <p:cNvSpPr/>
          <p:nvPr/>
        </p:nvSpPr>
        <p:spPr>
          <a:xfrm>
            <a:off x="3191516" y="6355138"/>
            <a:ext cx="825500" cy="59690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30000"/>
              </a:lnSpc>
              <a:spcBef>
                <a:spcPct val="0"/>
              </a:spcBef>
              <a:buFontTx/>
              <a:buNone/>
            </a:pPr>
            <a:r>
              <a:rPr lang="zh-CN" altLang="en-US" sz="2530" b="1" dirty="0">
                <a:latin typeface="微软雅黑" panose="020B0503020204020204" pitchFamily="34" charset="-122"/>
                <a:ea typeface="微软雅黑" panose="020B0503020204020204" pitchFamily="34" charset="-122"/>
              </a:rPr>
              <a:t>安全</a:t>
            </a:r>
            <a:endParaRPr lang="zh-CN" altLang="en-US" sz="2530" b="1" dirty="0">
              <a:latin typeface="微软雅黑" panose="020B0503020204020204" pitchFamily="34" charset="-122"/>
              <a:ea typeface="微软雅黑" panose="020B0503020204020204" pitchFamily="34" charset="-122"/>
            </a:endParaRPr>
          </a:p>
        </p:txBody>
      </p:sp>
      <p:sp>
        <p:nvSpPr>
          <p:cNvPr id="34830" name="矩形 16"/>
          <p:cNvSpPr/>
          <p:nvPr/>
        </p:nvSpPr>
        <p:spPr>
          <a:xfrm>
            <a:off x="4762829" y="2256636"/>
            <a:ext cx="5542280" cy="51308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30000"/>
              </a:lnSpc>
              <a:spcBef>
                <a:spcPct val="0"/>
              </a:spcBef>
              <a:buFontTx/>
              <a:buNone/>
            </a:pPr>
            <a:r>
              <a:rPr lang="zh-CN" altLang="en-US" sz="2110" dirty="0">
                <a:latin typeface="微软雅黑" panose="020B0503020204020204" pitchFamily="34" charset="-122"/>
                <a:ea typeface="微软雅黑" panose="020B0503020204020204" pitchFamily="34" charset="-122"/>
              </a:rPr>
              <a:t>区分必需品和非必需品，现场不放置非必需品</a:t>
            </a:r>
            <a:endParaRPr lang="zh-CN" altLang="en-US" sz="2110" dirty="0">
              <a:latin typeface="微软雅黑" panose="020B0503020204020204" pitchFamily="34" charset="-122"/>
              <a:ea typeface="微软雅黑" panose="020B0503020204020204" pitchFamily="34" charset="-122"/>
            </a:endParaRPr>
          </a:p>
        </p:txBody>
      </p:sp>
      <p:sp>
        <p:nvSpPr>
          <p:cNvPr id="34831" name="矩形 17"/>
          <p:cNvSpPr/>
          <p:nvPr/>
        </p:nvSpPr>
        <p:spPr>
          <a:xfrm>
            <a:off x="4762829" y="3107142"/>
            <a:ext cx="6678930" cy="51308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30000"/>
              </a:lnSpc>
              <a:spcBef>
                <a:spcPct val="0"/>
              </a:spcBef>
              <a:buFontTx/>
              <a:buNone/>
            </a:pPr>
            <a:r>
              <a:rPr lang="zh-CN" altLang="en-US" sz="2110" dirty="0">
                <a:latin typeface="微软雅黑" panose="020B0503020204020204" pitchFamily="34" charset="-122"/>
                <a:ea typeface="微软雅黑" panose="020B0503020204020204" pitchFamily="34" charset="-122"/>
              </a:rPr>
              <a:t>缩短寻找必需品的时间，要点</a:t>
            </a:r>
            <a:r>
              <a:rPr lang="en-US" altLang="zh-CN" sz="2110" dirty="0">
                <a:latin typeface="微软雅黑" panose="020B0503020204020204" pitchFamily="34" charset="-122"/>
                <a:ea typeface="微软雅黑" panose="020B0503020204020204" pitchFamily="34" charset="-122"/>
              </a:rPr>
              <a:t>:</a:t>
            </a:r>
            <a:r>
              <a:rPr lang="zh-CN" altLang="en-US" sz="2110" dirty="0">
                <a:latin typeface="微软雅黑" panose="020B0503020204020204" pitchFamily="34" charset="-122"/>
                <a:ea typeface="微软雅黑" panose="020B0503020204020204" pitchFamily="34" charset="-122"/>
              </a:rPr>
              <a:t>能迅速取出，能立即使用</a:t>
            </a:r>
            <a:endParaRPr lang="zh-CN" altLang="en-US" sz="2110" dirty="0">
              <a:latin typeface="微软雅黑" panose="020B0503020204020204" pitchFamily="34" charset="-122"/>
              <a:ea typeface="微软雅黑" panose="020B0503020204020204" pitchFamily="34" charset="-122"/>
            </a:endParaRPr>
          </a:p>
        </p:txBody>
      </p:sp>
      <p:sp>
        <p:nvSpPr>
          <p:cNvPr id="34832" name="矩形 18"/>
          <p:cNvSpPr/>
          <p:nvPr/>
        </p:nvSpPr>
        <p:spPr>
          <a:xfrm>
            <a:off x="4762829" y="3944255"/>
            <a:ext cx="5810250" cy="51308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30000"/>
              </a:lnSpc>
              <a:spcBef>
                <a:spcPct val="0"/>
              </a:spcBef>
              <a:buFontTx/>
              <a:buNone/>
            </a:pPr>
            <a:r>
              <a:rPr lang="zh-CN" altLang="en-US" sz="2110" dirty="0">
                <a:latin typeface="微软雅黑" panose="020B0503020204020204" pitchFamily="34" charset="-122"/>
                <a:ea typeface="微软雅黑" panose="020B0503020204020204" pitchFamily="34" charset="-122"/>
              </a:rPr>
              <a:t>将岗位保持在无垃圾，无灰尘，干净整洁的状态</a:t>
            </a:r>
            <a:endParaRPr lang="zh-CN" altLang="en-US" sz="2110" dirty="0">
              <a:latin typeface="微软雅黑" panose="020B0503020204020204" pitchFamily="34" charset="-122"/>
              <a:ea typeface="微软雅黑" panose="020B0503020204020204" pitchFamily="34" charset="-122"/>
            </a:endParaRPr>
          </a:p>
        </p:txBody>
      </p:sp>
      <p:sp>
        <p:nvSpPr>
          <p:cNvPr id="34833" name="矩形 19"/>
          <p:cNvSpPr/>
          <p:nvPr/>
        </p:nvSpPr>
        <p:spPr>
          <a:xfrm>
            <a:off x="4762829" y="4734489"/>
            <a:ext cx="5810250" cy="51308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30000"/>
              </a:lnSpc>
              <a:spcBef>
                <a:spcPct val="0"/>
              </a:spcBef>
              <a:buFontTx/>
              <a:buNone/>
            </a:pPr>
            <a:r>
              <a:rPr lang="zh-CN" altLang="en-US" sz="2110" dirty="0">
                <a:latin typeface="微软雅黑" panose="020B0503020204020204" pitchFamily="34" charset="-122"/>
                <a:ea typeface="微软雅黑" panose="020B0503020204020204" pitchFamily="34" charset="-122"/>
              </a:rPr>
              <a:t>将整理，整顿，清扫，进行到底，并且制度化；</a:t>
            </a:r>
            <a:endParaRPr lang="zh-CN" altLang="en-US" sz="2110" dirty="0">
              <a:latin typeface="微软雅黑" panose="020B0503020204020204" pitchFamily="34" charset="-122"/>
              <a:ea typeface="微软雅黑" panose="020B0503020204020204" pitchFamily="34" charset="-122"/>
            </a:endParaRPr>
          </a:p>
        </p:txBody>
      </p:sp>
      <p:sp>
        <p:nvSpPr>
          <p:cNvPr id="34834" name="矩形 20"/>
          <p:cNvSpPr/>
          <p:nvPr/>
        </p:nvSpPr>
        <p:spPr>
          <a:xfrm>
            <a:off x="4754459" y="5613456"/>
            <a:ext cx="4470400" cy="51308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30000"/>
              </a:lnSpc>
              <a:spcBef>
                <a:spcPct val="0"/>
              </a:spcBef>
              <a:buFontTx/>
              <a:buNone/>
            </a:pPr>
            <a:r>
              <a:rPr lang="zh-CN" altLang="en-US" sz="2110" dirty="0">
                <a:latin typeface="微软雅黑" panose="020B0503020204020204" pitchFamily="34" charset="-122"/>
                <a:ea typeface="微软雅黑" panose="020B0503020204020204" pitchFamily="34" charset="-122"/>
              </a:rPr>
              <a:t>认真地遵守执行各项制度，养成习惯</a:t>
            </a:r>
            <a:endParaRPr lang="zh-CN" altLang="en-US" sz="2110" dirty="0">
              <a:latin typeface="微软雅黑" panose="020B0503020204020204" pitchFamily="34" charset="-122"/>
              <a:ea typeface="微软雅黑" panose="020B0503020204020204" pitchFamily="34" charset="-122"/>
            </a:endParaRPr>
          </a:p>
        </p:txBody>
      </p:sp>
      <p:sp>
        <p:nvSpPr>
          <p:cNvPr id="34835" name="矩形 21"/>
          <p:cNvSpPr/>
          <p:nvPr/>
        </p:nvSpPr>
        <p:spPr>
          <a:xfrm>
            <a:off x="4754459" y="6391971"/>
            <a:ext cx="3934460" cy="51308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30000"/>
              </a:lnSpc>
              <a:spcBef>
                <a:spcPct val="0"/>
              </a:spcBef>
              <a:buFontTx/>
              <a:buNone/>
            </a:pPr>
            <a:r>
              <a:rPr lang="zh-CN" altLang="en-US" sz="2110" dirty="0">
                <a:latin typeface="微软雅黑" panose="020B0503020204020204" pitchFamily="34" charset="-122"/>
                <a:ea typeface="微软雅黑" panose="020B0503020204020204" pitchFamily="34" charset="-122"/>
                <a:sym typeface="Arial" panose="020B0604020202020204" pitchFamily="34" charset="0"/>
              </a:rPr>
              <a:t>人人依规定行事，安全就有保障</a:t>
            </a:r>
            <a:endParaRPr lang="zh-CN" altLang="en-US" sz="211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4836" name="Text Box 15"/>
          <p:cNvSpPr txBox="1"/>
          <p:nvPr/>
        </p:nvSpPr>
        <p:spPr>
          <a:xfrm>
            <a:off x="1031587" y="1240383"/>
            <a:ext cx="4585702" cy="610870"/>
          </a:xfrm>
          <a:prstGeom prst="rect">
            <a:avLst/>
          </a:prstGeom>
          <a:noFill/>
          <a:ln w="9525">
            <a:noFill/>
          </a:ln>
        </p:spPr>
        <p:txBody>
          <a:bodyPr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3375" b="1" dirty="0">
                <a:solidFill>
                  <a:srgbClr val="000000"/>
                </a:solidFill>
                <a:latin typeface="微软雅黑" panose="020B0503020204020204" pitchFamily="34" charset="-122"/>
                <a:ea typeface="微软雅黑" panose="020B0503020204020204" pitchFamily="34" charset="-122"/>
              </a:rPr>
              <a:t>5、“6S”基础知识</a:t>
            </a:r>
            <a:endParaRPr lang="zh-CN" altLang="en-US" sz="3375" b="1" dirty="0">
              <a:solidFill>
                <a:srgbClr val="000000"/>
              </a:solidFill>
              <a:latin typeface="微软雅黑" panose="020B0503020204020204" pitchFamily="34" charset="-122"/>
              <a:ea typeface="微软雅黑" panose="020B0503020204020204" pitchFamily="34" charset="-122"/>
            </a:endParaRPr>
          </a:p>
        </p:txBody>
      </p:sp>
      <p:sp>
        <p:nvSpPr>
          <p:cNvPr id="3" name="任意多边形 2"/>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任意多边形 1"/>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01  </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p:cNvSpPr txBox="1"/>
          <p:nvPr/>
        </p:nvSpPr>
        <p:spPr>
          <a:xfrm>
            <a:off x="888077" y="1455648"/>
            <a:ext cx="6087480" cy="610870"/>
          </a:xfrm>
          <a:prstGeom prst="rect">
            <a:avLst/>
          </a:prstGeom>
          <a:noFill/>
          <a:ln w="9525">
            <a:noFill/>
          </a:ln>
        </p:spPr>
        <p:txBody>
          <a:bodyPr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3375" b="1" dirty="0">
                <a:solidFill>
                  <a:srgbClr val="000000"/>
                </a:solidFill>
                <a:latin typeface="微软雅黑" panose="020B0503020204020204" pitchFamily="34" charset="-122"/>
                <a:ea typeface="微软雅黑" panose="020B0503020204020204" pitchFamily="34" charset="-122"/>
              </a:rPr>
              <a:t>6、安全生产中的“三违”现象</a:t>
            </a:r>
            <a:endParaRPr lang="zh-CN" altLang="en-US" sz="3375" b="1" dirty="0">
              <a:solidFill>
                <a:srgbClr val="000000"/>
              </a:solidFill>
              <a:latin typeface="微软雅黑" panose="020B0503020204020204" pitchFamily="34" charset="-122"/>
              <a:ea typeface="微软雅黑" panose="020B0503020204020204" pitchFamily="34" charset="-122"/>
            </a:endParaRPr>
          </a:p>
        </p:txBody>
      </p:sp>
      <p:pic>
        <p:nvPicPr>
          <p:cNvPr id="35843" name="Picture 12" descr="20071128090813288"/>
          <p:cNvPicPr>
            <a:picLocks noChangeAspect="1"/>
          </p:cNvPicPr>
          <p:nvPr/>
        </p:nvPicPr>
        <p:blipFill>
          <a:blip r:embed="rId1"/>
          <a:stretch>
            <a:fillRect/>
          </a:stretch>
        </p:blipFill>
        <p:spPr>
          <a:xfrm>
            <a:off x="7348542" y="3046633"/>
            <a:ext cx="4212349" cy="3172656"/>
          </a:xfrm>
          <a:prstGeom prst="rect">
            <a:avLst/>
          </a:prstGeom>
          <a:noFill/>
          <a:ln w="9525">
            <a:noFill/>
          </a:ln>
        </p:spPr>
      </p:pic>
      <p:sp>
        <p:nvSpPr>
          <p:cNvPr id="7" name="圆角矩形 6"/>
          <p:cNvSpPr/>
          <p:nvPr/>
        </p:nvSpPr>
        <p:spPr>
          <a:xfrm>
            <a:off x="1880525" y="3024869"/>
            <a:ext cx="873945" cy="7986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8" name="圆角矩形 7"/>
          <p:cNvSpPr/>
          <p:nvPr/>
        </p:nvSpPr>
        <p:spPr>
          <a:xfrm>
            <a:off x="1880525" y="4223613"/>
            <a:ext cx="873945" cy="79693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9" name="圆角矩形 8"/>
          <p:cNvSpPr/>
          <p:nvPr/>
        </p:nvSpPr>
        <p:spPr>
          <a:xfrm>
            <a:off x="1880525" y="5422358"/>
            <a:ext cx="873945" cy="79693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0" name="圆角矩形 9"/>
          <p:cNvSpPr/>
          <p:nvPr/>
        </p:nvSpPr>
        <p:spPr>
          <a:xfrm>
            <a:off x="2844878" y="3038262"/>
            <a:ext cx="4061669" cy="78521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5850" name="矩形 8"/>
          <p:cNvSpPr/>
          <p:nvPr/>
        </p:nvSpPr>
        <p:spPr>
          <a:xfrm>
            <a:off x="2063015" y="3183919"/>
            <a:ext cx="50419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530" b="1" dirty="0">
                <a:solidFill>
                  <a:schemeClr val="bg1"/>
                </a:solidFill>
                <a:latin typeface="微软雅黑" panose="020B0503020204020204" pitchFamily="34" charset="-122"/>
                <a:ea typeface="微软雅黑" panose="020B0503020204020204" pitchFamily="34" charset="-122"/>
              </a:rPr>
              <a:t>一</a:t>
            </a:r>
            <a:endParaRPr lang="zh-CN" altLang="en-US" sz="2530" b="1" dirty="0">
              <a:latin typeface="黑体" panose="02010609060101010101" pitchFamily="49" charset="-122"/>
            </a:endParaRPr>
          </a:p>
        </p:txBody>
      </p:sp>
      <p:sp>
        <p:nvSpPr>
          <p:cNvPr id="12" name="圆角矩形 11"/>
          <p:cNvSpPr/>
          <p:nvPr/>
        </p:nvSpPr>
        <p:spPr>
          <a:xfrm>
            <a:off x="2844878" y="4235332"/>
            <a:ext cx="4061669" cy="78521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3" name="圆角矩形 12"/>
          <p:cNvSpPr/>
          <p:nvPr/>
        </p:nvSpPr>
        <p:spPr>
          <a:xfrm>
            <a:off x="2844878" y="5434077"/>
            <a:ext cx="4061669" cy="78521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5853" name="矩形 12"/>
          <p:cNvSpPr/>
          <p:nvPr/>
        </p:nvSpPr>
        <p:spPr>
          <a:xfrm>
            <a:off x="2057993" y="4384339"/>
            <a:ext cx="50419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530" b="1" dirty="0">
                <a:solidFill>
                  <a:schemeClr val="bg1"/>
                </a:solidFill>
                <a:latin typeface="微软雅黑" panose="020B0503020204020204" pitchFamily="34" charset="-122"/>
                <a:ea typeface="微软雅黑" panose="020B0503020204020204" pitchFamily="34" charset="-122"/>
              </a:rPr>
              <a:t>二</a:t>
            </a:r>
            <a:endParaRPr lang="zh-CN" altLang="en-US" sz="2530" b="1" dirty="0">
              <a:solidFill>
                <a:schemeClr val="bg1"/>
              </a:solidFill>
              <a:latin typeface="微软雅黑" panose="020B0503020204020204" pitchFamily="34" charset="-122"/>
              <a:ea typeface="微软雅黑" panose="020B0503020204020204" pitchFamily="34" charset="-122"/>
            </a:endParaRPr>
          </a:p>
        </p:txBody>
      </p:sp>
      <p:sp>
        <p:nvSpPr>
          <p:cNvPr id="35854" name="矩形 12"/>
          <p:cNvSpPr/>
          <p:nvPr/>
        </p:nvSpPr>
        <p:spPr>
          <a:xfrm>
            <a:off x="2079757" y="5578060"/>
            <a:ext cx="50419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530" b="1" dirty="0">
                <a:solidFill>
                  <a:schemeClr val="bg1"/>
                </a:solidFill>
                <a:latin typeface="微软雅黑" panose="020B0503020204020204" pitchFamily="34" charset="-122"/>
                <a:ea typeface="微软雅黑" panose="020B0503020204020204" pitchFamily="34" charset="-122"/>
              </a:rPr>
              <a:t>三</a:t>
            </a:r>
            <a:endParaRPr lang="zh-CN" altLang="en-US" sz="2530" b="1" dirty="0">
              <a:solidFill>
                <a:schemeClr val="bg1"/>
              </a:solidFill>
              <a:latin typeface="微软雅黑" panose="020B0503020204020204" pitchFamily="34" charset="-122"/>
              <a:ea typeface="微软雅黑" panose="020B0503020204020204" pitchFamily="34" charset="-122"/>
            </a:endParaRPr>
          </a:p>
        </p:txBody>
      </p:sp>
      <p:sp>
        <p:nvSpPr>
          <p:cNvPr id="35855" name="矩形 1"/>
          <p:cNvSpPr/>
          <p:nvPr/>
        </p:nvSpPr>
        <p:spPr>
          <a:xfrm>
            <a:off x="3273480" y="3265957"/>
            <a:ext cx="2110740" cy="40195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80000"/>
              </a:lnSpc>
              <a:spcBef>
                <a:spcPct val="0"/>
              </a:spcBef>
              <a:buSzPct val="90000"/>
              <a:buFontTx/>
              <a:buNone/>
            </a:pPr>
            <a:r>
              <a:rPr lang="zh-CN" altLang="en-US" sz="2530" b="1" dirty="0">
                <a:solidFill>
                  <a:schemeClr val="bg1"/>
                </a:solidFill>
                <a:latin typeface="微软雅黑" panose="020B0503020204020204" pitchFamily="34" charset="-122"/>
                <a:ea typeface="微软雅黑" panose="020B0503020204020204" pitchFamily="34" charset="-122"/>
              </a:rPr>
              <a:t>违反规章制度</a:t>
            </a:r>
            <a:endParaRPr lang="zh-CN" altLang="en-US" sz="2530" b="1" dirty="0">
              <a:solidFill>
                <a:schemeClr val="bg1"/>
              </a:solidFill>
              <a:latin typeface="微软雅黑" panose="020B0503020204020204" pitchFamily="34" charset="-122"/>
              <a:ea typeface="微软雅黑" panose="020B0503020204020204" pitchFamily="34" charset="-122"/>
            </a:endParaRPr>
          </a:p>
        </p:txBody>
      </p:sp>
      <p:sp>
        <p:nvSpPr>
          <p:cNvPr id="35856" name="矩形 2"/>
          <p:cNvSpPr/>
          <p:nvPr/>
        </p:nvSpPr>
        <p:spPr>
          <a:xfrm>
            <a:off x="3273480" y="4463027"/>
            <a:ext cx="1468120" cy="40195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80000"/>
              </a:lnSpc>
              <a:spcBef>
                <a:spcPct val="0"/>
              </a:spcBef>
              <a:buSzPct val="90000"/>
              <a:buFontTx/>
              <a:buNone/>
            </a:pPr>
            <a:r>
              <a:rPr lang="zh-CN" altLang="en-US" sz="2530" b="1" dirty="0">
                <a:solidFill>
                  <a:schemeClr val="bg1"/>
                </a:solidFill>
                <a:latin typeface="微软雅黑" panose="020B0503020204020204" pitchFamily="34" charset="-122"/>
                <a:ea typeface="微软雅黑" panose="020B0503020204020204" pitchFamily="34" charset="-122"/>
              </a:rPr>
              <a:t>违章操作</a:t>
            </a:r>
            <a:endParaRPr lang="zh-CN" altLang="en-US" sz="2530" b="1" dirty="0">
              <a:solidFill>
                <a:schemeClr val="bg1"/>
              </a:solidFill>
              <a:latin typeface="微软雅黑" panose="020B0503020204020204" pitchFamily="34" charset="-122"/>
              <a:ea typeface="微软雅黑" panose="020B0503020204020204" pitchFamily="34" charset="-122"/>
            </a:endParaRPr>
          </a:p>
        </p:txBody>
      </p:sp>
      <p:sp>
        <p:nvSpPr>
          <p:cNvPr id="35857" name="矩形 3"/>
          <p:cNvSpPr/>
          <p:nvPr/>
        </p:nvSpPr>
        <p:spPr>
          <a:xfrm>
            <a:off x="3273480" y="5656750"/>
            <a:ext cx="1468120" cy="40195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80000"/>
              </a:lnSpc>
              <a:spcBef>
                <a:spcPct val="0"/>
              </a:spcBef>
              <a:buSzPct val="90000"/>
              <a:buFontTx/>
              <a:buNone/>
            </a:pPr>
            <a:r>
              <a:rPr lang="zh-CN" altLang="en-US" sz="2530" b="1" dirty="0">
                <a:solidFill>
                  <a:schemeClr val="bg1"/>
                </a:solidFill>
                <a:latin typeface="微软雅黑" panose="020B0503020204020204" pitchFamily="34" charset="-122"/>
                <a:ea typeface="微软雅黑" panose="020B0503020204020204" pitchFamily="34" charset="-122"/>
              </a:rPr>
              <a:t>违章指挥</a:t>
            </a:r>
            <a:endParaRPr lang="zh-CN" altLang="en-US" sz="2530" b="1" dirty="0">
              <a:solidFill>
                <a:schemeClr val="bg1"/>
              </a:solidFill>
              <a:latin typeface="微软雅黑" panose="020B0503020204020204" pitchFamily="34" charset="-122"/>
              <a:ea typeface="微软雅黑" panose="020B0503020204020204" pitchFamily="34" charset="-122"/>
            </a:endParaRPr>
          </a:p>
        </p:txBody>
      </p:sp>
      <p:sp>
        <p:nvSpPr>
          <p:cNvPr id="3" name="任意多边形 2"/>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任意多边形 1"/>
          <p:cNvSpPr/>
          <p:nvPr>
            <p:custDataLst>
              <p:tags r:id="rId3"/>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01  </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p:nvPr/>
        </p:nvSpPr>
        <p:spPr>
          <a:xfrm>
            <a:off x="683607" y="1045669"/>
            <a:ext cx="7142242" cy="610870"/>
          </a:xfrm>
          <a:prstGeom prst="rect">
            <a:avLst/>
          </a:prstGeom>
          <a:noFill/>
          <a:ln w="9525">
            <a:noFill/>
          </a:ln>
        </p:spPr>
        <p:txBody>
          <a:bodyPr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3375" b="1" dirty="0">
                <a:solidFill>
                  <a:srgbClr val="000000"/>
                </a:solidFill>
                <a:latin typeface="微软雅黑" panose="020B0503020204020204" pitchFamily="34" charset="-122"/>
                <a:ea typeface="微软雅黑" panose="020B0503020204020204" pitchFamily="34" charset="-122"/>
              </a:rPr>
              <a:t>从业人员的权力</a:t>
            </a:r>
            <a:endParaRPr lang="zh-CN" altLang="en-US" sz="3375" b="1" dirty="0">
              <a:solidFill>
                <a:srgbClr val="000000"/>
              </a:solidFill>
              <a:latin typeface="微软雅黑" panose="020B0503020204020204" pitchFamily="34" charset="-122"/>
              <a:ea typeface="微软雅黑" panose="020B0503020204020204" pitchFamily="34" charset="-122"/>
            </a:endParaRPr>
          </a:p>
        </p:txBody>
      </p:sp>
      <p:grpSp>
        <p:nvGrpSpPr>
          <p:cNvPr id="36869" name="组合 2"/>
          <p:cNvGrpSpPr/>
          <p:nvPr/>
        </p:nvGrpSpPr>
        <p:grpSpPr>
          <a:xfrm>
            <a:off x="6064885" y="1880155"/>
            <a:ext cx="274573" cy="5101362"/>
            <a:chOff x="3275818" y="2154921"/>
            <a:chExt cx="259952" cy="4836469"/>
          </a:xfrm>
        </p:grpSpPr>
        <p:sp>
          <p:nvSpPr>
            <p:cNvPr id="9" name="矩形 8"/>
            <p:cNvSpPr/>
            <p:nvPr/>
          </p:nvSpPr>
          <p:spPr>
            <a:xfrm rot="19862170" flipH="1">
              <a:off x="3275818" y="2154921"/>
              <a:ext cx="252027" cy="10111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3" name="矩形 12"/>
            <p:cNvSpPr/>
            <p:nvPr/>
          </p:nvSpPr>
          <p:spPr>
            <a:xfrm rot="1737830">
              <a:off x="3282158" y="2927930"/>
              <a:ext cx="252027" cy="10111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4" name="矩形 13"/>
            <p:cNvSpPr/>
            <p:nvPr/>
          </p:nvSpPr>
          <p:spPr>
            <a:xfrm rot="19862170" flipH="1">
              <a:off x="3282158" y="3691417"/>
              <a:ext cx="252027" cy="10095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5" name="矩形 14"/>
            <p:cNvSpPr/>
            <p:nvPr/>
          </p:nvSpPr>
          <p:spPr>
            <a:xfrm rot="1737830">
              <a:off x="3282158" y="4454902"/>
              <a:ext cx="252027" cy="10111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5" name="矩形 34"/>
            <p:cNvSpPr/>
            <p:nvPr/>
          </p:nvSpPr>
          <p:spPr>
            <a:xfrm rot="19862170" flipH="1">
              <a:off x="3282158" y="5218389"/>
              <a:ext cx="252027" cy="10111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9" name="矩形 38"/>
            <p:cNvSpPr/>
            <p:nvPr/>
          </p:nvSpPr>
          <p:spPr>
            <a:xfrm rot="1737830">
              <a:off x="3283744" y="5980287"/>
              <a:ext cx="252026" cy="10111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grpSp>
      <p:grpSp>
        <p:nvGrpSpPr>
          <p:cNvPr id="36870" name="组合 16"/>
          <p:cNvGrpSpPr/>
          <p:nvPr/>
        </p:nvGrpSpPr>
        <p:grpSpPr>
          <a:xfrm flipH="1">
            <a:off x="6573849" y="1079875"/>
            <a:ext cx="271224" cy="5091316"/>
            <a:chOff x="3275819" y="637862"/>
            <a:chExt cx="257650" cy="4827842"/>
          </a:xfrm>
        </p:grpSpPr>
        <p:sp>
          <p:nvSpPr>
            <p:cNvPr id="18" name="矩形 17"/>
            <p:cNvSpPr/>
            <p:nvPr/>
          </p:nvSpPr>
          <p:spPr>
            <a:xfrm rot="1737830">
              <a:off x="3282181" y="1411015"/>
              <a:ext cx="251288" cy="10097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9" name="矩形 18"/>
            <p:cNvSpPr/>
            <p:nvPr/>
          </p:nvSpPr>
          <p:spPr>
            <a:xfrm rot="19862170" flipH="1">
              <a:off x="3282181" y="2180994"/>
              <a:ext cx="251288" cy="10112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20" name="矩形 19"/>
            <p:cNvSpPr/>
            <p:nvPr/>
          </p:nvSpPr>
          <p:spPr>
            <a:xfrm rot="1737830">
              <a:off x="3282181" y="2927158"/>
              <a:ext cx="251288" cy="10112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21" name="矩形 20"/>
            <p:cNvSpPr/>
            <p:nvPr/>
          </p:nvSpPr>
          <p:spPr>
            <a:xfrm rot="19862170" flipH="1">
              <a:off x="3282181" y="3690785"/>
              <a:ext cx="251288" cy="10112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22" name="矩形 21"/>
            <p:cNvSpPr/>
            <p:nvPr/>
          </p:nvSpPr>
          <p:spPr>
            <a:xfrm rot="1737830">
              <a:off x="3282181" y="4454414"/>
              <a:ext cx="251288" cy="10112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7" name="矩形 36"/>
            <p:cNvSpPr/>
            <p:nvPr/>
          </p:nvSpPr>
          <p:spPr>
            <a:xfrm rot="19862170" flipH="1">
              <a:off x="3275819" y="637862"/>
              <a:ext cx="251288" cy="10112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grpSp>
      <p:grpSp>
        <p:nvGrpSpPr>
          <p:cNvPr id="36871" name="组合 7"/>
          <p:cNvGrpSpPr/>
          <p:nvPr/>
        </p:nvGrpSpPr>
        <p:grpSpPr>
          <a:xfrm>
            <a:off x="5070396" y="1582143"/>
            <a:ext cx="986790" cy="917475"/>
            <a:chOff x="3912045" y="2101771"/>
            <a:chExt cx="935740" cy="869164"/>
          </a:xfrm>
        </p:grpSpPr>
        <p:sp>
          <p:nvSpPr>
            <p:cNvPr id="4" name="椭圆 3"/>
            <p:cNvSpPr/>
            <p:nvPr/>
          </p:nvSpPr>
          <p:spPr>
            <a:xfrm>
              <a:off x="3967612" y="2101771"/>
              <a:ext cx="870011" cy="8691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6898" name="矩形 4"/>
            <p:cNvSpPr/>
            <p:nvPr/>
          </p:nvSpPr>
          <p:spPr>
            <a:xfrm>
              <a:off x="3912045" y="2352990"/>
              <a:ext cx="935740" cy="39342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110" b="1" dirty="0">
                  <a:solidFill>
                    <a:schemeClr val="bg1"/>
                  </a:solidFill>
                  <a:latin typeface="微软雅黑" panose="020B0503020204020204" pitchFamily="34" charset="-122"/>
                  <a:ea typeface="微软雅黑" panose="020B0503020204020204" pitchFamily="34" charset="-122"/>
                </a:rPr>
                <a:t>知情权</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grpSp>
      <p:sp>
        <p:nvSpPr>
          <p:cNvPr id="36872" name="矩形 15"/>
          <p:cNvSpPr/>
          <p:nvPr/>
        </p:nvSpPr>
        <p:spPr>
          <a:xfrm>
            <a:off x="777684" y="1841647"/>
            <a:ext cx="4284980" cy="38354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1900" dirty="0">
                <a:solidFill>
                  <a:srgbClr val="000000"/>
                </a:solidFill>
                <a:latin typeface="微软雅黑" panose="020B0503020204020204" pitchFamily="34" charset="-122"/>
                <a:ea typeface="微软雅黑" panose="020B0503020204020204" pitchFamily="34" charset="-122"/>
              </a:rPr>
              <a:t>有权了解岗位及作业场所存在安全隐患</a:t>
            </a:r>
            <a:endParaRPr lang="zh-CN" altLang="en-US" sz="1900" dirty="0">
              <a:latin typeface="微软雅黑" panose="020B0503020204020204" pitchFamily="34" charset="-122"/>
              <a:ea typeface="微软雅黑" panose="020B0503020204020204" pitchFamily="34" charset="-122"/>
            </a:endParaRPr>
          </a:p>
        </p:txBody>
      </p:sp>
      <p:grpSp>
        <p:nvGrpSpPr>
          <p:cNvPr id="36873" name="组合 26"/>
          <p:cNvGrpSpPr/>
          <p:nvPr/>
        </p:nvGrpSpPr>
        <p:grpSpPr>
          <a:xfrm>
            <a:off x="5033563" y="3167633"/>
            <a:ext cx="986790" cy="915801"/>
            <a:chOff x="3912045" y="2101771"/>
            <a:chExt cx="935693" cy="869164"/>
          </a:xfrm>
        </p:grpSpPr>
        <p:sp>
          <p:nvSpPr>
            <p:cNvPr id="28" name="椭圆 27"/>
            <p:cNvSpPr/>
            <p:nvPr/>
          </p:nvSpPr>
          <p:spPr>
            <a:xfrm>
              <a:off x="3967609" y="2101771"/>
              <a:ext cx="869967" cy="8691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6896" name="矩形 28"/>
            <p:cNvSpPr/>
            <p:nvPr/>
          </p:nvSpPr>
          <p:spPr>
            <a:xfrm>
              <a:off x="3912045" y="2352990"/>
              <a:ext cx="935693" cy="394141"/>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110" b="1" dirty="0">
                  <a:solidFill>
                    <a:schemeClr val="bg1"/>
                  </a:solidFill>
                  <a:latin typeface="微软雅黑" panose="020B0503020204020204" pitchFamily="34" charset="-122"/>
                  <a:ea typeface="微软雅黑" panose="020B0503020204020204" pitchFamily="34" charset="-122"/>
                </a:rPr>
                <a:t>拒绝权</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grpSp>
      <p:sp>
        <p:nvSpPr>
          <p:cNvPr id="36874" name="矩形 22"/>
          <p:cNvSpPr/>
          <p:nvPr/>
        </p:nvSpPr>
        <p:spPr>
          <a:xfrm>
            <a:off x="1238096" y="3430487"/>
            <a:ext cx="3802380" cy="38354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1900" dirty="0">
                <a:solidFill>
                  <a:srgbClr val="000000"/>
                </a:solidFill>
                <a:latin typeface="微软雅黑" panose="020B0503020204020204" pitchFamily="34" charset="-122"/>
                <a:ea typeface="微软雅黑" panose="020B0503020204020204" pitchFamily="34" charset="-122"/>
              </a:rPr>
              <a:t>有权拒绝违章指挥、强令冒险作业</a:t>
            </a:r>
            <a:endParaRPr lang="zh-CN" altLang="en-US" sz="1900" dirty="0">
              <a:solidFill>
                <a:srgbClr val="000000"/>
              </a:solidFill>
              <a:latin typeface="微软雅黑" panose="020B0503020204020204" pitchFamily="34" charset="-122"/>
              <a:ea typeface="微软雅黑" panose="020B0503020204020204" pitchFamily="34" charset="-122"/>
            </a:endParaRPr>
          </a:p>
        </p:txBody>
      </p:sp>
      <p:grpSp>
        <p:nvGrpSpPr>
          <p:cNvPr id="36875" name="组合 30"/>
          <p:cNvGrpSpPr/>
          <p:nvPr/>
        </p:nvGrpSpPr>
        <p:grpSpPr>
          <a:xfrm>
            <a:off x="5083789" y="4825115"/>
            <a:ext cx="986790" cy="917475"/>
            <a:chOff x="3912045" y="2101771"/>
            <a:chExt cx="935693" cy="869164"/>
          </a:xfrm>
        </p:grpSpPr>
        <p:sp>
          <p:nvSpPr>
            <p:cNvPr id="32" name="椭圆 31"/>
            <p:cNvSpPr/>
            <p:nvPr/>
          </p:nvSpPr>
          <p:spPr>
            <a:xfrm>
              <a:off x="3967609" y="2101771"/>
              <a:ext cx="869967" cy="8691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6894" name="矩形 32"/>
            <p:cNvSpPr/>
            <p:nvPr/>
          </p:nvSpPr>
          <p:spPr>
            <a:xfrm>
              <a:off x="3912045" y="2352990"/>
              <a:ext cx="935693" cy="39342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110" b="1" dirty="0">
                  <a:solidFill>
                    <a:schemeClr val="bg1"/>
                  </a:solidFill>
                  <a:latin typeface="微软雅黑" panose="020B0503020204020204" pitchFamily="34" charset="-122"/>
                  <a:ea typeface="微软雅黑" panose="020B0503020204020204" pitchFamily="34" charset="-122"/>
                </a:rPr>
                <a:t>批评权</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grpSp>
      <p:sp>
        <p:nvSpPr>
          <p:cNvPr id="36876" name="矩形 23"/>
          <p:cNvSpPr/>
          <p:nvPr/>
        </p:nvSpPr>
        <p:spPr>
          <a:xfrm>
            <a:off x="1407192" y="5118105"/>
            <a:ext cx="3561080" cy="38354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1900" dirty="0">
                <a:solidFill>
                  <a:srgbClr val="000000"/>
                </a:solidFill>
                <a:latin typeface="微软雅黑" panose="020B0503020204020204" pitchFamily="34" charset="-122"/>
                <a:ea typeface="微软雅黑" panose="020B0503020204020204" pitchFamily="34" charset="-122"/>
              </a:rPr>
              <a:t>有权对违章作业进行批评并制止</a:t>
            </a:r>
            <a:endParaRPr lang="zh-CN" altLang="en-US" sz="1900" dirty="0">
              <a:solidFill>
                <a:srgbClr val="000000"/>
              </a:solidFill>
              <a:latin typeface="微软雅黑" panose="020B0503020204020204" pitchFamily="34" charset="-122"/>
              <a:ea typeface="微软雅黑" panose="020B0503020204020204" pitchFamily="34" charset="-122"/>
            </a:endParaRPr>
          </a:p>
        </p:txBody>
      </p:sp>
      <p:grpSp>
        <p:nvGrpSpPr>
          <p:cNvPr id="36877" name="组合 39"/>
          <p:cNvGrpSpPr/>
          <p:nvPr/>
        </p:nvGrpSpPr>
        <p:grpSpPr>
          <a:xfrm>
            <a:off x="5070396" y="6268297"/>
            <a:ext cx="986790" cy="917475"/>
            <a:chOff x="3912045" y="2101771"/>
            <a:chExt cx="935693" cy="869164"/>
          </a:xfrm>
        </p:grpSpPr>
        <p:sp>
          <p:nvSpPr>
            <p:cNvPr id="41" name="椭圆 40"/>
            <p:cNvSpPr/>
            <p:nvPr/>
          </p:nvSpPr>
          <p:spPr>
            <a:xfrm>
              <a:off x="3967609" y="2101771"/>
              <a:ext cx="869967" cy="8691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6892" name="矩形 41"/>
            <p:cNvSpPr/>
            <p:nvPr/>
          </p:nvSpPr>
          <p:spPr>
            <a:xfrm>
              <a:off x="3912045" y="2352990"/>
              <a:ext cx="935693" cy="39342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110" b="1" dirty="0">
                  <a:solidFill>
                    <a:schemeClr val="bg1"/>
                  </a:solidFill>
                  <a:latin typeface="微软雅黑" panose="020B0503020204020204" pitchFamily="34" charset="-122"/>
                  <a:ea typeface="微软雅黑" panose="020B0503020204020204" pitchFamily="34" charset="-122"/>
                </a:rPr>
                <a:t>避险权</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grpSp>
      <p:sp>
        <p:nvSpPr>
          <p:cNvPr id="36878" name="矩形 24"/>
          <p:cNvSpPr/>
          <p:nvPr/>
        </p:nvSpPr>
        <p:spPr>
          <a:xfrm>
            <a:off x="345734" y="6169518"/>
            <a:ext cx="4738055" cy="968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r">
              <a:lnSpc>
                <a:spcPct val="150000"/>
              </a:lnSpc>
              <a:spcBef>
                <a:spcPct val="0"/>
              </a:spcBef>
              <a:buFontTx/>
              <a:buNone/>
            </a:pPr>
            <a:r>
              <a:rPr lang="zh-CN" altLang="en-US" sz="1900" dirty="0">
                <a:solidFill>
                  <a:srgbClr val="000000"/>
                </a:solidFill>
                <a:latin typeface="微软雅黑" panose="020B0503020204020204" pitchFamily="34" charset="-122"/>
                <a:ea typeface="微软雅黑" panose="020B0503020204020204" pitchFamily="34" charset="-122"/>
              </a:rPr>
              <a:t>作业中遇到危及生命安全的突发事件或紧急情况有权撤离工作岗位</a:t>
            </a:r>
            <a:endParaRPr lang="zh-CN" altLang="en-US" sz="1900" dirty="0">
              <a:solidFill>
                <a:srgbClr val="000000"/>
              </a:solidFill>
              <a:latin typeface="微软雅黑" panose="020B0503020204020204" pitchFamily="34" charset="-122"/>
              <a:ea typeface="微软雅黑" panose="020B0503020204020204" pitchFamily="34" charset="-122"/>
            </a:endParaRPr>
          </a:p>
        </p:txBody>
      </p:sp>
      <p:grpSp>
        <p:nvGrpSpPr>
          <p:cNvPr id="36879" name="组合 43"/>
          <p:cNvGrpSpPr/>
          <p:nvPr/>
        </p:nvGrpSpPr>
        <p:grpSpPr>
          <a:xfrm>
            <a:off x="6808241" y="2338892"/>
            <a:ext cx="986790" cy="917475"/>
            <a:chOff x="3912045" y="2101771"/>
            <a:chExt cx="935693" cy="869164"/>
          </a:xfrm>
        </p:grpSpPr>
        <p:sp>
          <p:nvSpPr>
            <p:cNvPr id="45" name="椭圆 44"/>
            <p:cNvSpPr/>
            <p:nvPr/>
          </p:nvSpPr>
          <p:spPr>
            <a:xfrm>
              <a:off x="3967609" y="2101771"/>
              <a:ext cx="869967" cy="8691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6890" name="矩形 45"/>
            <p:cNvSpPr/>
            <p:nvPr/>
          </p:nvSpPr>
          <p:spPr>
            <a:xfrm>
              <a:off x="3912045" y="2352990"/>
              <a:ext cx="935693" cy="39342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110" b="1" dirty="0">
                  <a:solidFill>
                    <a:schemeClr val="bg1"/>
                  </a:solidFill>
                  <a:latin typeface="微软雅黑" panose="020B0503020204020204" pitchFamily="34" charset="-122"/>
                  <a:ea typeface="微软雅黑" panose="020B0503020204020204" pitchFamily="34" charset="-122"/>
                </a:rPr>
                <a:t>索赔权</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grpSp>
      <p:sp>
        <p:nvSpPr>
          <p:cNvPr id="36880" name="矩形 25"/>
          <p:cNvSpPr/>
          <p:nvPr/>
        </p:nvSpPr>
        <p:spPr>
          <a:xfrm>
            <a:off x="7931646" y="2310430"/>
            <a:ext cx="4711268" cy="968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en-US" sz="1900" dirty="0">
                <a:solidFill>
                  <a:srgbClr val="000000"/>
                </a:solidFill>
                <a:latin typeface="微软雅黑" panose="020B0503020204020204" pitchFamily="34" charset="-122"/>
                <a:ea typeface="微软雅黑" panose="020B0503020204020204" pitchFamily="34" charset="-122"/>
              </a:rPr>
              <a:t>作业中因工作原因受到事故伤害的有权向公司提出索赔</a:t>
            </a:r>
            <a:endParaRPr lang="zh-CN" altLang="en-US" sz="1900" dirty="0">
              <a:solidFill>
                <a:srgbClr val="000000"/>
              </a:solidFill>
              <a:latin typeface="微软雅黑" panose="020B0503020204020204" pitchFamily="34" charset="-122"/>
              <a:ea typeface="微软雅黑" panose="020B0503020204020204" pitchFamily="34" charset="-122"/>
            </a:endParaRPr>
          </a:p>
        </p:txBody>
      </p:sp>
      <p:grpSp>
        <p:nvGrpSpPr>
          <p:cNvPr id="36881" name="组合 47"/>
          <p:cNvGrpSpPr/>
          <p:nvPr/>
        </p:nvGrpSpPr>
        <p:grpSpPr>
          <a:xfrm>
            <a:off x="6831344" y="3947821"/>
            <a:ext cx="986790" cy="917475"/>
            <a:chOff x="3934508" y="2101771"/>
            <a:chExt cx="935693" cy="869164"/>
          </a:xfrm>
        </p:grpSpPr>
        <p:sp>
          <p:nvSpPr>
            <p:cNvPr id="49" name="椭圆 48"/>
            <p:cNvSpPr/>
            <p:nvPr/>
          </p:nvSpPr>
          <p:spPr>
            <a:xfrm>
              <a:off x="3968165" y="2101771"/>
              <a:ext cx="868379" cy="8691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6888" name="矩形 49"/>
            <p:cNvSpPr/>
            <p:nvPr/>
          </p:nvSpPr>
          <p:spPr>
            <a:xfrm>
              <a:off x="3934508" y="2219037"/>
              <a:ext cx="935693" cy="700821"/>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2110" b="1" dirty="0">
                  <a:solidFill>
                    <a:schemeClr val="bg1"/>
                  </a:solidFill>
                  <a:latin typeface="微软雅黑" panose="020B0503020204020204" pitchFamily="34" charset="-122"/>
                  <a:ea typeface="微软雅黑" panose="020B0503020204020204" pitchFamily="34" charset="-122"/>
                </a:rPr>
                <a:t>接受教</a:t>
              </a:r>
              <a:endParaRPr lang="en-US" altLang="zh-CN" sz="2110" b="1" dirty="0">
                <a:solidFill>
                  <a:schemeClr val="bg1"/>
                </a:solidFill>
                <a:latin typeface="微软雅黑" panose="020B0503020204020204" pitchFamily="34" charset="-122"/>
                <a:ea typeface="微软雅黑" panose="020B0503020204020204" pitchFamily="34" charset="-122"/>
              </a:endParaRPr>
            </a:p>
            <a:p>
              <a:pPr marL="0" lvl="0" indent="0" algn="ctr">
                <a:lnSpc>
                  <a:spcPct val="100000"/>
                </a:lnSpc>
                <a:spcBef>
                  <a:spcPct val="0"/>
                </a:spcBef>
                <a:buFontTx/>
                <a:buNone/>
              </a:pPr>
              <a:r>
                <a:rPr lang="zh-CN" altLang="en-US" sz="2110" b="1" dirty="0">
                  <a:solidFill>
                    <a:schemeClr val="bg1"/>
                  </a:solidFill>
                  <a:latin typeface="微软雅黑" panose="020B0503020204020204" pitchFamily="34" charset="-122"/>
                  <a:ea typeface="微软雅黑" panose="020B0503020204020204" pitchFamily="34" charset="-122"/>
                </a:rPr>
                <a:t>育权</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grpSp>
      <p:sp>
        <p:nvSpPr>
          <p:cNvPr id="36882" name="矩形 29"/>
          <p:cNvSpPr/>
          <p:nvPr/>
        </p:nvSpPr>
        <p:spPr>
          <a:xfrm>
            <a:off x="7931646" y="4177191"/>
            <a:ext cx="4334567" cy="52959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en-US" sz="1900" dirty="0">
                <a:solidFill>
                  <a:srgbClr val="000000"/>
                </a:solidFill>
                <a:latin typeface="微软雅黑" panose="020B0503020204020204" pitchFamily="34" charset="-122"/>
                <a:ea typeface="微软雅黑" panose="020B0503020204020204" pitchFamily="34" charset="-122"/>
              </a:rPr>
              <a:t>在职原员有权获得安全教育培训的权力</a:t>
            </a:r>
            <a:endParaRPr lang="zh-CN" altLang="en-US" sz="1900" dirty="0">
              <a:solidFill>
                <a:srgbClr val="000000"/>
              </a:solidFill>
              <a:latin typeface="微软雅黑" panose="020B0503020204020204" pitchFamily="34" charset="-122"/>
              <a:ea typeface="微软雅黑" panose="020B0503020204020204" pitchFamily="34" charset="-122"/>
            </a:endParaRPr>
          </a:p>
        </p:txBody>
      </p:sp>
      <p:grpSp>
        <p:nvGrpSpPr>
          <p:cNvPr id="36883" name="组合 51"/>
          <p:cNvGrpSpPr/>
          <p:nvPr/>
        </p:nvGrpSpPr>
        <p:grpSpPr>
          <a:xfrm>
            <a:off x="6800371" y="5462995"/>
            <a:ext cx="986790" cy="917475"/>
            <a:chOff x="3934485" y="2101771"/>
            <a:chExt cx="935740" cy="869164"/>
          </a:xfrm>
        </p:grpSpPr>
        <p:sp>
          <p:nvSpPr>
            <p:cNvPr id="53" name="椭圆 52"/>
            <p:cNvSpPr/>
            <p:nvPr/>
          </p:nvSpPr>
          <p:spPr>
            <a:xfrm>
              <a:off x="3967349" y="2101771"/>
              <a:ext cx="870011" cy="8691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6886" name="矩形 53"/>
            <p:cNvSpPr/>
            <p:nvPr/>
          </p:nvSpPr>
          <p:spPr>
            <a:xfrm>
              <a:off x="3934485" y="2156239"/>
              <a:ext cx="935740" cy="700821"/>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2110" b="1" dirty="0">
                  <a:solidFill>
                    <a:schemeClr val="bg1"/>
                  </a:solidFill>
                  <a:latin typeface="微软雅黑" panose="020B0503020204020204" pitchFamily="34" charset="-122"/>
                  <a:ea typeface="微软雅黑" panose="020B0503020204020204" pitchFamily="34" charset="-122"/>
                </a:rPr>
                <a:t>检举</a:t>
              </a:r>
              <a:endParaRPr lang="en-US" altLang="zh-CN" sz="2110" b="1" dirty="0">
                <a:solidFill>
                  <a:schemeClr val="bg1"/>
                </a:solidFill>
                <a:latin typeface="微软雅黑" panose="020B0503020204020204" pitchFamily="34" charset="-122"/>
                <a:ea typeface="微软雅黑" panose="020B0503020204020204" pitchFamily="34" charset="-122"/>
              </a:endParaRPr>
            </a:p>
            <a:p>
              <a:pPr marL="0" lvl="0" indent="0" algn="ctr">
                <a:lnSpc>
                  <a:spcPct val="100000"/>
                </a:lnSpc>
                <a:spcBef>
                  <a:spcPct val="0"/>
                </a:spcBef>
                <a:buFontTx/>
                <a:buNone/>
              </a:pPr>
              <a:r>
                <a:rPr lang="zh-CN" altLang="en-US" sz="2110" b="1" dirty="0">
                  <a:solidFill>
                    <a:schemeClr val="bg1"/>
                  </a:solidFill>
                  <a:latin typeface="微软雅黑" panose="020B0503020204020204" pitchFamily="34" charset="-122"/>
                  <a:ea typeface="微软雅黑" panose="020B0503020204020204" pitchFamily="34" charset="-122"/>
                </a:rPr>
                <a:t>控告权</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grpSp>
      <p:sp>
        <p:nvSpPr>
          <p:cNvPr id="36884" name="矩形 37887"/>
          <p:cNvSpPr/>
          <p:nvPr/>
        </p:nvSpPr>
        <p:spPr>
          <a:xfrm>
            <a:off x="7931646" y="5431184"/>
            <a:ext cx="4711268" cy="968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en-US" sz="1900" dirty="0">
                <a:solidFill>
                  <a:srgbClr val="000000"/>
                </a:solidFill>
                <a:latin typeface="微软雅黑" panose="020B0503020204020204" pitchFamily="34" charset="-122"/>
                <a:ea typeface="微软雅黑" panose="020B0503020204020204" pitchFamily="34" charset="-122"/>
              </a:rPr>
              <a:t>员工有权对影响安全生产的违法、违纪等行为检举、控告</a:t>
            </a:r>
            <a:endParaRPr lang="zh-CN" altLang="en-US" sz="1900" dirty="0">
              <a:solidFill>
                <a:srgbClr val="000000"/>
              </a:solidFill>
              <a:latin typeface="微软雅黑" panose="020B0503020204020204" pitchFamily="34" charset="-122"/>
              <a:ea typeface="微软雅黑" panose="020B0503020204020204" pitchFamily="34" charset="-122"/>
            </a:endParaRPr>
          </a:p>
        </p:txBody>
      </p:sp>
      <p:sp>
        <p:nvSpPr>
          <p:cNvPr id="3" name="任意多边形 2"/>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任意多边形 1"/>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5"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01  </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ox(out)">
                                      <p:cBhvr>
                                        <p:cTn id="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6" descr="照片 013"/>
          <p:cNvPicPr>
            <a:picLocks noGrp="1" noChangeAspect="1"/>
          </p:cNvPicPr>
          <p:nvPr>
            <p:ph idx="1"/>
          </p:nvPr>
        </p:nvPicPr>
        <p:blipFill>
          <a:blip r:embed="rId1"/>
          <a:srcRect/>
          <a:stretch>
            <a:fillRect/>
          </a:stretch>
        </p:blipFill>
        <p:spPr>
          <a:xfrm>
            <a:off x="2546393" y="2384824"/>
            <a:ext cx="3350123" cy="4190583"/>
          </a:xfrm>
        </p:spPr>
      </p:pic>
      <p:sp>
        <p:nvSpPr>
          <p:cNvPr id="27651" name="Text Box 3"/>
          <p:cNvSpPr txBox="1"/>
          <p:nvPr/>
        </p:nvSpPr>
        <p:spPr>
          <a:xfrm>
            <a:off x="744567" y="1308790"/>
            <a:ext cx="7063554" cy="610870"/>
          </a:xfrm>
          <a:prstGeom prst="rect">
            <a:avLst/>
          </a:prstGeom>
          <a:noFill/>
          <a:ln w="9525">
            <a:noFill/>
          </a:ln>
        </p:spPr>
        <p:txBody>
          <a:bodyPr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3375" b="1" dirty="0">
                <a:solidFill>
                  <a:srgbClr val="000000"/>
                </a:solidFill>
                <a:latin typeface="微软雅黑" panose="020B0503020204020204" pitchFamily="34" charset="-122"/>
                <a:ea typeface="微软雅黑" panose="020B0503020204020204" pitchFamily="34" charset="-122"/>
              </a:rPr>
              <a:t>从业人员的义务</a:t>
            </a:r>
            <a:endParaRPr lang="zh-CN" altLang="en-US" sz="3375" b="1" dirty="0">
              <a:solidFill>
                <a:srgbClr val="000000"/>
              </a:solidFill>
              <a:latin typeface="微软雅黑" panose="020B0503020204020204" pitchFamily="34" charset="-122"/>
              <a:ea typeface="微软雅黑" panose="020B0503020204020204" pitchFamily="34" charset="-122"/>
            </a:endParaRPr>
          </a:p>
        </p:txBody>
      </p:sp>
      <p:sp>
        <p:nvSpPr>
          <p:cNvPr id="2" name="椭圆 1"/>
          <p:cNvSpPr/>
          <p:nvPr/>
        </p:nvSpPr>
        <p:spPr>
          <a:xfrm>
            <a:off x="5611898" y="2944015"/>
            <a:ext cx="569236" cy="56923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1" name="椭圆 10"/>
          <p:cNvSpPr/>
          <p:nvPr/>
        </p:nvSpPr>
        <p:spPr>
          <a:xfrm>
            <a:off x="5611898" y="4107600"/>
            <a:ext cx="569236" cy="56923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2" name="椭圆 11"/>
          <p:cNvSpPr/>
          <p:nvPr/>
        </p:nvSpPr>
        <p:spPr>
          <a:xfrm>
            <a:off x="5611898" y="5271187"/>
            <a:ext cx="569236" cy="56923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7897" name="矩形 2"/>
          <p:cNvSpPr/>
          <p:nvPr/>
        </p:nvSpPr>
        <p:spPr>
          <a:xfrm>
            <a:off x="6445662" y="2701252"/>
            <a:ext cx="2862580" cy="8540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235000"/>
              </a:lnSpc>
              <a:spcBef>
                <a:spcPct val="0"/>
              </a:spcBef>
              <a:buFontTx/>
              <a:buNone/>
            </a:pPr>
            <a:r>
              <a:rPr lang="zh-CN" altLang="en-US" sz="2110" b="1" dirty="0">
                <a:solidFill>
                  <a:srgbClr val="000000"/>
                </a:solidFill>
                <a:latin typeface="微软雅黑" panose="020B0503020204020204" pitchFamily="34" charset="-122"/>
                <a:ea typeface="微软雅黑" panose="020B0503020204020204" pitchFamily="34" charset="-122"/>
              </a:rPr>
              <a:t>正确佩戴劳动防护用品</a:t>
            </a:r>
            <a:endParaRPr lang="zh-CN" altLang="en-US" sz="2110" b="1" dirty="0">
              <a:solidFill>
                <a:srgbClr val="000000"/>
              </a:solidFill>
              <a:latin typeface="微软雅黑" panose="020B0503020204020204" pitchFamily="34" charset="-122"/>
              <a:ea typeface="微软雅黑" panose="020B0503020204020204" pitchFamily="34" charset="-122"/>
            </a:endParaRPr>
          </a:p>
        </p:txBody>
      </p:sp>
      <p:sp>
        <p:nvSpPr>
          <p:cNvPr id="37898" name="矩形 3"/>
          <p:cNvSpPr/>
          <p:nvPr/>
        </p:nvSpPr>
        <p:spPr>
          <a:xfrm>
            <a:off x="6445662" y="3886603"/>
            <a:ext cx="3398520" cy="8540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235000"/>
              </a:lnSpc>
              <a:spcBef>
                <a:spcPct val="0"/>
              </a:spcBef>
              <a:buFontTx/>
              <a:buNone/>
            </a:pPr>
            <a:r>
              <a:rPr lang="zh-CN" altLang="en-US" sz="2110" b="1" dirty="0">
                <a:solidFill>
                  <a:srgbClr val="000000"/>
                </a:solidFill>
                <a:latin typeface="微软雅黑" panose="020B0503020204020204" pitchFamily="34" charset="-122"/>
                <a:ea typeface="微软雅黑" panose="020B0503020204020204" pitchFamily="34" charset="-122"/>
              </a:rPr>
              <a:t>接受安全教育培训提高技能</a:t>
            </a:r>
            <a:endParaRPr lang="zh-CN" altLang="en-US" sz="2110" b="1" dirty="0">
              <a:solidFill>
                <a:srgbClr val="000000"/>
              </a:solidFill>
              <a:latin typeface="微软雅黑" panose="020B0503020204020204" pitchFamily="34" charset="-122"/>
              <a:ea typeface="微软雅黑" panose="020B0503020204020204" pitchFamily="34" charset="-122"/>
            </a:endParaRPr>
          </a:p>
        </p:txBody>
      </p:sp>
      <p:sp>
        <p:nvSpPr>
          <p:cNvPr id="37899" name="矩形 4"/>
          <p:cNvSpPr/>
          <p:nvPr/>
        </p:nvSpPr>
        <p:spPr>
          <a:xfrm>
            <a:off x="6428919" y="5041818"/>
            <a:ext cx="5006340" cy="8540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235000"/>
              </a:lnSpc>
              <a:spcBef>
                <a:spcPct val="0"/>
              </a:spcBef>
              <a:buFontTx/>
              <a:buNone/>
            </a:pPr>
            <a:r>
              <a:rPr lang="zh-CN" altLang="en-US" sz="2110" b="1" dirty="0">
                <a:solidFill>
                  <a:srgbClr val="000000"/>
                </a:solidFill>
                <a:latin typeface="微软雅黑" panose="020B0503020204020204" pitchFamily="34" charset="-122"/>
                <a:ea typeface="微软雅黑" panose="020B0503020204020204" pitchFamily="34" charset="-122"/>
              </a:rPr>
              <a:t>及时汇报生产中存在安全隐患或突发事件</a:t>
            </a:r>
            <a:endParaRPr lang="zh-CN" altLang="en-US" sz="2110" b="1" dirty="0">
              <a:solidFill>
                <a:srgbClr val="000000"/>
              </a:solidFill>
              <a:latin typeface="微软雅黑" panose="020B0503020204020204" pitchFamily="34" charset="-122"/>
              <a:ea typeface="微软雅黑" panose="020B0503020204020204" pitchFamily="34" charset="-122"/>
            </a:endParaRPr>
          </a:p>
        </p:txBody>
      </p:sp>
      <p:sp>
        <p:nvSpPr>
          <p:cNvPr id="37900" name="文本框 5"/>
          <p:cNvSpPr txBox="1"/>
          <p:nvPr/>
        </p:nvSpPr>
        <p:spPr>
          <a:xfrm>
            <a:off x="5663799" y="2985870"/>
            <a:ext cx="395117" cy="4800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530" b="1" i="1" dirty="0">
                <a:solidFill>
                  <a:schemeClr val="bg1"/>
                </a:solidFill>
                <a:latin typeface="微软雅黑" panose="020B0503020204020204" pitchFamily="34" charset="-122"/>
                <a:ea typeface="微软雅黑" panose="020B0503020204020204" pitchFamily="34" charset="-122"/>
              </a:rPr>
              <a:t>1</a:t>
            </a:r>
            <a:endParaRPr lang="zh-CN" altLang="en-US" sz="2530" b="1" i="1" dirty="0">
              <a:solidFill>
                <a:schemeClr val="bg1"/>
              </a:solidFill>
              <a:latin typeface="微软雅黑" panose="020B0503020204020204" pitchFamily="34" charset="-122"/>
              <a:ea typeface="微软雅黑" panose="020B0503020204020204" pitchFamily="34" charset="-122"/>
            </a:endParaRPr>
          </a:p>
        </p:txBody>
      </p:sp>
      <p:sp>
        <p:nvSpPr>
          <p:cNvPr id="37901" name="文本框 17"/>
          <p:cNvSpPr txBox="1"/>
          <p:nvPr/>
        </p:nvSpPr>
        <p:spPr>
          <a:xfrm>
            <a:off x="5663799" y="4149457"/>
            <a:ext cx="395117" cy="4800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530" b="1" i="1" dirty="0">
                <a:solidFill>
                  <a:schemeClr val="bg1"/>
                </a:solidFill>
                <a:latin typeface="微软雅黑" panose="020B0503020204020204" pitchFamily="34" charset="-122"/>
                <a:ea typeface="微软雅黑" panose="020B0503020204020204" pitchFamily="34" charset="-122"/>
              </a:rPr>
              <a:t>2</a:t>
            </a:r>
            <a:endParaRPr lang="zh-CN" altLang="en-US" sz="2530" b="1" i="1" dirty="0">
              <a:solidFill>
                <a:schemeClr val="bg1"/>
              </a:solidFill>
              <a:latin typeface="微软雅黑" panose="020B0503020204020204" pitchFamily="34" charset="-122"/>
              <a:ea typeface="微软雅黑" panose="020B0503020204020204" pitchFamily="34" charset="-122"/>
            </a:endParaRPr>
          </a:p>
        </p:txBody>
      </p:sp>
      <p:sp>
        <p:nvSpPr>
          <p:cNvPr id="37902" name="文本框 18"/>
          <p:cNvSpPr txBox="1"/>
          <p:nvPr/>
        </p:nvSpPr>
        <p:spPr>
          <a:xfrm>
            <a:off x="5663799" y="5313042"/>
            <a:ext cx="395117" cy="4800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530" b="1" i="1" dirty="0">
                <a:solidFill>
                  <a:schemeClr val="bg1"/>
                </a:solidFill>
                <a:latin typeface="微软雅黑" panose="020B0503020204020204" pitchFamily="34" charset="-122"/>
                <a:ea typeface="微软雅黑" panose="020B0503020204020204" pitchFamily="34" charset="-122"/>
              </a:rPr>
              <a:t>3</a:t>
            </a:r>
            <a:endParaRPr lang="zh-CN" altLang="en-US" sz="2530" b="1" i="1" dirty="0">
              <a:solidFill>
                <a:schemeClr val="bg1"/>
              </a:solidFill>
              <a:latin typeface="微软雅黑" panose="020B0503020204020204" pitchFamily="34" charset="-122"/>
              <a:ea typeface="微软雅黑" panose="020B0503020204020204" pitchFamily="34" charset="-122"/>
            </a:endParaRPr>
          </a:p>
        </p:txBody>
      </p:sp>
      <p:sp>
        <p:nvSpPr>
          <p:cNvPr id="3" name="任意多边形 2"/>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任意多边形 3"/>
          <p:cNvSpPr/>
          <p:nvPr>
            <p:custDataLst>
              <p:tags r:id="rId3"/>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5"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01  </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box(out)">
                                      <p:cBhvr>
                                        <p:cTn id="7" dur="500"/>
                                        <p:tgtEl>
                                          <p:spTgt spid="276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654"/>
                                        </p:tgtEl>
                                        <p:attrNameLst>
                                          <p:attrName>style.visibility</p:attrName>
                                        </p:attrNameLst>
                                      </p:cBhvr>
                                      <p:to>
                                        <p:strVal val="visible"/>
                                      </p:to>
                                    </p:set>
                                    <p:animEffect transition="in" filter="wipe(left)">
                                      <p:cBhvr>
                                        <p:cTn id="12" dur="10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内容占位符 2"/>
          <p:cNvSpPr>
            <a:spLocks noGrp="1"/>
          </p:cNvSpPr>
          <p:nvPr>
            <p:ph idx="1"/>
          </p:nvPr>
        </p:nvSpPr>
        <p:spPr>
          <a:xfrm>
            <a:off x="1840107" y="3178424"/>
            <a:ext cx="4594072" cy="2573283"/>
          </a:xfrm>
        </p:spPr>
        <p:txBody>
          <a:bodyPr vert="horz" wrap="square" lIns="96435" tIns="48217" rIns="96435" bIns="48217" anchor="t"/>
          <a:lstStyle/>
          <a:p>
            <a:pPr marL="0" indent="0" eaLnBrk="1" hangingPunct="1">
              <a:lnSpc>
                <a:spcPct val="150000"/>
              </a:lnSpc>
              <a:spcBef>
                <a:spcPct val="0"/>
              </a:spcBef>
              <a:buNone/>
            </a:pPr>
            <a:r>
              <a:rPr lang="zh-CN" altLang="en-US" sz="2530" b="1" dirty="0">
                <a:latin typeface="微软雅黑" panose="020B0503020204020204" pitchFamily="34" charset="-122"/>
                <a:ea typeface="微软雅黑" panose="020B0503020204020204" pitchFamily="34" charset="-122"/>
              </a:rPr>
              <a:t>“安全三原则”</a:t>
            </a:r>
            <a:endParaRPr lang="zh-CN" altLang="en-US" sz="2110" b="1" dirty="0">
              <a:latin typeface="微软雅黑" panose="020B0503020204020204" pitchFamily="34" charset="-122"/>
              <a:ea typeface="微软雅黑" panose="020B0503020204020204" pitchFamily="34" charset="-122"/>
            </a:endParaRPr>
          </a:p>
          <a:p>
            <a:pPr marL="0" indent="0" eaLnBrk="1" hangingPunct="1">
              <a:lnSpc>
                <a:spcPct val="150000"/>
              </a:lnSpc>
              <a:spcBef>
                <a:spcPct val="0"/>
              </a:spcBef>
              <a:buNone/>
            </a:pPr>
            <a:r>
              <a:rPr lang="zh-CN" altLang="en-US" sz="2110" dirty="0">
                <a:latin typeface="微软雅黑" panose="020B0503020204020204" pitchFamily="34" charset="-122"/>
                <a:ea typeface="微软雅黑" panose="020B0503020204020204" pitchFamily="34" charset="-122"/>
              </a:rPr>
              <a:t>一、整理整顿工作地点，有一个整洁有序的作业环境</a:t>
            </a:r>
            <a:endParaRPr lang="zh-CN" altLang="en-US" sz="2110" dirty="0">
              <a:latin typeface="微软雅黑" panose="020B0503020204020204" pitchFamily="34" charset="-122"/>
              <a:ea typeface="微软雅黑" panose="020B0503020204020204" pitchFamily="34" charset="-122"/>
            </a:endParaRPr>
          </a:p>
          <a:p>
            <a:pPr marL="0" indent="0" eaLnBrk="1" hangingPunct="1">
              <a:lnSpc>
                <a:spcPct val="150000"/>
              </a:lnSpc>
              <a:spcBef>
                <a:spcPct val="0"/>
              </a:spcBef>
              <a:buNone/>
            </a:pPr>
            <a:r>
              <a:rPr lang="zh-CN" altLang="en-US" sz="2110" dirty="0">
                <a:latin typeface="微软雅黑" panose="020B0503020204020204" pitchFamily="34" charset="-122"/>
                <a:ea typeface="微软雅黑" panose="020B0503020204020204" pitchFamily="34" charset="-122"/>
              </a:rPr>
              <a:t>二、经常维护保养设备</a:t>
            </a:r>
            <a:endParaRPr lang="zh-CN" altLang="en-US" sz="2110" dirty="0">
              <a:latin typeface="微软雅黑" panose="020B0503020204020204" pitchFamily="34" charset="-122"/>
              <a:ea typeface="微软雅黑" panose="020B0503020204020204" pitchFamily="34" charset="-122"/>
            </a:endParaRPr>
          </a:p>
          <a:p>
            <a:pPr marL="0" indent="0" eaLnBrk="1" hangingPunct="1">
              <a:lnSpc>
                <a:spcPct val="150000"/>
              </a:lnSpc>
              <a:spcBef>
                <a:spcPct val="0"/>
              </a:spcBef>
              <a:buNone/>
            </a:pPr>
            <a:r>
              <a:rPr lang="zh-CN" altLang="en-US" sz="2110" dirty="0">
                <a:latin typeface="微软雅黑" panose="020B0503020204020204" pitchFamily="34" charset="-122"/>
                <a:ea typeface="微软雅黑" panose="020B0503020204020204" pitchFamily="34" charset="-122"/>
              </a:rPr>
              <a:t>三、按照标准进行操作</a:t>
            </a:r>
            <a:endParaRPr lang="zh-CN" altLang="en-US" sz="2110" dirty="0">
              <a:latin typeface="微软雅黑" panose="020B0503020204020204" pitchFamily="34" charset="-122"/>
              <a:ea typeface="微软雅黑" panose="020B0503020204020204" pitchFamily="34" charset="-122"/>
            </a:endParaRPr>
          </a:p>
        </p:txBody>
      </p:sp>
      <p:grpSp>
        <p:nvGrpSpPr>
          <p:cNvPr id="38915" name="组合 8"/>
          <p:cNvGrpSpPr/>
          <p:nvPr/>
        </p:nvGrpSpPr>
        <p:grpSpPr>
          <a:xfrm>
            <a:off x="7420297" y="3456345"/>
            <a:ext cx="4145380" cy="2518034"/>
            <a:chOff x="0" y="0"/>
            <a:chExt cx="5761038" cy="3384550"/>
          </a:xfrm>
        </p:grpSpPr>
        <p:sp>
          <p:nvSpPr>
            <p:cNvPr id="28681" name="AutoShape 45"/>
            <p:cNvSpPr>
              <a:spLocks noChangeArrowheads="1"/>
            </p:cNvSpPr>
            <p:nvPr/>
          </p:nvSpPr>
          <p:spPr bwMode="auto">
            <a:xfrm>
              <a:off x="2161552" y="0"/>
              <a:ext cx="1512389" cy="720117"/>
            </a:xfrm>
            <a:prstGeom prst="roundRect">
              <a:avLst>
                <a:gd name="adj" fmla="val 16667"/>
              </a:avLst>
            </a:prstGeom>
            <a:solidFill>
              <a:schemeClr val="accent5"/>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marL="361950" indent="-361950" algn="just">
                <a:lnSpc>
                  <a:spcPct val="110000"/>
                </a:lnSpc>
                <a:spcBef>
                  <a:spcPts val="1200"/>
                </a:spcBef>
                <a:buClr>
                  <a:schemeClr val="accent1"/>
                </a:buClr>
                <a:buSzPct val="80000"/>
                <a:buFont typeface="Webdings" panose="05030102010509060703" pitchFamily="18" charset="2"/>
                <a:buChar char=""/>
                <a:defRPr sz="2400" b="1">
                  <a:solidFill>
                    <a:srgbClr val="238989"/>
                  </a:solidFill>
                  <a:latin typeface="幼圆" panose="02010509060101010101" pitchFamily="49" charset="-122"/>
                  <a:ea typeface="幼圆" panose="02010509060101010101" pitchFamily="49" charset="-122"/>
                </a:defRPr>
              </a:lvl1pPr>
              <a:lvl2pPr marL="361950" indent="-361950">
                <a:lnSpc>
                  <a:spcPct val="120000"/>
                </a:lnSpc>
                <a:spcAft>
                  <a:spcPts val="1200"/>
                </a:spcAft>
                <a:buClr>
                  <a:srgbClr val="7CDFB6"/>
                </a:buClr>
                <a:buFont typeface="幼圆" panose="02010509060101010101" pitchFamily="49" charset="-122"/>
                <a:buChar char=" "/>
                <a:defRPr sz="1600">
                  <a:solidFill>
                    <a:schemeClr val="tx1"/>
                  </a:solidFill>
                  <a:latin typeface="幼圆" panose="02010509060101010101" pitchFamily="49" charset="-122"/>
                  <a:ea typeface="幼圆" panose="02010509060101010101" pitchFamily="49" charset="-122"/>
                </a:defRPr>
              </a:lvl2pPr>
              <a:lvl3pPr marL="857250" indent="-171450">
                <a:lnSpc>
                  <a:spcPct val="90000"/>
                </a:lnSpc>
                <a:spcBef>
                  <a:spcPts val="375"/>
                </a:spcBef>
                <a:buChar char="•"/>
                <a:defRPr sz="1500">
                  <a:solidFill>
                    <a:schemeClr val="tx1"/>
                  </a:solidFill>
                  <a:latin typeface="Calibri" panose="020F0502020204030204" pitchFamily="34" charset="0"/>
                  <a:ea typeface="幼圆" panose="02010509060101010101" pitchFamily="49" charset="-122"/>
                </a:defRPr>
              </a:lvl3pPr>
              <a:lvl4pPr marL="1200150" indent="-171450">
                <a:lnSpc>
                  <a:spcPct val="90000"/>
                </a:lnSpc>
                <a:spcBef>
                  <a:spcPts val="375"/>
                </a:spcBef>
                <a:buChar char="•"/>
                <a:defRPr sz="1300">
                  <a:solidFill>
                    <a:schemeClr val="tx1"/>
                  </a:solidFill>
                  <a:latin typeface="Calibri" panose="020F0502020204030204" pitchFamily="34" charset="0"/>
                  <a:ea typeface="幼圆" panose="02010509060101010101" pitchFamily="49" charset="-122"/>
                </a:defRPr>
              </a:lvl4pPr>
              <a:lvl5pPr marL="1543050" indent="-171450">
                <a:lnSpc>
                  <a:spcPct val="90000"/>
                </a:lnSpc>
                <a:spcBef>
                  <a:spcPts val="375"/>
                </a:spcBef>
                <a:buChar char="•"/>
                <a:defRPr sz="1300">
                  <a:solidFill>
                    <a:schemeClr val="tx1"/>
                  </a:solidFill>
                  <a:latin typeface="Calibri" panose="020F0502020204030204" pitchFamily="34" charset="0"/>
                  <a:ea typeface="幼圆" panose="02010509060101010101" pitchFamily="49" charset="-122"/>
                </a:defRPr>
              </a:lvl5pPr>
              <a:lvl6pPr marL="2000250" indent="-17145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6pPr>
              <a:lvl7pPr marL="2457450" indent="-17145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7pPr>
              <a:lvl8pPr marL="2914650" indent="-17145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8pPr>
              <a:lvl9pPr marL="3371850" indent="-17145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9pPr>
            </a:lstStyle>
            <a:p>
              <a:pPr marL="361950" marR="0" lvl="0" indent="-361950" algn="just" defTabSz="914400" rtl="0" eaLnBrk="1" fontAlgn="base" latinLnBrk="0" hangingPunct="1">
                <a:lnSpc>
                  <a:spcPct val="110000"/>
                </a:lnSpc>
                <a:spcBef>
                  <a:spcPct val="0"/>
                </a:spcBef>
                <a:spcAft>
                  <a:spcPct val="0"/>
                </a:spcAft>
                <a:buClr>
                  <a:schemeClr val="accent1"/>
                </a:buClr>
                <a:buSzPct val="80000"/>
                <a:buFont typeface="Webdings" panose="05030102010509060703" pitchFamily="18" charset="2"/>
                <a:buNone/>
                <a:defRPr/>
              </a:pPr>
              <a:endParaRPr kumimoji="0" lang="zh-CN" altLang="en-US" sz="2955" b="1" i="0" u="none" strike="noStrike" kern="1200" cap="none" spc="0" normalizeH="0" baseline="0" noProof="0" dirty="0">
                <a:ln>
                  <a:noFill/>
                </a:ln>
                <a:solidFill>
                  <a:srgbClr val="3B4453"/>
                </a:solidFill>
                <a:effectLst>
                  <a:outerShdw blurRad="38100" dist="38100" dir="2700000" algn="tl">
                    <a:srgbClr val="000000"/>
                  </a:outerShdw>
                </a:effectLst>
                <a:uLnTx/>
                <a:uFillTx/>
                <a:latin typeface="黑体" panose="02010609060101010101" pitchFamily="49" charset="-122"/>
                <a:ea typeface="幼圆" panose="02010509060101010101" pitchFamily="49" charset="-122"/>
                <a:cs typeface="+mn-cs"/>
              </a:endParaRPr>
            </a:p>
          </p:txBody>
        </p:sp>
        <p:sp>
          <p:nvSpPr>
            <p:cNvPr id="38924" name="AutoShape 41"/>
            <p:cNvSpPr/>
            <p:nvPr/>
          </p:nvSpPr>
          <p:spPr>
            <a:xfrm>
              <a:off x="1584519" y="756123"/>
              <a:ext cx="2736260" cy="1946566"/>
            </a:xfrm>
            <a:custGeom>
              <a:avLst/>
              <a:gdLst>
                <a:gd name="txL" fmla="*/ 5400 w 21600"/>
                <a:gd name="txT" fmla="*/ 5400 h 21600"/>
                <a:gd name="txR" fmla="*/ 16200 w 21600"/>
                <a:gd name="txB" fmla="*/ 16200 h 21600"/>
              </a:gdLst>
              <a:ahLst/>
              <a:cxnLst>
                <a:cxn ang="0">
                  <a:pos x="2147483646" y="2147483646"/>
                </a:cxn>
                <a:cxn ang="5898240">
                  <a:pos x="2147483646" y="2147483646"/>
                </a:cxn>
                <a:cxn ang="11796480">
                  <a:pos x="0" y="2147483646"/>
                </a:cxn>
                <a:cxn ang="17694720">
                  <a:pos x="2147483646" y="0"/>
                </a:cxn>
              </a:cxnLst>
              <a:rect l="txL" t="txT" r="txR" b="txB"/>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lnTo>
                    <a:pt x="5400" y="5400"/>
                  </a:lnTo>
                  <a:close/>
                </a:path>
              </a:pathLst>
            </a:custGeom>
            <a:solidFill>
              <a:srgbClr val="FFFF99"/>
            </a:solidFill>
            <a:ln w="9525" cap="flat" cmpd="sng">
              <a:solidFill>
                <a:schemeClr val="tx2"/>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361950" lvl="0" indent="-361950" algn="just" eaLnBrk="1" hangingPunct="1">
                <a:lnSpc>
                  <a:spcPct val="110000"/>
                </a:lnSpc>
                <a:spcBef>
                  <a:spcPct val="0"/>
                </a:spcBef>
                <a:buClr>
                  <a:schemeClr val="accent1"/>
                </a:buClr>
                <a:buSzPct val="80000"/>
                <a:buFont typeface="Webdings" panose="05030102010509060703" pitchFamily="18" charset="2"/>
                <a:buNone/>
              </a:pPr>
              <a:r>
                <a:rPr lang="zh-CN" altLang="en-US" sz="2955" b="1" dirty="0">
                  <a:solidFill>
                    <a:srgbClr val="3B4453"/>
                  </a:solidFill>
                  <a:latin typeface="微软雅黑" panose="020B0503020204020204" pitchFamily="34" charset="-122"/>
                  <a:ea typeface="微软雅黑" panose="020B0503020204020204" pitchFamily="34" charset="-122"/>
                </a:rPr>
                <a:t>标准</a:t>
              </a:r>
              <a:endParaRPr lang="zh-CN" altLang="en-US" sz="2955" b="1" dirty="0">
                <a:solidFill>
                  <a:srgbClr val="3B4453"/>
                </a:solidFill>
                <a:latin typeface="微软雅黑" panose="020B0503020204020204" pitchFamily="34" charset="-122"/>
                <a:ea typeface="微软雅黑" panose="020B0503020204020204" pitchFamily="34" charset="-122"/>
              </a:endParaRPr>
            </a:p>
          </p:txBody>
        </p:sp>
        <p:sp>
          <p:nvSpPr>
            <p:cNvPr id="38925" name="AutoShape 43"/>
            <p:cNvSpPr/>
            <p:nvPr/>
          </p:nvSpPr>
          <p:spPr>
            <a:xfrm>
              <a:off x="0" y="1296211"/>
              <a:ext cx="1512389" cy="717866"/>
            </a:xfrm>
            <a:prstGeom prst="roundRect">
              <a:avLst>
                <a:gd name="adj" fmla="val 16667"/>
              </a:avLst>
            </a:prstGeom>
            <a:solidFill>
              <a:schemeClr val="accent2"/>
            </a:solidFill>
            <a:ln w="9525">
              <a:noFill/>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361950" lvl="0" indent="-361950" algn="just" eaLnBrk="1" hangingPunct="1">
                <a:lnSpc>
                  <a:spcPct val="110000"/>
                </a:lnSpc>
                <a:spcBef>
                  <a:spcPct val="0"/>
                </a:spcBef>
                <a:buClr>
                  <a:schemeClr val="accent1"/>
                </a:buClr>
                <a:buSzPct val="80000"/>
                <a:buFont typeface="Webdings" panose="05030102010509060703" pitchFamily="18" charset="2"/>
                <a:buNone/>
              </a:pPr>
              <a:endParaRPr lang="zh-CN" altLang="en-US" sz="2955" b="1" dirty="0">
                <a:solidFill>
                  <a:srgbClr val="3B4453"/>
                </a:solidFill>
                <a:latin typeface="黑体" panose="02010609060101010101" pitchFamily="49" charset="-122"/>
                <a:ea typeface="幼圆" panose="02010509060101010101" pitchFamily="49" charset="-122"/>
              </a:endParaRPr>
            </a:p>
          </p:txBody>
        </p:sp>
        <p:sp>
          <p:nvSpPr>
            <p:cNvPr id="28684" name="AutoShape 44"/>
            <p:cNvSpPr>
              <a:spLocks noChangeArrowheads="1"/>
            </p:cNvSpPr>
            <p:nvPr/>
          </p:nvSpPr>
          <p:spPr bwMode="auto">
            <a:xfrm>
              <a:off x="2161552" y="2664433"/>
              <a:ext cx="1512389" cy="720117"/>
            </a:xfrm>
            <a:prstGeom prst="roundRect">
              <a:avLst>
                <a:gd name="adj" fmla="val 16667"/>
              </a:avLst>
            </a:prstGeom>
            <a:solidFill>
              <a:schemeClr val="accent5"/>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marL="361950" indent="-361950" algn="just">
                <a:lnSpc>
                  <a:spcPct val="110000"/>
                </a:lnSpc>
                <a:spcBef>
                  <a:spcPts val="1200"/>
                </a:spcBef>
                <a:buClr>
                  <a:schemeClr val="accent1"/>
                </a:buClr>
                <a:buSzPct val="80000"/>
                <a:buFont typeface="Webdings" panose="05030102010509060703" pitchFamily="18" charset="2"/>
                <a:buChar char=""/>
                <a:defRPr sz="2400" b="1">
                  <a:solidFill>
                    <a:srgbClr val="238989"/>
                  </a:solidFill>
                  <a:latin typeface="幼圆" panose="02010509060101010101" pitchFamily="49" charset="-122"/>
                  <a:ea typeface="幼圆" panose="02010509060101010101" pitchFamily="49" charset="-122"/>
                </a:defRPr>
              </a:lvl1pPr>
              <a:lvl2pPr marL="361950" indent="-361950">
                <a:lnSpc>
                  <a:spcPct val="120000"/>
                </a:lnSpc>
                <a:spcAft>
                  <a:spcPts val="1200"/>
                </a:spcAft>
                <a:buClr>
                  <a:srgbClr val="7CDFB6"/>
                </a:buClr>
                <a:buFont typeface="幼圆" panose="02010509060101010101" pitchFamily="49" charset="-122"/>
                <a:buChar char=" "/>
                <a:defRPr sz="1600">
                  <a:solidFill>
                    <a:schemeClr val="tx1"/>
                  </a:solidFill>
                  <a:latin typeface="幼圆" panose="02010509060101010101" pitchFamily="49" charset="-122"/>
                  <a:ea typeface="幼圆" panose="02010509060101010101" pitchFamily="49" charset="-122"/>
                </a:defRPr>
              </a:lvl2pPr>
              <a:lvl3pPr marL="857250" indent="-171450">
                <a:lnSpc>
                  <a:spcPct val="90000"/>
                </a:lnSpc>
                <a:spcBef>
                  <a:spcPts val="375"/>
                </a:spcBef>
                <a:buChar char="•"/>
                <a:defRPr sz="1500">
                  <a:solidFill>
                    <a:schemeClr val="tx1"/>
                  </a:solidFill>
                  <a:latin typeface="Calibri" panose="020F0502020204030204" pitchFamily="34" charset="0"/>
                  <a:ea typeface="幼圆" panose="02010509060101010101" pitchFamily="49" charset="-122"/>
                </a:defRPr>
              </a:lvl3pPr>
              <a:lvl4pPr marL="1200150" indent="-171450">
                <a:lnSpc>
                  <a:spcPct val="90000"/>
                </a:lnSpc>
                <a:spcBef>
                  <a:spcPts val="375"/>
                </a:spcBef>
                <a:buChar char="•"/>
                <a:defRPr sz="1300">
                  <a:solidFill>
                    <a:schemeClr val="tx1"/>
                  </a:solidFill>
                  <a:latin typeface="Calibri" panose="020F0502020204030204" pitchFamily="34" charset="0"/>
                  <a:ea typeface="幼圆" panose="02010509060101010101" pitchFamily="49" charset="-122"/>
                </a:defRPr>
              </a:lvl4pPr>
              <a:lvl5pPr marL="1543050" indent="-171450">
                <a:lnSpc>
                  <a:spcPct val="90000"/>
                </a:lnSpc>
                <a:spcBef>
                  <a:spcPts val="375"/>
                </a:spcBef>
                <a:buChar char="•"/>
                <a:defRPr sz="1300">
                  <a:solidFill>
                    <a:schemeClr val="tx1"/>
                  </a:solidFill>
                  <a:latin typeface="Calibri" panose="020F0502020204030204" pitchFamily="34" charset="0"/>
                  <a:ea typeface="幼圆" panose="02010509060101010101" pitchFamily="49" charset="-122"/>
                </a:defRPr>
              </a:lvl5pPr>
              <a:lvl6pPr marL="2000250" indent="-17145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6pPr>
              <a:lvl7pPr marL="2457450" indent="-17145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7pPr>
              <a:lvl8pPr marL="2914650" indent="-17145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8pPr>
              <a:lvl9pPr marL="3371850" indent="-17145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9pPr>
            </a:lstStyle>
            <a:p>
              <a:pPr marL="361950" marR="0" lvl="0" indent="-361950" algn="just" defTabSz="914400" rtl="0" eaLnBrk="1" fontAlgn="base" latinLnBrk="0" hangingPunct="1">
                <a:lnSpc>
                  <a:spcPct val="110000"/>
                </a:lnSpc>
                <a:spcBef>
                  <a:spcPct val="0"/>
                </a:spcBef>
                <a:spcAft>
                  <a:spcPct val="0"/>
                </a:spcAft>
                <a:buClr>
                  <a:schemeClr val="accent1"/>
                </a:buClr>
                <a:buSzPct val="80000"/>
                <a:buFont typeface="Webdings" panose="05030102010509060703" pitchFamily="18" charset="2"/>
                <a:buNone/>
                <a:defRPr/>
              </a:pPr>
              <a:endParaRPr kumimoji="0" lang="zh-CN" altLang="en-US" sz="2955" b="1" i="0" u="none" strike="noStrike" kern="1200" cap="none" spc="0" normalizeH="0" baseline="0" noProof="0" dirty="0">
                <a:ln>
                  <a:noFill/>
                </a:ln>
                <a:solidFill>
                  <a:srgbClr val="3B4453"/>
                </a:solidFill>
                <a:effectLst>
                  <a:outerShdw blurRad="38100" dist="38100" dir="2700000" algn="tl">
                    <a:srgbClr val="000000"/>
                  </a:outerShdw>
                </a:effectLst>
                <a:uLnTx/>
                <a:uFillTx/>
                <a:latin typeface="黑体" panose="02010609060101010101" pitchFamily="49" charset="-122"/>
                <a:ea typeface="幼圆" panose="02010509060101010101" pitchFamily="49" charset="-122"/>
                <a:cs typeface="+mn-cs"/>
              </a:endParaRPr>
            </a:p>
          </p:txBody>
        </p:sp>
        <p:sp>
          <p:nvSpPr>
            <p:cNvPr id="28685" name="AutoShape 46"/>
            <p:cNvSpPr>
              <a:spLocks noChangeArrowheads="1"/>
            </p:cNvSpPr>
            <p:nvPr/>
          </p:nvSpPr>
          <p:spPr bwMode="auto">
            <a:xfrm>
              <a:off x="4320778" y="1296211"/>
              <a:ext cx="1440260" cy="717866"/>
            </a:xfrm>
            <a:prstGeom prst="roundRect">
              <a:avLst>
                <a:gd name="adj" fmla="val 16667"/>
              </a:avLst>
            </a:prstGeom>
            <a:solidFill>
              <a:schemeClr val="accent2"/>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marL="361950" indent="-361950" algn="just">
                <a:lnSpc>
                  <a:spcPct val="110000"/>
                </a:lnSpc>
                <a:spcBef>
                  <a:spcPts val="1200"/>
                </a:spcBef>
                <a:buClr>
                  <a:schemeClr val="accent1"/>
                </a:buClr>
                <a:buSzPct val="80000"/>
                <a:buFont typeface="Webdings" panose="05030102010509060703" pitchFamily="18" charset="2"/>
                <a:buChar char=""/>
                <a:defRPr sz="2400" b="1">
                  <a:solidFill>
                    <a:srgbClr val="238989"/>
                  </a:solidFill>
                  <a:latin typeface="幼圆" panose="02010509060101010101" pitchFamily="49" charset="-122"/>
                  <a:ea typeface="幼圆" panose="02010509060101010101" pitchFamily="49" charset="-122"/>
                </a:defRPr>
              </a:lvl1pPr>
              <a:lvl2pPr marL="361950" indent="-361950">
                <a:lnSpc>
                  <a:spcPct val="120000"/>
                </a:lnSpc>
                <a:spcAft>
                  <a:spcPts val="1200"/>
                </a:spcAft>
                <a:buClr>
                  <a:srgbClr val="7CDFB6"/>
                </a:buClr>
                <a:buFont typeface="幼圆" panose="02010509060101010101" pitchFamily="49" charset="-122"/>
                <a:buChar char=" "/>
                <a:defRPr sz="1600">
                  <a:solidFill>
                    <a:schemeClr val="tx1"/>
                  </a:solidFill>
                  <a:latin typeface="幼圆" panose="02010509060101010101" pitchFamily="49" charset="-122"/>
                  <a:ea typeface="幼圆" panose="02010509060101010101" pitchFamily="49" charset="-122"/>
                </a:defRPr>
              </a:lvl2pPr>
              <a:lvl3pPr marL="857250" indent="-171450">
                <a:lnSpc>
                  <a:spcPct val="90000"/>
                </a:lnSpc>
                <a:spcBef>
                  <a:spcPts val="375"/>
                </a:spcBef>
                <a:buChar char="•"/>
                <a:defRPr sz="1500">
                  <a:solidFill>
                    <a:schemeClr val="tx1"/>
                  </a:solidFill>
                  <a:latin typeface="Calibri" panose="020F0502020204030204" pitchFamily="34" charset="0"/>
                  <a:ea typeface="幼圆" panose="02010509060101010101" pitchFamily="49" charset="-122"/>
                </a:defRPr>
              </a:lvl3pPr>
              <a:lvl4pPr marL="1200150" indent="-171450">
                <a:lnSpc>
                  <a:spcPct val="90000"/>
                </a:lnSpc>
                <a:spcBef>
                  <a:spcPts val="375"/>
                </a:spcBef>
                <a:buChar char="•"/>
                <a:defRPr sz="1300">
                  <a:solidFill>
                    <a:schemeClr val="tx1"/>
                  </a:solidFill>
                  <a:latin typeface="Calibri" panose="020F0502020204030204" pitchFamily="34" charset="0"/>
                  <a:ea typeface="幼圆" panose="02010509060101010101" pitchFamily="49" charset="-122"/>
                </a:defRPr>
              </a:lvl4pPr>
              <a:lvl5pPr marL="1543050" indent="-171450">
                <a:lnSpc>
                  <a:spcPct val="90000"/>
                </a:lnSpc>
                <a:spcBef>
                  <a:spcPts val="375"/>
                </a:spcBef>
                <a:buChar char="•"/>
                <a:defRPr sz="1300">
                  <a:solidFill>
                    <a:schemeClr val="tx1"/>
                  </a:solidFill>
                  <a:latin typeface="Calibri" panose="020F0502020204030204" pitchFamily="34" charset="0"/>
                  <a:ea typeface="幼圆" panose="02010509060101010101" pitchFamily="49" charset="-122"/>
                </a:defRPr>
              </a:lvl5pPr>
              <a:lvl6pPr marL="2000250" indent="-17145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6pPr>
              <a:lvl7pPr marL="2457450" indent="-17145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7pPr>
              <a:lvl8pPr marL="2914650" indent="-17145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8pPr>
              <a:lvl9pPr marL="3371850" indent="-17145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9pPr>
            </a:lstStyle>
            <a:p>
              <a:pPr marL="361950" marR="0" lvl="0" indent="-361950" algn="just" defTabSz="914400" rtl="0" eaLnBrk="1" fontAlgn="base" latinLnBrk="0" hangingPunct="1">
                <a:lnSpc>
                  <a:spcPct val="110000"/>
                </a:lnSpc>
                <a:spcBef>
                  <a:spcPct val="0"/>
                </a:spcBef>
                <a:spcAft>
                  <a:spcPct val="0"/>
                </a:spcAft>
                <a:buClr>
                  <a:schemeClr val="accent1"/>
                </a:buClr>
                <a:buSzPct val="80000"/>
                <a:buFont typeface="Webdings" panose="05030102010509060703" pitchFamily="18" charset="2"/>
                <a:buNone/>
                <a:defRPr/>
              </a:pPr>
              <a:endParaRPr kumimoji="0" lang="zh-CN" altLang="en-US" sz="2955" b="1" i="0" u="none" strike="noStrike" kern="1200" cap="none" spc="0" normalizeH="0" baseline="0" noProof="0" dirty="0">
                <a:ln>
                  <a:noFill/>
                </a:ln>
                <a:solidFill>
                  <a:srgbClr val="3B4453"/>
                </a:solidFill>
                <a:effectLst>
                  <a:outerShdw blurRad="38100" dist="38100" dir="2700000" algn="tl">
                    <a:srgbClr val="000000"/>
                  </a:outerShdw>
                </a:effectLst>
                <a:uLnTx/>
                <a:uFillTx/>
                <a:latin typeface="黑体" panose="02010609060101010101" pitchFamily="49" charset="-122"/>
                <a:ea typeface="幼圆" panose="02010509060101010101" pitchFamily="49" charset="-122"/>
                <a:cs typeface="+mn-cs"/>
              </a:endParaRPr>
            </a:p>
          </p:txBody>
        </p:sp>
      </p:grpSp>
      <p:sp>
        <p:nvSpPr>
          <p:cNvPr id="38918" name="矩形 1"/>
          <p:cNvSpPr/>
          <p:nvPr/>
        </p:nvSpPr>
        <p:spPr>
          <a:xfrm>
            <a:off x="744567" y="1383893"/>
            <a:ext cx="4955705"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遵守安全生产的一般规则</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38919" name="矩形 2"/>
          <p:cNvSpPr/>
          <p:nvPr/>
        </p:nvSpPr>
        <p:spPr>
          <a:xfrm>
            <a:off x="7542515" y="4444138"/>
            <a:ext cx="82550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2530" b="1" dirty="0">
                <a:solidFill>
                  <a:schemeClr val="bg1"/>
                </a:solidFill>
                <a:latin typeface="微软雅黑" panose="020B0503020204020204" pitchFamily="34" charset="-122"/>
                <a:ea typeface="微软雅黑" panose="020B0503020204020204" pitchFamily="34" charset="-122"/>
              </a:rPr>
              <a:t>正确</a:t>
            </a:r>
            <a:endParaRPr lang="zh-CN" altLang="en-US" sz="2530" b="1" dirty="0">
              <a:solidFill>
                <a:schemeClr val="bg1"/>
              </a:solidFill>
              <a:latin typeface="微软雅黑" panose="020B0503020204020204" pitchFamily="34" charset="-122"/>
              <a:ea typeface="微软雅黑" panose="020B0503020204020204" pitchFamily="34" charset="-122"/>
            </a:endParaRPr>
          </a:p>
        </p:txBody>
      </p:sp>
      <p:sp>
        <p:nvSpPr>
          <p:cNvPr id="38920" name="矩形 3"/>
          <p:cNvSpPr/>
          <p:nvPr/>
        </p:nvSpPr>
        <p:spPr>
          <a:xfrm>
            <a:off x="9134703" y="3478110"/>
            <a:ext cx="82550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2530" b="1" dirty="0">
                <a:solidFill>
                  <a:schemeClr val="bg1"/>
                </a:solidFill>
                <a:latin typeface="微软雅黑" panose="020B0503020204020204" pitchFamily="34" charset="-122"/>
                <a:ea typeface="微软雅黑" panose="020B0503020204020204" pitchFamily="34" charset="-122"/>
              </a:rPr>
              <a:t>安全</a:t>
            </a:r>
            <a:endParaRPr lang="zh-CN" altLang="en-US" sz="2530" b="1" dirty="0">
              <a:solidFill>
                <a:schemeClr val="bg1"/>
              </a:solidFill>
              <a:latin typeface="微软雅黑" panose="020B0503020204020204" pitchFamily="34" charset="-122"/>
              <a:ea typeface="微软雅黑" panose="020B0503020204020204" pitchFamily="34" charset="-122"/>
            </a:endParaRPr>
          </a:p>
        </p:txBody>
      </p:sp>
      <p:sp>
        <p:nvSpPr>
          <p:cNvPr id="38921" name="矩形 4"/>
          <p:cNvSpPr/>
          <p:nvPr/>
        </p:nvSpPr>
        <p:spPr>
          <a:xfrm>
            <a:off x="10626437" y="4439114"/>
            <a:ext cx="82550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2530" b="1" dirty="0">
                <a:solidFill>
                  <a:schemeClr val="bg1"/>
                </a:solidFill>
                <a:latin typeface="微软雅黑" panose="020B0503020204020204" pitchFamily="34" charset="-122"/>
                <a:ea typeface="微软雅黑" panose="020B0503020204020204" pitchFamily="34" charset="-122"/>
              </a:rPr>
              <a:t>方便</a:t>
            </a:r>
            <a:endParaRPr lang="zh-CN" altLang="en-US" sz="2530" b="1" dirty="0">
              <a:solidFill>
                <a:schemeClr val="bg1"/>
              </a:solidFill>
              <a:latin typeface="微软雅黑" panose="020B0503020204020204" pitchFamily="34" charset="-122"/>
              <a:ea typeface="微软雅黑" panose="020B0503020204020204" pitchFamily="34" charset="-122"/>
            </a:endParaRPr>
          </a:p>
        </p:txBody>
      </p:sp>
      <p:sp>
        <p:nvSpPr>
          <p:cNvPr id="38922" name="矩形 5"/>
          <p:cNvSpPr/>
          <p:nvPr/>
        </p:nvSpPr>
        <p:spPr>
          <a:xfrm>
            <a:off x="9122983" y="5463740"/>
            <a:ext cx="82550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2530" b="1" dirty="0">
                <a:solidFill>
                  <a:schemeClr val="bg1"/>
                </a:solidFill>
                <a:latin typeface="微软雅黑" panose="020B0503020204020204" pitchFamily="34" charset="-122"/>
                <a:ea typeface="微软雅黑" panose="020B0503020204020204" pitchFamily="34" charset="-122"/>
              </a:rPr>
              <a:t>迅速</a:t>
            </a:r>
            <a:endParaRPr lang="zh-CN" altLang="en-US" sz="2530" b="1" dirty="0">
              <a:solidFill>
                <a:schemeClr val="bg1"/>
              </a:solidFill>
              <a:latin typeface="微软雅黑" panose="020B0503020204020204" pitchFamily="34" charset="-122"/>
              <a:ea typeface="微软雅黑" panose="020B0503020204020204" pitchFamily="34" charset="-122"/>
            </a:endParaRPr>
          </a:p>
        </p:txBody>
      </p:sp>
      <p:sp>
        <p:nvSpPr>
          <p:cNvPr id="3" name="任意多边形 2"/>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任意多边形 3"/>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5"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01  </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wipe(up)">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fade">
                                      <p:cBhvr>
                                        <p:cTn id="12" dur="1000"/>
                                        <p:tgtEl>
                                          <p:spTgt spid="28675">
                                            <p:txEl>
                                              <p:pRg st="1" end="1"/>
                                            </p:txEl>
                                          </p:spTgt>
                                        </p:tgtEl>
                                      </p:cBhvr>
                                    </p:animEffect>
                                    <p:anim calcmode="lin" valueType="num">
                                      <p:cBhvr>
                                        <p:cTn id="13" dur="10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867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Effect transition="in" filter="fade">
                                      <p:cBhvr>
                                        <p:cTn id="19" dur="1000"/>
                                        <p:tgtEl>
                                          <p:spTgt spid="28675">
                                            <p:txEl>
                                              <p:pRg st="2" end="2"/>
                                            </p:txEl>
                                          </p:spTgt>
                                        </p:tgtEl>
                                      </p:cBhvr>
                                    </p:animEffect>
                                    <p:anim calcmode="lin" valueType="num">
                                      <p:cBhvr>
                                        <p:cTn id="20" dur="10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867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8675">
                                            <p:txEl>
                                              <p:pRg st="3" end="3"/>
                                            </p:txEl>
                                          </p:spTgt>
                                        </p:tgtEl>
                                        <p:attrNameLst>
                                          <p:attrName>style.visibility</p:attrName>
                                        </p:attrNameLst>
                                      </p:cBhvr>
                                      <p:to>
                                        <p:strVal val="visible"/>
                                      </p:to>
                                    </p:set>
                                    <p:animEffect transition="in" filter="fade">
                                      <p:cBhvr>
                                        <p:cTn id="26" dur="1000"/>
                                        <p:tgtEl>
                                          <p:spTgt spid="28675">
                                            <p:txEl>
                                              <p:pRg st="3" end="3"/>
                                            </p:txEl>
                                          </p:spTgt>
                                        </p:tgtEl>
                                      </p:cBhvr>
                                    </p:animEffect>
                                    <p:anim calcmode="lin" valueType="num">
                                      <p:cBhvr>
                                        <p:cTn id="27" dur="1000" fill="hold"/>
                                        <p:tgtEl>
                                          <p:spTgt spid="2867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867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148"/>
          <p:cNvSpPr txBox="1"/>
          <p:nvPr/>
        </p:nvSpPr>
        <p:spPr>
          <a:xfrm>
            <a:off x="2036887" y="330207"/>
            <a:ext cx="2476020" cy="1206099"/>
          </a:xfrm>
          <a:prstGeom prst="rect">
            <a:avLst/>
          </a:prstGeom>
          <a:noFill/>
        </p:spPr>
        <p:txBody>
          <a:bodyPr vert="horz" wrap="square" rtlCol="0">
            <a:spAutoFit/>
          </a:bodyPr>
          <a:lstStyle/>
          <a:p>
            <a:pPr>
              <a:lnSpc>
                <a:spcPct val="120000"/>
              </a:lnSpc>
            </a:pPr>
            <a:r>
              <a:rPr lang="zh-CN" altLang="en-US" sz="6600" b="1" cap="all" spc="3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目录</a:t>
            </a:r>
            <a:endParaRPr lang="en-US" altLang="zh-CN" sz="6600" b="1" cap="all" spc="3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TextBox 148"/>
          <p:cNvSpPr txBox="1"/>
          <p:nvPr/>
        </p:nvSpPr>
        <p:spPr>
          <a:xfrm>
            <a:off x="2036887" y="1398368"/>
            <a:ext cx="3346876" cy="830164"/>
          </a:xfrm>
          <a:prstGeom prst="rect">
            <a:avLst/>
          </a:prstGeom>
          <a:noFill/>
        </p:spPr>
        <p:txBody>
          <a:bodyPr vert="horz" wrap="square" rtlCol="0">
            <a:spAutoFit/>
          </a:bodyPr>
          <a:lstStyle/>
          <a:p>
            <a:pPr>
              <a:lnSpc>
                <a:spcPct val="120000"/>
              </a:lnSpc>
            </a:pPr>
            <a:r>
              <a:rPr lang="en-US" altLang="zh-CN" sz="4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CONTENTS</a:t>
            </a:r>
            <a:endParaRPr lang="en-US" altLang="zh-CN" sz="4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6"/>
          <p:cNvSpPr/>
          <p:nvPr/>
        </p:nvSpPr>
        <p:spPr bwMode="auto">
          <a:xfrm>
            <a:off x="354" y="5397910"/>
            <a:ext cx="12858044" cy="1834739"/>
          </a:xfrm>
          <a:custGeom>
            <a:avLst/>
            <a:gdLst>
              <a:gd name="T0" fmla="*/ 1115 w 5702"/>
              <a:gd name="T1" fmla="*/ 0 h 1219"/>
              <a:gd name="T2" fmla="*/ 1277 w 5702"/>
              <a:gd name="T3" fmla="*/ 0 h 1219"/>
              <a:gd name="T4" fmla="*/ 1428 w 5702"/>
              <a:gd name="T5" fmla="*/ 2 h 1219"/>
              <a:gd name="T6" fmla="*/ 1569 w 5702"/>
              <a:gd name="T7" fmla="*/ 2 h 1219"/>
              <a:gd name="T8" fmla="*/ 1698 w 5702"/>
              <a:gd name="T9" fmla="*/ 4 h 1219"/>
              <a:gd name="T10" fmla="*/ 1816 w 5702"/>
              <a:gd name="T11" fmla="*/ 6 h 1219"/>
              <a:gd name="T12" fmla="*/ 1922 w 5702"/>
              <a:gd name="T13" fmla="*/ 7 h 1219"/>
              <a:gd name="T14" fmla="*/ 2018 w 5702"/>
              <a:gd name="T15" fmla="*/ 11 h 1219"/>
              <a:gd name="T16" fmla="*/ 2102 w 5702"/>
              <a:gd name="T17" fmla="*/ 14 h 1219"/>
              <a:gd name="T18" fmla="*/ 2201 w 5702"/>
              <a:gd name="T19" fmla="*/ 20 h 1219"/>
              <a:gd name="T20" fmla="*/ 2293 w 5702"/>
              <a:gd name="T21" fmla="*/ 32 h 1219"/>
              <a:gd name="T22" fmla="*/ 2375 w 5702"/>
              <a:gd name="T23" fmla="*/ 46 h 1219"/>
              <a:gd name="T24" fmla="*/ 2452 w 5702"/>
              <a:gd name="T25" fmla="*/ 63 h 1219"/>
              <a:gd name="T26" fmla="*/ 2518 w 5702"/>
              <a:gd name="T27" fmla="*/ 84 h 1219"/>
              <a:gd name="T28" fmla="*/ 2579 w 5702"/>
              <a:gd name="T29" fmla="*/ 107 h 1219"/>
              <a:gd name="T30" fmla="*/ 2633 w 5702"/>
              <a:gd name="T31" fmla="*/ 131 h 1219"/>
              <a:gd name="T32" fmla="*/ 2680 w 5702"/>
              <a:gd name="T33" fmla="*/ 157 h 1219"/>
              <a:gd name="T34" fmla="*/ 2722 w 5702"/>
              <a:gd name="T35" fmla="*/ 185 h 1219"/>
              <a:gd name="T36" fmla="*/ 2756 w 5702"/>
              <a:gd name="T37" fmla="*/ 213 h 1219"/>
              <a:gd name="T38" fmla="*/ 2788 w 5702"/>
              <a:gd name="T39" fmla="*/ 241 h 1219"/>
              <a:gd name="T40" fmla="*/ 2812 w 5702"/>
              <a:gd name="T41" fmla="*/ 269 h 1219"/>
              <a:gd name="T42" fmla="*/ 2835 w 5702"/>
              <a:gd name="T43" fmla="*/ 295 h 1219"/>
              <a:gd name="T44" fmla="*/ 2852 w 5702"/>
              <a:gd name="T45" fmla="*/ 319 h 1219"/>
              <a:gd name="T46" fmla="*/ 2868 w 5702"/>
              <a:gd name="T47" fmla="*/ 295 h 1219"/>
              <a:gd name="T48" fmla="*/ 2891 w 5702"/>
              <a:gd name="T49" fmla="*/ 269 h 1219"/>
              <a:gd name="T50" fmla="*/ 2915 w 5702"/>
              <a:gd name="T51" fmla="*/ 241 h 1219"/>
              <a:gd name="T52" fmla="*/ 2946 w 5702"/>
              <a:gd name="T53" fmla="*/ 213 h 1219"/>
              <a:gd name="T54" fmla="*/ 2981 w 5702"/>
              <a:gd name="T55" fmla="*/ 185 h 1219"/>
              <a:gd name="T56" fmla="*/ 3023 w 5702"/>
              <a:gd name="T57" fmla="*/ 157 h 1219"/>
              <a:gd name="T58" fmla="*/ 3070 w 5702"/>
              <a:gd name="T59" fmla="*/ 131 h 1219"/>
              <a:gd name="T60" fmla="*/ 3124 w 5702"/>
              <a:gd name="T61" fmla="*/ 107 h 1219"/>
              <a:gd name="T62" fmla="*/ 3185 w 5702"/>
              <a:gd name="T63" fmla="*/ 84 h 1219"/>
              <a:gd name="T64" fmla="*/ 3253 w 5702"/>
              <a:gd name="T65" fmla="*/ 63 h 1219"/>
              <a:gd name="T66" fmla="*/ 3328 w 5702"/>
              <a:gd name="T67" fmla="*/ 46 h 1219"/>
              <a:gd name="T68" fmla="*/ 3409 w 5702"/>
              <a:gd name="T69" fmla="*/ 32 h 1219"/>
              <a:gd name="T70" fmla="*/ 3502 w 5702"/>
              <a:gd name="T71" fmla="*/ 20 h 1219"/>
              <a:gd name="T72" fmla="*/ 3601 w 5702"/>
              <a:gd name="T73" fmla="*/ 14 h 1219"/>
              <a:gd name="T74" fmla="*/ 3684 w 5702"/>
              <a:gd name="T75" fmla="*/ 11 h 1219"/>
              <a:gd name="T76" fmla="*/ 3780 w 5702"/>
              <a:gd name="T77" fmla="*/ 7 h 1219"/>
              <a:gd name="T78" fmla="*/ 3886 w 5702"/>
              <a:gd name="T79" fmla="*/ 6 h 1219"/>
              <a:gd name="T80" fmla="*/ 4005 w 5702"/>
              <a:gd name="T81" fmla="*/ 4 h 1219"/>
              <a:gd name="T82" fmla="*/ 4134 w 5702"/>
              <a:gd name="T83" fmla="*/ 2 h 1219"/>
              <a:gd name="T84" fmla="*/ 4275 w 5702"/>
              <a:gd name="T85" fmla="*/ 2 h 1219"/>
              <a:gd name="T86" fmla="*/ 4426 w 5702"/>
              <a:gd name="T87" fmla="*/ 0 h 1219"/>
              <a:gd name="T88" fmla="*/ 4588 w 5702"/>
              <a:gd name="T89" fmla="*/ 0 h 1219"/>
              <a:gd name="T90" fmla="*/ 4799 w 5702"/>
              <a:gd name="T91" fmla="*/ 0 h 1219"/>
              <a:gd name="T92" fmla="*/ 4999 w 5702"/>
              <a:gd name="T93" fmla="*/ 2 h 1219"/>
              <a:gd name="T94" fmla="*/ 5189 w 5702"/>
              <a:gd name="T95" fmla="*/ 4 h 1219"/>
              <a:gd name="T96" fmla="*/ 5368 w 5702"/>
              <a:gd name="T97" fmla="*/ 6 h 1219"/>
              <a:gd name="T98" fmla="*/ 5541 w 5702"/>
              <a:gd name="T99" fmla="*/ 7 h 1219"/>
              <a:gd name="T100" fmla="*/ 5702 w 5702"/>
              <a:gd name="T101" fmla="*/ 9 h 1219"/>
              <a:gd name="T102" fmla="*/ 5702 w 5702"/>
              <a:gd name="T103" fmla="*/ 1219 h 1219"/>
              <a:gd name="T104" fmla="*/ 0 w 5702"/>
              <a:gd name="T105" fmla="*/ 1219 h 1219"/>
              <a:gd name="T106" fmla="*/ 0 w 5702"/>
              <a:gd name="T107" fmla="*/ 9 h 1219"/>
              <a:gd name="T108" fmla="*/ 164 w 5702"/>
              <a:gd name="T109" fmla="*/ 7 h 1219"/>
              <a:gd name="T110" fmla="*/ 335 w 5702"/>
              <a:gd name="T111" fmla="*/ 6 h 1219"/>
              <a:gd name="T112" fmla="*/ 514 w 5702"/>
              <a:gd name="T113" fmla="*/ 4 h 1219"/>
              <a:gd name="T114" fmla="*/ 704 w 5702"/>
              <a:gd name="T115" fmla="*/ 2 h 1219"/>
              <a:gd name="T116" fmla="*/ 904 w 5702"/>
              <a:gd name="T117" fmla="*/ 0 h 1219"/>
              <a:gd name="T118" fmla="*/ 1115 w 5702"/>
              <a:gd name="T11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02" h="1219">
                <a:moveTo>
                  <a:pt x="1115" y="0"/>
                </a:moveTo>
                <a:lnTo>
                  <a:pt x="1277" y="0"/>
                </a:lnTo>
                <a:lnTo>
                  <a:pt x="1428" y="2"/>
                </a:lnTo>
                <a:lnTo>
                  <a:pt x="1569" y="2"/>
                </a:lnTo>
                <a:lnTo>
                  <a:pt x="1698" y="4"/>
                </a:lnTo>
                <a:lnTo>
                  <a:pt x="1816" y="6"/>
                </a:lnTo>
                <a:lnTo>
                  <a:pt x="1922" y="7"/>
                </a:lnTo>
                <a:lnTo>
                  <a:pt x="2018" y="11"/>
                </a:lnTo>
                <a:lnTo>
                  <a:pt x="2102" y="14"/>
                </a:lnTo>
                <a:lnTo>
                  <a:pt x="2201" y="20"/>
                </a:lnTo>
                <a:lnTo>
                  <a:pt x="2293" y="32"/>
                </a:lnTo>
                <a:lnTo>
                  <a:pt x="2375" y="46"/>
                </a:lnTo>
                <a:lnTo>
                  <a:pt x="2452" y="63"/>
                </a:lnTo>
                <a:lnTo>
                  <a:pt x="2518" y="84"/>
                </a:lnTo>
                <a:lnTo>
                  <a:pt x="2579" y="107"/>
                </a:lnTo>
                <a:lnTo>
                  <a:pt x="2633" y="131"/>
                </a:lnTo>
                <a:lnTo>
                  <a:pt x="2680" y="157"/>
                </a:lnTo>
                <a:lnTo>
                  <a:pt x="2722" y="185"/>
                </a:lnTo>
                <a:lnTo>
                  <a:pt x="2756" y="213"/>
                </a:lnTo>
                <a:lnTo>
                  <a:pt x="2788" y="241"/>
                </a:lnTo>
                <a:lnTo>
                  <a:pt x="2812" y="269"/>
                </a:lnTo>
                <a:lnTo>
                  <a:pt x="2835" y="295"/>
                </a:lnTo>
                <a:lnTo>
                  <a:pt x="2852" y="319"/>
                </a:lnTo>
                <a:lnTo>
                  <a:pt x="2868" y="295"/>
                </a:lnTo>
                <a:lnTo>
                  <a:pt x="2891" y="269"/>
                </a:lnTo>
                <a:lnTo>
                  <a:pt x="2915" y="241"/>
                </a:lnTo>
                <a:lnTo>
                  <a:pt x="2946" y="213"/>
                </a:lnTo>
                <a:lnTo>
                  <a:pt x="2981" y="185"/>
                </a:lnTo>
                <a:lnTo>
                  <a:pt x="3023" y="157"/>
                </a:lnTo>
                <a:lnTo>
                  <a:pt x="3070" y="131"/>
                </a:lnTo>
                <a:lnTo>
                  <a:pt x="3124" y="107"/>
                </a:lnTo>
                <a:lnTo>
                  <a:pt x="3185" y="84"/>
                </a:lnTo>
                <a:lnTo>
                  <a:pt x="3253" y="63"/>
                </a:lnTo>
                <a:lnTo>
                  <a:pt x="3328" y="46"/>
                </a:lnTo>
                <a:lnTo>
                  <a:pt x="3409" y="32"/>
                </a:lnTo>
                <a:lnTo>
                  <a:pt x="3502" y="20"/>
                </a:lnTo>
                <a:lnTo>
                  <a:pt x="3601" y="14"/>
                </a:lnTo>
                <a:lnTo>
                  <a:pt x="3684" y="11"/>
                </a:lnTo>
                <a:lnTo>
                  <a:pt x="3780" y="7"/>
                </a:lnTo>
                <a:lnTo>
                  <a:pt x="3886" y="6"/>
                </a:lnTo>
                <a:lnTo>
                  <a:pt x="4005" y="4"/>
                </a:lnTo>
                <a:lnTo>
                  <a:pt x="4134" y="2"/>
                </a:lnTo>
                <a:lnTo>
                  <a:pt x="4275" y="2"/>
                </a:lnTo>
                <a:lnTo>
                  <a:pt x="4426" y="0"/>
                </a:lnTo>
                <a:lnTo>
                  <a:pt x="4588" y="0"/>
                </a:lnTo>
                <a:lnTo>
                  <a:pt x="4799" y="0"/>
                </a:lnTo>
                <a:lnTo>
                  <a:pt x="4999" y="2"/>
                </a:lnTo>
                <a:lnTo>
                  <a:pt x="5189" y="4"/>
                </a:lnTo>
                <a:lnTo>
                  <a:pt x="5368" y="6"/>
                </a:lnTo>
                <a:lnTo>
                  <a:pt x="5541" y="7"/>
                </a:lnTo>
                <a:lnTo>
                  <a:pt x="5702" y="9"/>
                </a:lnTo>
                <a:lnTo>
                  <a:pt x="5702" y="1219"/>
                </a:lnTo>
                <a:lnTo>
                  <a:pt x="0" y="1219"/>
                </a:lnTo>
                <a:lnTo>
                  <a:pt x="0" y="9"/>
                </a:lnTo>
                <a:lnTo>
                  <a:pt x="164" y="7"/>
                </a:lnTo>
                <a:lnTo>
                  <a:pt x="335" y="6"/>
                </a:lnTo>
                <a:lnTo>
                  <a:pt x="514" y="4"/>
                </a:lnTo>
                <a:lnTo>
                  <a:pt x="704" y="2"/>
                </a:lnTo>
                <a:lnTo>
                  <a:pt x="904" y="0"/>
                </a:lnTo>
                <a:lnTo>
                  <a:pt x="1115"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dirty="0"/>
          </a:p>
        </p:txBody>
      </p:sp>
      <p:sp>
        <p:nvSpPr>
          <p:cNvPr id="18" name="Freeform 7"/>
          <p:cNvSpPr/>
          <p:nvPr/>
        </p:nvSpPr>
        <p:spPr bwMode="auto">
          <a:xfrm>
            <a:off x="354" y="5128493"/>
            <a:ext cx="12858044" cy="593017"/>
          </a:xfrm>
          <a:custGeom>
            <a:avLst/>
            <a:gdLst>
              <a:gd name="T0" fmla="*/ 1184 w 5702"/>
              <a:gd name="T1" fmla="*/ 0 h 394"/>
              <a:gd name="T2" fmla="*/ 1492 w 5702"/>
              <a:gd name="T3" fmla="*/ 2 h 394"/>
              <a:gd name="T4" fmla="*/ 1754 w 5702"/>
              <a:gd name="T5" fmla="*/ 5 h 394"/>
              <a:gd name="T6" fmla="*/ 1968 w 5702"/>
              <a:gd name="T7" fmla="*/ 11 h 394"/>
              <a:gd name="T8" fmla="*/ 2156 w 5702"/>
              <a:gd name="T9" fmla="*/ 19 h 394"/>
              <a:gd name="T10" fmla="*/ 2333 w 5702"/>
              <a:gd name="T11" fmla="*/ 42 h 394"/>
              <a:gd name="T12" fmla="*/ 2480 w 5702"/>
              <a:gd name="T13" fmla="*/ 78 h 394"/>
              <a:gd name="T14" fmla="*/ 2598 w 5702"/>
              <a:gd name="T15" fmla="*/ 122 h 394"/>
              <a:gd name="T16" fmla="*/ 2690 w 5702"/>
              <a:gd name="T17" fmla="*/ 172 h 394"/>
              <a:gd name="T18" fmla="*/ 2763 w 5702"/>
              <a:gd name="T19" fmla="*/ 225 h 394"/>
              <a:gd name="T20" fmla="*/ 2816 w 5702"/>
              <a:gd name="T21" fmla="*/ 277 h 394"/>
              <a:gd name="T22" fmla="*/ 2852 w 5702"/>
              <a:gd name="T23" fmla="*/ 326 h 394"/>
              <a:gd name="T24" fmla="*/ 2887 w 5702"/>
              <a:gd name="T25" fmla="*/ 277 h 394"/>
              <a:gd name="T26" fmla="*/ 2939 w 5702"/>
              <a:gd name="T27" fmla="*/ 225 h 394"/>
              <a:gd name="T28" fmla="*/ 3012 w 5702"/>
              <a:gd name="T29" fmla="*/ 172 h 394"/>
              <a:gd name="T30" fmla="*/ 3105 w 5702"/>
              <a:gd name="T31" fmla="*/ 122 h 394"/>
              <a:gd name="T32" fmla="*/ 3223 w 5702"/>
              <a:gd name="T33" fmla="*/ 78 h 394"/>
              <a:gd name="T34" fmla="*/ 3369 w 5702"/>
              <a:gd name="T35" fmla="*/ 42 h 394"/>
              <a:gd name="T36" fmla="*/ 3547 w 5702"/>
              <a:gd name="T37" fmla="*/ 19 h 394"/>
              <a:gd name="T38" fmla="*/ 3735 w 5702"/>
              <a:gd name="T39" fmla="*/ 11 h 394"/>
              <a:gd name="T40" fmla="*/ 3949 w 5702"/>
              <a:gd name="T41" fmla="*/ 5 h 394"/>
              <a:gd name="T42" fmla="*/ 4210 w 5702"/>
              <a:gd name="T43" fmla="*/ 2 h 394"/>
              <a:gd name="T44" fmla="*/ 4519 w 5702"/>
              <a:gd name="T45" fmla="*/ 0 h 394"/>
              <a:gd name="T46" fmla="*/ 4907 w 5702"/>
              <a:gd name="T47" fmla="*/ 0 h 394"/>
              <a:gd name="T48" fmla="*/ 5318 w 5702"/>
              <a:gd name="T49" fmla="*/ 2 h 394"/>
              <a:gd name="T50" fmla="*/ 5702 w 5702"/>
              <a:gd name="T51" fmla="*/ 5 h 394"/>
              <a:gd name="T52" fmla="*/ 5513 w 5702"/>
              <a:gd name="T53" fmla="*/ 72 h 394"/>
              <a:gd name="T54" fmla="*/ 5116 w 5702"/>
              <a:gd name="T55" fmla="*/ 70 h 394"/>
              <a:gd name="T56" fmla="*/ 4689 w 5702"/>
              <a:gd name="T57" fmla="*/ 68 h 394"/>
              <a:gd name="T58" fmla="*/ 4358 w 5702"/>
              <a:gd name="T59" fmla="*/ 70 h 394"/>
              <a:gd name="T60" fmla="*/ 4073 w 5702"/>
              <a:gd name="T61" fmla="*/ 72 h 394"/>
              <a:gd name="T62" fmla="*/ 3836 w 5702"/>
              <a:gd name="T63" fmla="*/ 75 h 394"/>
              <a:gd name="T64" fmla="*/ 3648 w 5702"/>
              <a:gd name="T65" fmla="*/ 80 h 394"/>
              <a:gd name="T66" fmla="*/ 3455 w 5702"/>
              <a:gd name="T67" fmla="*/ 98 h 394"/>
              <a:gd name="T68" fmla="*/ 3293 w 5702"/>
              <a:gd name="T69" fmla="*/ 127 h 394"/>
              <a:gd name="T70" fmla="*/ 3162 w 5702"/>
              <a:gd name="T71" fmla="*/ 167 h 394"/>
              <a:gd name="T72" fmla="*/ 3056 w 5702"/>
              <a:gd name="T73" fmla="*/ 214 h 394"/>
              <a:gd name="T74" fmla="*/ 2974 w 5702"/>
              <a:gd name="T75" fmla="*/ 266 h 394"/>
              <a:gd name="T76" fmla="*/ 2911 w 5702"/>
              <a:gd name="T77" fmla="*/ 320 h 394"/>
              <a:gd name="T78" fmla="*/ 2868 w 5702"/>
              <a:gd name="T79" fmla="*/ 371 h 394"/>
              <a:gd name="T80" fmla="*/ 2835 w 5702"/>
              <a:gd name="T81" fmla="*/ 371 h 394"/>
              <a:gd name="T82" fmla="*/ 2791 w 5702"/>
              <a:gd name="T83" fmla="*/ 320 h 394"/>
              <a:gd name="T84" fmla="*/ 2730 w 5702"/>
              <a:gd name="T85" fmla="*/ 266 h 394"/>
              <a:gd name="T86" fmla="*/ 2647 w 5702"/>
              <a:gd name="T87" fmla="*/ 214 h 394"/>
              <a:gd name="T88" fmla="*/ 2542 w 5702"/>
              <a:gd name="T89" fmla="*/ 167 h 394"/>
              <a:gd name="T90" fmla="*/ 2410 w 5702"/>
              <a:gd name="T91" fmla="*/ 127 h 394"/>
              <a:gd name="T92" fmla="*/ 2248 w 5702"/>
              <a:gd name="T93" fmla="*/ 98 h 394"/>
              <a:gd name="T94" fmla="*/ 2055 w 5702"/>
              <a:gd name="T95" fmla="*/ 80 h 394"/>
              <a:gd name="T96" fmla="*/ 1867 w 5702"/>
              <a:gd name="T97" fmla="*/ 75 h 394"/>
              <a:gd name="T98" fmla="*/ 1630 w 5702"/>
              <a:gd name="T99" fmla="*/ 72 h 394"/>
              <a:gd name="T100" fmla="*/ 1344 w 5702"/>
              <a:gd name="T101" fmla="*/ 70 h 394"/>
              <a:gd name="T102" fmla="*/ 1014 w 5702"/>
              <a:gd name="T103" fmla="*/ 68 h 394"/>
              <a:gd name="T104" fmla="*/ 587 w 5702"/>
              <a:gd name="T105" fmla="*/ 70 h 394"/>
              <a:gd name="T106" fmla="*/ 190 w 5702"/>
              <a:gd name="T107" fmla="*/ 72 h 394"/>
              <a:gd name="T108" fmla="*/ 0 w 5702"/>
              <a:gd name="T109" fmla="*/ 5 h 394"/>
              <a:gd name="T110" fmla="*/ 385 w 5702"/>
              <a:gd name="T111" fmla="*/ 2 h 394"/>
              <a:gd name="T112" fmla="*/ 796 w 5702"/>
              <a:gd name="T113"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02" h="394">
                <a:moveTo>
                  <a:pt x="1014" y="0"/>
                </a:moveTo>
                <a:lnTo>
                  <a:pt x="1184" y="0"/>
                </a:lnTo>
                <a:lnTo>
                  <a:pt x="1344" y="0"/>
                </a:lnTo>
                <a:lnTo>
                  <a:pt x="1492" y="2"/>
                </a:lnTo>
                <a:lnTo>
                  <a:pt x="1630" y="4"/>
                </a:lnTo>
                <a:lnTo>
                  <a:pt x="1754" y="5"/>
                </a:lnTo>
                <a:lnTo>
                  <a:pt x="1867" y="7"/>
                </a:lnTo>
                <a:lnTo>
                  <a:pt x="1968" y="11"/>
                </a:lnTo>
                <a:lnTo>
                  <a:pt x="2055" y="12"/>
                </a:lnTo>
                <a:lnTo>
                  <a:pt x="2156" y="19"/>
                </a:lnTo>
                <a:lnTo>
                  <a:pt x="2248" y="30"/>
                </a:lnTo>
                <a:lnTo>
                  <a:pt x="2333" y="42"/>
                </a:lnTo>
                <a:lnTo>
                  <a:pt x="2410" y="59"/>
                </a:lnTo>
                <a:lnTo>
                  <a:pt x="2480" y="78"/>
                </a:lnTo>
                <a:lnTo>
                  <a:pt x="2542" y="99"/>
                </a:lnTo>
                <a:lnTo>
                  <a:pt x="2598" y="122"/>
                </a:lnTo>
                <a:lnTo>
                  <a:pt x="2647" y="146"/>
                </a:lnTo>
                <a:lnTo>
                  <a:pt x="2690" y="172"/>
                </a:lnTo>
                <a:lnTo>
                  <a:pt x="2730" y="199"/>
                </a:lnTo>
                <a:lnTo>
                  <a:pt x="2763" y="225"/>
                </a:lnTo>
                <a:lnTo>
                  <a:pt x="2791" y="253"/>
                </a:lnTo>
                <a:lnTo>
                  <a:pt x="2816" y="277"/>
                </a:lnTo>
                <a:lnTo>
                  <a:pt x="2835" y="303"/>
                </a:lnTo>
                <a:lnTo>
                  <a:pt x="2852" y="326"/>
                </a:lnTo>
                <a:lnTo>
                  <a:pt x="2868" y="303"/>
                </a:lnTo>
                <a:lnTo>
                  <a:pt x="2887" y="277"/>
                </a:lnTo>
                <a:lnTo>
                  <a:pt x="2911" y="253"/>
                </a:lnTo>
                <a:lnTo>
                  <a:pt x="2939" y="225"/>
                </a:lnTo>
                <a:lnTo>
                  <a:pt x="2974" y="199"/>
                </a:lnTo>
                <a:lnTo>
                  <a:pt x="3012" y="172"/>
                </a:lnTo>
                <a:lnTo>
                  <a:pt x="3056" y="146"/>
                </a:lnTo>
                <a:lnTo>
                  <a:pt x="3105" y="122"/>
                </a:lnTo>
                <a:lnTo>
                  <a:pt x="3162" y="99"/>
                </a:lnTo>
                <a:lnTo>
                  <a:pt x="3223" y="78"/>
                </a:lnTo>
                <a:lnTo>
                  <a:pt x="3293" y="59"/>
                </a:lnTo>
                <a:lnTo>
                  <a:pt x="3369" y="42"/>
                </a:lnTo>
                <a:lnTo>
                  <a:pt x="3455" y="30"/>
                </a:lnTo>
                <a:lnTo>
                  <a:pt x="3547" y="19"/>
                </a:lnTo>
                <a:lnTo>
                  <a:pt x="3648" y="12"/>
                </a:lnTo>
                <a:lnTo>
                  <a:pt x="3735" y="11"/>
                </a:lnTo>
                <a:lnTo>
                  <a:pt x="3836" y="7"/>
                </a:lnTo>
                <a:lnTo>
                  <a:pt x="3949" y="5"/>
                </a:lnTo>
                <a:lnTo>
                  <a:pt x="4073" y="4"/>
                </a:lnTo>
                <a:lnTo>
                  <a:pt x="4210" y="2"/>
                </a:lnTo>
                <a:lnTo>
                  <a:pt x="4358" y="0"/>
                </a:lnTo>
                <a:lnTo>
                  <a:pt x="4519" y="0"/>
                </a:lnTo>
                <a:lnTo>
                  <a:pt x="4689" y="0"/>
                </a:lnTo>
                <a:lnTo>
                  <a:pt x="4907" y="0"/>
                </a:lnTo>
                <a:lnTo>
                  <a:pt x="5116" y="2"/>
                </a:lnTo>
                <a:lnTo>
                  <a:pt x="5318" y="2"/>
                </a:lnTo>
                <a:lnTo>
                  <a:pt x="5513" y="4"/>
                </a:lnTo>
                <a:lnTo>
                  <a:pt x="5702" y="5"/>
                </a:lnTo>
                <a:lnTo>
                  <a:pt x="5702" y="73"/>
                </a:lnTo>
                <a:lnTo>
                  <a:pt x="5513" y="72"/>
                </a:lnTo>
                <a:lnTo>
                  <a:pt x="5318" y="70"/>
                </a:lnTo>
                <a:lnTo>
                  <a:pt x="5116" y="70"/>
                </a:lnTo>
                <a:lnTo>
                  <a:pt x="4907" y="68"/>
                </a:lnTo>
                <a:lnTo>
                  <a:pt x="4689" y="68"/>
                </a:lnTo>
                <a:lnTo>
                  <a:pt x="4519" y="68"/>
                </a:lnTo>
                <a:lnTo>
                  <a:pt x="4358" y="70"/>
                </a:lnTo>
                <a:lnTo>
                  <a:pt x="4210" y="70"/>
                </a:lnTo>
                <a:lnTo>
                  <a:pt x="4073" y="72"/>
                </a:lnTo>
                <a:lnTo>
                  <a:pt x="3949" y="73"/>
                </a:lnTo>
                <a:lnTo>
                  <a:pt x="3836" y="75"/>
                </a:lnTo>
                <a:lnTo>
                  <a:pt x="3735" y="78"/>
                </a:lnTo>
                <a:lnTo>
                  <a:pt x="3648" y="80"/>
                </a:lnTo>
                <a:lnTo>
                  <a:pt x="3547" y="87"/>
                </a:lnTo>
                <a:lnTo>
                  <a:pt x="3455" y="98"/>
                </a:lnTo>
                <a:lnTo>
                  <a:pt x="3369" y="110"/>
                </a:lnTo>
                <a:lnTo>
                  <a:pt x="3293" y="127"/>
                </a:lnTo>
                <a:lnTo>
                  <a:pt x="3223" y="146"/>
                </a:lnTo>
                <a:lnTo>
                  <a:pt x="3162" y="167"/>
                </a:lnTo>
                <a:lnTo>
                  <a:pt x="3105" y="190"/>
                </a:lnTo>
                <a:lnTo>
                  <a:pt x="3056" y="214"/>
                </a:lnTo>
                <a:lnTo>
                  <a:pt x="3012" y="240"/>
                </a:lnTo>
                <a:lnTo>
                  <a:pt x="2974" y="266"/>
                </a:lnTo>
                <a:lnTo>
                  <a:pt x="2939" y="293"/>
                </a:lnTo>
                <a:lnTo>
                  <a:pt x="2911" y="320"/>
                </a:lnTo>
                <a:lnTo>
                  <a:pt x="2887" y="345"/>
                </a:lnTo>
                <a:lnTo>
                  <a:pt x="2868" y="371"/>
                </a:lnTo>
                <a:lnTo>
                  <a:pt x="2852" y="394"/>
                </a:lnTo>
                <a:lnTo>
                  <a:pt x="2835" y="371"/>
                </a:lnTo>
                <a:lnTo>
                  <a:pt x="2816" y="345"/>
                </a:lnTo>
                <a:lnTo>
                  <a:pt x="2791" y="320"/>
                </a:lnTo>
                <a:lnTo>
                  <a:pt x="2763" y="293"/>
                </a:lnTo>
                <a:lnTo>
                  <a:pt x="2730" y="266"/>
                </a:lnTo>
                <a:lnTo>
                  <a:pt x="2690" y="240"/>
                </a:lnTo>
                <a:lnTo>
                  <a:pt x="2647" y="214"/>
                </a:lnTo>
                <a:lnTo>
                  <a:pt x="2598" y="190"/>
                </a:lnTo>
                <a:lnTo>
                  <a:pt x="2542" y="167"/>
                </a:lnTo>
                <a:lnTo>
                  <a:pt x="2480" y="146"/>
                </a:lnTo>
                <a:lnTo>
                  <a:pt x="2410" y="127"/>
                </a:lnTo>
                <a:lnTo>
                  <a:pt x="2333" y="110"/>
                </a:lnTo>
                <a:lnTo>
                  <a:pt x="2248" y="98"/>
                </a:lnTo>
                <a:lnTo>
                  <a:pt x="2156" y="87"/>
                </a:lnTo>
                <a:lnTo>
                  <a:pt x="2055" y="80"/>
                </a:lnTo>
                <a:lnTo>
                  <a:pt x="1968" y="78"/>
                </a:lnTo>
                <a:lnTo>
                  <a:pt x="1867" y="75"/>
                </a:lnTo>
                <a:lnTo>
                  <a:pt x="1754" y="73"/>
                </a:lnTo>
                <a:lnTo>
                  <a:pt x="1630" y="72"/>
                </a:lnTo>
                <a:lnTo>
                  <a:pt x="1492" y="70"/>
                </a:lnTo>
                <a:lnTo>
                  <a:pt x="1344" y="70"/>
                </a:lnTo>
                <a:lnTo>
                  <a:pt x="1184" y="68"/>
                </a:lnTo>
                <a:lnTo>
                  <a:pt x="1014" y="68"/>
                </a:lnTo>
                <a:lnTo>
                  <a:pt x="796" y="68"/>
                </a:lnTo>
                <a:lnTo>
                  <a:pt x="587" y="70"/>
                </a:lnTo>
                <a:lnTo>
                  <a:pt x="385" y="70"/>
                </a:lnTo>
                <a:lnTo>
                  <a:pt x="190" y="72"/>
                </a:lnTo>
                <a:lnTo>
                  <a:pt x="0" y="73"/>
                </a:lnTo>
                <a:lnTo>
                  <a:pt x="0" y="5"/>
                </a:lnTo>
                <a:lnTo>
                  <a:pt x="190" y="4"/>
                </a:lnTo>
                <a:lnTo>
                  <a:pt x="385" y="2"/>
                </a:lnTo>
                <a:lnTo>
                  <a:pt x="587" y="2"/>
                </a:lnTo>
                <a:lnTo>
                  <a:pt x="796" y="0"/>
                </a:lnTo>
                <a:lnTo>
                  <a:pt x="1014"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
        <p:nvSpPr>
          <p:cNvPr id="17" name="矩形 16"/>
          <p:cNvSpPr/>
          <p:nvPr/>
        </p:nvSpPr>
        <p:spPr>
          <a:xfrm>
            <a:off x="7911465" y="1177290"/>
            <a:ext cx="4521835" cy="386080"/>
          </a:xfrm>
          <a:prstGeom prst="rect">
            <a:avLst/>
          </a:prstGeom>
          <a:effectLst/>
        </p:spPr>
        <p:txBody>
          <a:bodyPr wrap="square">
            <a:spAutoFit/>
          </a:bodyPr>
          <a:lstStyle/>
          <a:p>
            <a:pPr marL="0" indent="0" algn="l">
              <a:lnSpc>
                <a:spcPct val="80000"/>
              </a:lnSpc>
              <a:buFont typeface="Wingdings" panose="05000000000000000000" charset="0"/>
              <a:buNone/>
            </a:pPr>
            <a:r>
              <a:rPr lang="en-US" altLang="zh-CN"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02  /   </a:t>
            </a:r>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消防安全</a:t>
            </a:r>
            <a:endParaRPr lang="zh-CN" altLang="en-US" sz="2400" dirty="0">
              <a:ln>
                <a:noFill/>
              </a:ln>
              <a:solidFill>
                <a:schemeClr val="accent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9" name="矩形 18"/>
          <p:cNvSpPr/>
          <p:nvPr/>
        </p:nvSpPr>
        <p:spPr>
          <a:xfrm>
            <a:off x="7911465" y="4497070"/>
            <a:ext cx="4521200" cy="386080"/>
          </a:xfrm>
          <a:prstGeom prst="rect">
            <a:avLst/>
          </a:prstGeom>
          <a:effectLst/>
        </p:spPr>
        <p:txBody>
          <a:bodyPr wrap="square">
            <a:spAutoFit/>
          </a:bodyPr>
          <a:lstStyle/>
          <a:p>
            <a:pPr marL="0" indent="0" algn="l">
              <a:lnSpc>
                <a:spcPct val="80000"/>
              </a:lnSpc>
              <a:spcBef>
                <a:spcPts val="100"/>
              </a:spcBef>
              <a:spcAft>
                <a:spcPts val="100"/>
              </a:spcAft>
              <a:buFont typeface="Wingdings" panose="05000000000000000000" charset="0"/>
              <a:buNone/>
            </a:pPr>
            <a:r>
              <a:rPr lang="en-US" altLang="zh-CN"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06  /   </a:t>
            </a:r>
            <a:r>
              <a:rPr lang="en-US" altLang="zh-CN"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PPE</a:t>
            </a:r>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穿戴</a:t>
            </a:r>
            <a:endParaRPr lang="zh-CN" altLang="en-US" sz="2400" noProof="0" dirty="0">
              <a:ln>
                <a:noFill/>
              </a:ln>
              <a:solidFill>
                <a:schemeClr val="accent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矩形 1"/>
          <p:cNvSpPr/>
          <p:nvPr/>
        </p:nvSpPr>
        <p:spPr>
          <a:xfrm>
            <a:off x="7911465" y="347345"/>
            <a:ext cx="4595495" cy="386080"/>
          </a:xfrm>
          <a:prstGeom prst="rect">
            <a:avLst/>
          </a:prstGeom>
          <a:effectLst/>
        </p:spPr>
        <p:txBody>
          <a:bodyPr wrap="square">
            <a:spAutoFit/>
          </a:bodyPr>
          <a:lstStyle/>
          <a:p>
            <a:pPr marL="0" algn="l">
              <a:lnSpc>
                <a:spcPct val="80000"/>
              </a:lnSpc>
              <a:spcBef>
                <a:spcPts val="100"/>
              </a:spcBef>
              <a:buClrTx/>
              <a:buSzTx/>
              <a:buFont typeface="Wingdings" panose="05000000000000000000" charset="0"/>
              <a:buNone/>
            </a:pPr>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01  /   </a:t>
            </a:r>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2400" dirty="0">
              <a:ln>
                <a:noFill/>
              </a:ln>
              <a:solidFill>
                <a:schemeClr val="accent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矩形 2"/>
          <p:cNvSpPr/>
          <p:nvPr/>
        </p:nvSpPr>
        <p:spPr>
          <a:xfrm>
            <a:off x="7911465" y="2007235"/>
            <a:ext cx="4521835" cy="386080"/>
          </a:xfrm>
          <a:prstGeom prst="rect">
            <a:avLst/>
          </a:prstGeom>
          <a:effectLst/>
        </p:spPr>
        <p:txBody>
          <a:bodyPr wrap="square">
            <a:spAutoFit/>
          </a:bodyPr>
          <a:lstStyle/>
          <a:p>
            <a:pPr marL="0" lvl="1" indent="0" algn="l">
              <a:lnSpc>
                <a:spcPct val="80000"/>
              </a:lnSpc>
              <a:buFont typeface="Wingdings" panose="05000000000000000000" charset="0"/>
              <a:buNone/>
            </a:pPr>
            <a:r>
              <a:rPr lang="en-US" altLang="zh-CN"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03  /   </a:t>
            </a:r>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工伤处理</a:t>
            </a:r>
            <a:endParaRPr lang="zh-CN" altLang="en-US" sz="2400" dirty="0">
              <a:ln>
                <a:noFill/>
              </a:ln>
              <a:solidFill>
                <a:schemeClr val="accent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矩形 3"/>
          <p:cNvSpPr/>
          <p:nvPr/>
        </p:nvSpPr>
        <p:spPr>
          <a:xfrm>
            <a:off x="7911465" y="2837180"/>
            <a:ext cx="4521835" cy="386080"/>
          </a:xfrm>
          <a:prstGeom prst="rect">
            <a:avLst/>
          </a:prstGeom>
          <a:effectLst/>
        </p:spPr>
        <p:txBody>
          <a:bodyPr wrap="square">
            <a:spAutoFit/>
          </a:bodyPr>
          <a:lstStyle/>
          <a:p>
            <a:pPr marL="0" indent="0" algn="l">
              <a:lnSpc>
                <a:spcPct val="80000"/>
              </a:lnSpc>
              <a:buFont typeface="Wingdings" panose="05000000000000000000" charset="0"/>
              <a:buNone/>
            </a:pPr>
            <a:r>
              <a:rPr lang="en-US" altLang="zh-CN"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04  /   </a:t>
            </a:r>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交通安全</a:t>
            </a:r>
            <a:endParaRPr lang="zh-CN" altLang="en-US" sz="2400" dirty="0">
              <a:ln>
                <a:noFill/>
              </a:ln>
              <a:solidFill>
                <a:schemeClr val="accent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矩形 4"/>
          <p:cNvSpPr/>
          <p:nvPr/>
        </p:nvSpPr>
        <p:spPr>
          <a:xfrm>
            <a:off x="7911465" y="3667125"/>
            <a:ext cx="4521835" cy="386080"/>
          </a:xfrm>
          <a:prstGeom prst="rect">
            <a:avLst/>
          </a:prstGeom>
          <a:effectLst/>
        </p:spPr>
        <p:txBody>
          <a:bodyPr wrap="square">
            <a:spAutoFit/>
          </a:bodyPr>
          <a:lstStyle/>
          <a:p>
            <a:pPr marL="0" indent="0" algn="l">
              <a:lnSpc>
                <a:spcPct val="80000"/>
              </a:lnSpc>
              <a:buFont typeface="Wingdings" panose="05000000000000000000" charset="0"/>
              <a:buNone/>
            </a:pPr>
            <a:r>
              <a:rPr lang="en-US" altLang="zh-CN"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05  /   </a:t>
            </a:r>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通用作业安全</a:t>
            </a:r>
            <a:endParaRPr lang="zh-CN" altLang="en-US" sz="2400" dirty="0">
              <a:ln>
                <a:noFill/>
              </a:ln>
              <a:solidFill>
                <a:schemeClr val="accent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089785" y="289641"/>
            <a:ext cx="8679180" cy="1205442"/>
          </a:xfrm>
        </p:spPr>
        <p:txBody>
          <a:bodyPr vert="horz" wrap="square" lIns="96435" tIns="48217" rIns="96435" bIns="48217" numCol="1" rtlCol="0" anchor="ctr" anchorCtr="0" compatLnSpc="1">
            <a:normAutofit fontScale="90000"/>
          </a:bodyPr>
          <a:lstStyle/>
          <a:p>
            <a:pPr marL="0" marR="0" lvl="0" indent="0" algn="l" defTabSz="914400" rtl="0" eaLnBrk="1" fontAlgn="auto" latinLnBrk="0" hangingPunct="1">
              <a:lnSpc>
                <a:spcPct val="90000"/>
              </a:lnSpc>
              <a:spcBef>
                <a:spcPct val="0"/>
              </a:spcBef>
              <a:spcAft>
                <a:spcPts val="0"/>
              </a:spcAft>
              <a:buClrTx/>
              <a:buSzTx/>
              <a:buFontTx/>
              <a:buNone/>
              <a:defRPr/>
            </a:pPr>
            <a:br>
              <a:rPr kumimoji="0" lang="zh-CN" altLang="zh-CN" sz="4220" b="0" i="0" u="none" strike="noStrike" kern="1200" cap="none" spc="0" normalizeH="0" baseline="0" noProof="0">
                <a:ln>
                  <a:noFill/>
                </a:ln>
                <a:solidFill>
                  <a:srgbClr val="FF0000"/>
                </a:solidFill>
                <a:effectLst/>
                <a:uLnTx/>
                <a:uFillTx/>
                <a:latin typeface="+mj-lt"/>
                <a:ea typeface="+mj-ea"/>
                <a:cs typeface="+mj-cs"/>
              </a:rPr>
            </a:br>
            <a:endParaRPr kumimoji="0" lang="zh-CN" altLang="zh-CN" sz="4220" b="0" i="0" u="none" strike="noStrike" kern="1200" cap="none" spc="0" normalizeH="0" baseline="0" noProof="0">
              <a:ln>
                <a:noFill/>
              </a:ln>
              <a:solidFill>
                <a:srgbClr val="FF0000"/>
              </a:solidFill>
              <a:effectLst/>
              <a:uLnTx/>
              <a:uFillTx/>
              <a:latin typeface="+mj-lt"/>
              <a:ea typeface="+mj-ea"/>
              <a:cs typeface="+mj-cs"/>
            </a:endParaRPr>
          </a:p>
        </p:txBody>
      </p:sp>
      <p:sp>
        <p:nvSpPr>
          <p:cNvPr id="40979" name="AutoShape 29"/>
          <p:cNvSpPr/>
          <p:nvPr/>
        </p:nvSpPr>
        <p:spPr>
          <a:xfrm>
            <a:off x="581660" y="1067463"/>
            <a:ext cx="7580630" cy="836875"/>
          </a:xfrm>
          <a:prstGeom prst="roundRect">
            <a:avLst>
              <a:gd name="adj" fmla="val 50000"/>
            </a:avLst>
          </a:prstGeom>
          <a:noFill/>
          <a:ln w="9525">
            <a:noFill/>
          </a:ln>
        </p:spPr>
        <p:txBody>
          <a:bodyPr anchor="ctr">
            <a:spAutoFit/>
          </a:bodyPr>
          <a:lstStyle/>
          <a:p>
            <a:pPr>
              <a:buFont typeface="Arial" panose="020B0604020202020204" pitchFamily="34" charset="0"/>
            </a:pPr>
            <a:r>
              <a:rPr lang="zh-CN" altLang="en-US" sz="3200" dirty="0">
                <a:solidFill>
                  <a:srgbClr val="000000"/>
                </a:solidFill>
                <a:latin typeface="微软雅黑" panose="020B0503020204020204" pitchFamily="34" charset="-122"/>
                <a:ea typeface="微软雅黑" panose="020B0503020204020204" pitchFamily="34" charset="-122"/>
              </a:rPr>
              <a:t>认真接受安全生产教育</a:t>
            </a:r>
            <a:endParaRPr lang="zh-CN" altLang="en-US" sz="3200" dirty="0">
              <a:solidFill>
                <a:srgbClr val="000000"/>
              </a:solidFill>
              <a:latin typeface="微软雅黑" panose="020B0503020204020204" pitchFamily="34" charset="-122"/>
              <a:ea typeface="微软雅黑" panose="020B0503020204020204" pitchFamily="34" charset="-122"/>
            </a:endParaRPr>
          </a:p>
        </p:txBody>
      </p:sp>
      <p:sp>
        <p:nvSpPr>
          <p:cNvPr id="2" name="椭圆 1"/>
          <p:cNvSpPr/>
          <p:nvPr/>
        </p:nvSpPr>
        <p:spPr>
          <a:xfrm>
            <a:off x="2721950" y="1765597"/>
            <a:ext cx="1491735" cy="149173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2" name="椭圆 11"/>
          <p:cNvSpPr/>
          <p:nvPr/>
        </p:nvSpPr>
        <p:spPr>
          <a:xfrm>
            <a:off x="2721950" y="3690955"/>
            <a:ext cx="1491735" cy="149173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3" name="椭圆 12"/>
          <p:cNvSpPr/>
          <p:nvPr/>
        </p:nvSpPr>
        <p:spPr>
          <a:xfrm>
            <a:off x="2721950" y="5616313"/>
            <a:ext cx="1491735" cy="149173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 name="椭圆 2"/>
          <p:cNvSpPr/>
          <p:nvPr/>
        </p:nvSpPr>
        <p:spPr>
          <a:xfrm>
            <a:off x="3314626" y="3314255"/>
            <a:ext cx="306384" cy="30805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cxnSp>
        <p:nvCxnSpPr>
          <p:cNvPr id="5" name="直接连接符 4"/>
          <p:cNvCxnSpPr/>
          <p:nvPr/>
        </p:nvCxnSpPr>
        <p:spPr>
          <a:xfrm>
            <a:off x="3466979" y="3354437"/>
            <a:ext cx="0" cy="227695"/>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3306254" y="5237939"/>
            <a:ext cx="308057" cy="3063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cxnSp>
        <p:nvCxnSpPr>
          <p:cNvPr id="18" name="直接连接符 17"/>
          <p:cNvCxnSpPr/>
          <p:nvPr/>
        </p:nvCxnSpPr>
        <p:spPr>
          <a:xfrm>
            <a:off x="3460283" y="5276446"/>
            <a:ext cx="0" cy="227695"/>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973" name="矩形 5"/>
          <p:cNvSpPr/>
          <p:nvPr/>
        </p:nvSpPr>
        <p:spPr>
          <a:xfrm>
            <a:off x="2807335" y="2133926"/>
            <a:ext cx="1287479" cy="7397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zh-CN" altLang="zh-CN" sz="2110" b="1" dirty="0">
                <a:solidFill>
                  <a:schemeClr val="bg1"/>
                </a:solidFill>
                <a:latin typeface="微软雅黑" panose="020B0503020204020204" pitchFamily="34" charset="-122"/>
                <a:ea typeface="微软雅黑" panose="020B0503020204020204" pitchFamily="34" charset="-122"/>
              </a:rPr>
              <a:t>公司级安全教育</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40974" name="矩形 8"/>
          <p:cNvSpPr/>
          <p:nvPr/>
        </p:nvSpPr>
        <p:spPr>
          <a:xfrm>
            <a:off x="2696836" y="4064308"/>
            <a:ext cx="1525219" cy="7397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zh-CN" altLang="zh-CN" sz="2110" b="1" dirty="0">
                <a:solidFill>
                  <a:schemeClr val="bg1"/>
                </a:solidFill>
                <a:latin typeface="微软雅黑" panose="020B0503020204020204" pitchFamily="34" charset="-122"/>
                <a:ea typeface="微软雅黑" panose="020B0503020204020204" pitchFamily="34" charset="-122"/>
              </a:rPr>
              <a:t>部门级安全教育</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40975" name="矩形 13"/>
          <p:cNvSpPr/>
          <p:nvPr/>
        </p:nvSpPr>
        <p:spPr>
          <a:xfrm>
            <a:off x="2738692" y="5989666"/>
            <a:ext cx="1441507" cy="7397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zh-CN" altLang="zh-CN" sz="2110" b="1" dirty="0">
                <a:solidFill>
                  <a:schemeClr val="bg1"/>
                </a:solidFill>
                <a:latin typeface="微软雅黑" panose="020B0503020204020204" pitchFamily="34" charset="-122"/>
                <a:ea typeface="微软雅黑" panose="020B0503020204020204" pitchFamily="34" charset="-122"/>
              </a:rPr>
              <a:t>班组级安全教育</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40976" name="矩形 14"/>
          <p:cNvSpPr/>
          <p:nvPr/>
        </p:nvSpPr>
        <p:spPr>
          <a:xfrm>
            <a:off x="4299070" y="2254470"/>
            <a:ext cx="7997770" cy="41529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zh-CN" sz="2110" dirty="0">
                <a:latin typeface="微软雅黑" panose="020B0503020204020204" pitchFamily="34" charset="-122"/>
                <a:ea typeface="微软雅黑" panose="020B0503020204020204" pitchFamily="34" charset="-122"/>
              </a:rPr>
              <a:t>有关法律法规、安全的意义、企业概况、规章制度、历史案例等；</a:t>
            </a:r>
            <a:endParaRPr lang="zh-CN" altLang="zh-CN" sz="2110" dirty="0">
              <a:latin typeface="微软雅黑" panose="020B0503020204020204" pitchFamily="34" charset="-122"/>
              <a:ea typeface="微软雅黑" panose="020B0503020204020204" pitchFamily="34" charset="-122"/>
            </a:endParaRPr>
          </a:p>
        </p:txBody>
      </p:sp>
      <p:sp>
        <p:nvSpPr>
          <p:cNvPr id="40977" name="矩形 15"/>
          <p:cNvSpPr/>
          <p:nvPr/>
        </p:nvSpPr>
        <p:spPr>
          <a:xfrm>
            <a:off x="4299070" y="4226707"/>
            <a:ext cx="6146078" cy="41529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zh-CN" sz="2110" dirty="0">
                <a:latin typeface="微软雅黑" panose="020B0503020204020204" pitchFamily="34" charset="-122"/>
                <a:ea typeface="微软雅黑" panose="020B0503020204020204" pitchFamily="34" charset="-122"/>
              </a:rPr>
              <a:t>车间概况、特点及安全技术基础知识、应急处置等</a:t>
            </a:r>
            <a:endParaRPr lang="zh-CN" altLang="en-US" sz="2110" dirty="0">
              <a:latin typeface="微软雅黑" panose="020B0503020204020204" pitchFamily="34" charset="-122"/>
              <a:ea typeface="微软雅黑" panose="020B0503020204020204" pitchFamily="34" charset="-122"/>
            </a:endParaRPr>
          </a:p>
        </p:txBody>
      </p:sp>
      <p:sp>
        <p:nvSpPr>
          <p:cNvPr id="40978" name="矩形 19"/>
          <p:cNvSpPr/>
          <p:nvPr/>
        </p:nvSpPr>
        <p:spPr>
          <a:xfrm>
            <a:off x="4315812" y="5827266"/>
            <a:ext cx="7766727" cy="10642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zh-CN" sz="2110" dirty="0">
                <a:latin typeface="微软雅黑" panose="020B0503020204020204" pitchFamily="34" charset="-122"/>
                <a:ea typeface="微软雅黑" panose="020B0503020204020204" pitchFamily="34" charset="-122"/>
              </a:rPr>
              <a:t>班组生产特点、安全操作规程、岗位职责、劳动防护用品及</a:t>
            </a:r>
            <a:endParaRPr lang="en-US" altLang="zh-CN" sz="2110" dirty="0">
              <a:latin typeface="微软雅黑" panose="020B0503020204020204" pitchFamily="34" charset="-122"/>
              <a:ea typeface="微软雅黑" panose="020B0503020204020204" pitchFamily="34" charset="-122"/>
            </a:endParaRPr>
          </a:p>
          <a:p>
            <a:pPr marL="0" lvl="0" indent="0">
              <a:lnSpc>
                <a:spcPct val="150000"/>
              </a:lnSpc>
              <a:spcBef>
                <a:spcPct val="0"/>
              </a:spcBef>
              <a:buFontTx/>
              <a:buNone/>
            </a:pPr>
            <a:r>
              <a:rPr lang="zh-CN" altLang="zh-CN" sz="2110" dirty="0">
                <a:latin typeface="微软雅黑" panose="020B0503020204020204" pitchFamily="34" charset="-122"/>
                <a:ea typeface="微软雅黑" panose="020B0503020204020204" pitchFamily="34" charset="-122"/>
              </a:rPr>
              <a:t>安全生产示范等。  </a:t>
            </a:r>
            <a:endParaRPr lang="zh-CN" altLang="zh-CN" sz="2110" dirty="0">
              <a:latin typeface="微软雅黑" panose="020B0503020204020204" pitchFamily="34" charset="-122"/>
              <a:ea typeface="微软雅黑" panose="020B0503020204020204" pitchFamily="34" charset="-122"/>
            </a:endParaRPr>
          </a:p>
        </p:txBody>
      </p:sp>
      <p:sp>
        <p:nvSpPr>
          <p:cNvPr id="4" name="任意多边形 3"/>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任意多边形 5"/>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01  </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1"/>
          <p:cNvSpPr/>
          <p:nvPr/>
        </p:nvSpPr>
        <p:spPr>
          <a:xfrm>
            <a:off x="744567" y="1239546"/>
            <a:ext cx="4523755"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注意遵守安全警示标志</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2" name="菱形 1"/>
          <p:cNvSpPr/>
          <p:nvPr/>
        </p:nvSpPr>
        <p:spPr>
          <a:xfrm>
            <a:off x="4337375" y="1971290"/>
            <a:ext cx="1120057" cy="1120057"/>
          </a:xfrm>
          <a:prstGeom prst="diamon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9" name="菱形 8"/>
          <p:cNvSpPr/>
          <p:nvPr/>
        </p:nvSpPr>
        <p:spPr>
          <a:xfrm>
            <a:off x="4329004" y="3226958"/>
            <a:ext cx="1155215" cy="1155215"/>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0" name="菱形 9"/>
          <p:cNvSpPr/>
          <p:nvPr/>
        </p:nvSpPr>
        <p:spPr>
          <a:xfrm>
            <a:off x="4337375" y="4517786"/>
            <a:ext cx="1182003" cy="1183677"/>
          </a:xfrm>
          <a:prstGeom prst="diamon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1" name="菱形 10"/>
          <p:cNvSpPr/>
          <p:nvPr/>
        </p:nvSpPr>
        <p:spPr>
          <a:xfrm>
            <a:off x="4329004" y="5965990"/>
            <a:ext cx="1158563" cy="1156890"/>
          </a:xfrm>
          <a:prstGeom prst="diamond">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41993" name="矩形 2"/>
          <p:cNvSpPr/>
          <p:nvPr/>
        </p:nvSpPr>
        <p:spPr>
          <a:xfrm>
            <a:off x="4474662" y="2247537"/>
            <a:ext cx="82550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530" b="1" dirty="0">
                <a:solidFill>
                  <a:schemeClr val="bg1"/>
                </a:solidFill>
                <a:latin typeface="微软雅黑" panose="020B0503020204020204" pitchFamily="34" charset="-122"/>
                <a:ea typeface="微软雅黑" panose="020B0503020204020204" pitchFamily="34" charset="-122"/>
              </a:rPr>
              <a:t>红色</a:t>
            </a:r>
            <a:endParaRPr lang="zh-CN" altLang="en-US" sz="2530" b="1" dirty="0">
              <a:solidFill>
                <a:schemeClr val="bg1"/>
              </a:solidFill>
              <a:latin typeface="微软雅黑" panose="020B0503020204020204" pitchFamily="34" charset="-122"/>
              <a:ea typeface="微软雅黑" panose="020B0503020204020204" pitchFamily="34" charset="-122"/>
            </a:endParaRPr>
          </a:p>
        </p:txBody>
      </p:sp>
      <p:sp>
        <p:nvSpPr>
          <p:cNvPr id="41994" name="矩形 3"/>
          <p:cNvSpPr/>
          <p:nvPr/>
        </p:nvSpPr>
        <p:spPr>
          <a:xfrm>
            <a:off x="4474662" y="3561803"/>
            <a:ext cx="82550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530" b="1" dirty="0">
                <a:solidFill>
                  <a:schemeClr val="bg1"/>
                </a:solidFill>
                <a:latin typeface="微软雅黑" panose="020B0503020204020204" pitchFamily="34" charset="-122"/>
                <a:ea typeface="微软雅黑" panose="020B0503020204020204" pitchFamily="34" charset="-122"/>
              </a:rPr>
              <a:t>黄色</a:t>
            </a:r>
            <a:endParaRPr lang="zh-CN" altLang="en-US" sz="2530" b="1" dirty="0">
              <a:solidFill>
                <a:schemeClr val="bg1"/>
              </a:solidFill>
              <a:latin typeface="微软雅黑" panose="020B0503020204020204" pitchFamily="34" charset="-122"/>
              <a:ea typeface="微软雅黑" panose="020B0503020204020204" pitchFamily="34" charset="-122"/>
            </a:endParaRPr>
          </a:p>
        </p:txBody>
      </p:sp>
      <p:sp>
        <p:nvSpPr>
          <p:cNvPr id="41995" name="矩形 4"/>
          <p:cNvSpPr/>
          <p:nvPr/>
        </p:nvSpPr>
        <p:spPr>
          <a:xfrm>
            <a:off x="4506472" y="4871047"/>
            <a:ext cx="82550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530" b="1" dirty="0">
                <a:solidFill>
                  <a:schemeClr val="bg1"/>
                </a:solidFill>
                <a:latin typeface="微软雅黑" panose="020B0503020204020204" pitchFamily="34" charset="-122"/>
                <a:ea typeface="微软雅黑" panose="020B0503020204020204" pitchFamily="34" charset="-122"/>
              </a:rPr>
              <a:t>蓝色</a:t>
            </a:r>
            <a:endParaRPr lang="zh-CN" altLang="en-US" sz="2530" b="1" dirty="0">
              <a:solidFill>
                <a:schemeClr val="bg1"/>
              </a:solidFill>
              <a:latin typeface="微软雅黑" panose="020B0503020204020204" pitchFamily="34" charset="-122"/>
              <a:ea typeface="微软雅黑" panose="020B0503020204020204" pitchFamily="34" charset="-122"/>
            </a:endParaRPr>
          </a:p>
        </p:txBody>
      </p:sp>
      <p:sp>
        <p:nvSpPr>
          <p:cNvPr id="41996" name="矩形 7"/>
          <p:cNvSpPr/>
          <p:nvPr/>
        </p:nvSpPr>
        <p:spPr>
          <a:xfrm>
            <a:off x="4519865" y="6300835"/>
            <a:ext cx="82550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530" b="1" dirty="0">
                <a:solidFill>
                  <a:schemeClr val="bg1"/>
                </a:solidFill>
                <a:latin typeface="微软雅黑" panose="020B0503020204020204" pitchFamily="34" charset="-122"/>
                <a:ea typeface="微软雅黑" panose="020B0503020204020204" pitchFamily="34" charset="-122"/>
              </a:rPr>
              <a:t>绿色</a:t>
            </a:r>
            <a:endParaRPr lang="zh-CN" altLang="en-US" sz="2530" b="1" dirty="0">
              <a:solidFill>
                <a:schemeClr val="bg1"/>
              </a:solidFill>
              <a:latin typeface="微软雅黑" panose="020B0503020204020204" pitchFamily="34" charset="-122"/>
              <a:ea typeface="微软雅黑" panose="020B0503020204020204" pitchFamily="34" charset="-122"/>
            </a:endParaRPr>
          </a:p>
        </p:txBody>
      </p:sp>
      <p:sp>
        <p:nvSpPr>
          <p:cNvPr id="41997" name="矩形 11"/>
          <p:cNvSpPr/>
          <p:nvPr/>
        </p:nvSpPr>
        <p:spPr>
          <a:xfrm>
            <a:off x="5897753" y="2311158"/>
            <a:ext cx="4470400" cy="41529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2110" dirty="0">
                <a:latin typeface="微软雅黑" panose="020B0503020204020204" pitchFamily="34" charset="-122"/>
                <a:ea typeface="微软雅黑" panose="020B0503020204020204" pitchFamily="34" charset="-122"/>
              </a:rPr>
              <a:t>用于表示禁止、紧急停止、防火等。</a:t>
            </a:r>
            <a:endParaRPr lang="zh-CN" altLang="en-US" sz="2110" dirty="0">
              <a:latin typeface="微软雅黑" panose="020B0503020204020204" pitchFamily="34" charset="-122"/>
              <a:ea typeface="微软雅黑" panose="020B0503020204020204" pitchFamily="34" charset="-122"/>
            </a:endParaRPr>
          </a:p>
        </p:txBody>
      </p:sp>
      <p:sp>
        <p:nvSpPr>
          <p:cNvPr id="41998" name="矩形 12"/>
          <p:cNvSpPr/>
          <p:nvPr/>
        </p:nvSpPr>
        <p:spPr>
          <a:xfrm>
            <a:off x="5859245" y="3593614"/>
            <a:ext cx="2326640" cy="41529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2110" dirty="0">
                <a:latin typeface="微软雅黑" panose="020B0503020204020204" pitchFamily="34" charset="-122"/>
                <a:ea typeface="微软雅黑" panose="020B0503020204020204" pitchFamily="34" charset="-122"/>
              </a:rPr>
              <a:t>用于警告注意等。</a:t>
            </a:r>
            <a:endParaRPr lang="zh-CN" altLang="en-US" sz="2110" dirty="0">
              <a:latin typeface="微软雅黑" panose="020B0503020204020204" pitchFamily="34" charset="-122"/>
              <a:ea typeface="微软雅黑" panose="020B0503020204020204" pitchFamily="34" charset="-122"/>
            </a:endParaRPr>
          </a:p>
        </p:txBody>
      </p:sp>
      <p:sp>
        <p:nvSpPr>
          <p:cNvPr id="41999" name="矩形 13"/>
          <p:cNvSpPr/>
          <p:nvPr/>
        </p:nvSpPr>
        <p:spPr>
          <a:xfrm>
            <a:off x="5842503" y="4943039"/>
            <a:ext cx="2862580" cy="41529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2110" dirty="0">
                <a:latin typeface="微软雅黑" panose="020B0503020204020204" pitchFamily="34" charset="-122"/>
                <a:ea typeface="微软雅黑" panose="020B0503020204020204" pitchFamily="34" charset="-122"/>
              </a:rPr>
              <a:t>用于指令、必须遵守等</a:t>
            </a:r>
            <a:endParaRPr lang="zh-CN" altLang="en-US" sz="2110" dirty="0">
              <a:latin typeface="微软雅黑" panose="020B0503020204020204" pitchFamily="34" charset="-122"/>
              <a:ea typeface="微软雅黑" panose="020B0503020204020204" pitchFamily="34" charset="-122"/>
            </a:endParaRPr>
          </a:p>
        </p:txBody>
      </p:sp>
      <p:sp>
        <p:nvSpPr>
          <p:cNvPr id="42000" name="矩形 14"/>
          <p:cNvSpPr/>
          <p:nvPr/>
        </p:nvSpPr>
        <p:spPr>
          <a:xfrm>
            <a:off x="5842503" y="6332645"/>
            <a:ext cx="3666490" cy="41529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2110" dirty="0">
                <a:latin typeface="微软雅黑" panose="020B0503020204020204" pitchFamily="34" charset="-122"/>
                <a:ea typeface="微软雅黑" panose="020B0503020204020204" pitchFamily="34" charset="-122"/>
              </a:rPr>
              <a:t>用来表示安全状态和通行等。</a:t>
            </a:r>
            <a:endParaRPr lang="zh-CN" altLang="en-US" sz="2110" dirty="0">
              <a:latin typeface="微软雅黑" panose="020B0503020204020204" pitchFamily="34" charset="-122"/>
              <a:ea typeface="微软雅黑" panose="020B0503020204020204" pitchFamily="34" charset="-122"/>
            </a:endParaRPr>
          </a:p>
        </p:txBody>
      </p:sp>
      <p:sp>
        <p:nvSpPr>
          <p:cNvPr id="4" name="任意多边形 3"/>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任意多边形 2"/>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5"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01  </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a:spLocks noEditPoints="1"/>
          </p:cNvSpPr>
          <p:nvPr/>
        </p:nvSpPr>
        <p:spPr bwMode="auto">
          <a:xfrm>
            <a:off x="5680760" y="2216455"/>
            <a:ext cx="1771330" cy="4932265"/>
          </a:xfrm>
          <a:custGeom>
            <a:avLst/>
            <a:gdLst>
              <a:gd name="T0" fmla="*/ 382 w 588"/>
              <a:gd name="T1" fmla="*/ 112 h 1643"/>
              <a:gd name="T2" fmla="*/ 215 w 588"/>
              <a:gd name="T3" fmla="*/ 105 h 1643"/>
              <a:gd name="T4" fmla="*/ 218 w 588"/>
              <a:gd name="T5" fmla="*/ 164 h 1643"/>
              <a:gd name="T6" fmla="*/ 247 w 588"/>
              <a:gd name="T7" fmla="*/ 232 h 1643"/>
              <a:gd name="T8" fmla="*/ 204 w 588"/>
              <a:gd name="T9" fmla="*/ 283 h 1643"/>
              <a:gd name="T10" fmla="*/ 98 w 588"/>
              <a:gd name="T11" fmla="*/ 327 h 1643"/>
              <a:gd name="T12" fmla="*/ 14 w 588"/>
              <a:gd name="T13" fmla="*/ 629 h 1643"/>
              <a:gd name="T14" fmla="*/ 2 w 588"/>
              <a:gd name="T15" fmla="*/ 688 h 1643"/>
              <a:gd name="T16" fmla="*/ 39 w 588"/>
              <a:gd name="T17" fmla="*/ 845 h 1643"/>
              <a:gd name="T18" fmla="*/ 26 w 588"/>
              <a:gd name="T19" fmla="*/ 916 h 1643"/>
              <a:gd name="T20" fmla="*/ 48 w 588"/>
              <a:gd name="T21" fmla="*/ 931 h 1643"/>
              <a:gd name="T22" fmla="*/ 80 w 588"/>
              <a:gd name="T23" fmla="*/ 942 h 1643"/>
              <a:gd name="T24" fmla="*/ 78 w 588"/>
              <a:gd name="T25" fmla="*/ 899 h 1643"/>
              <a:gd name="T26" fmla="*/ 120 w 588"/>
              <a:gd name="T27" fmla="*/ 887 h 1643"/>
              <a:gd name="T28" fmla="*/ 103 w 588"/>
              <a:gd name="T29" fmla="*/ 1330 h 1643"/>
              <a:gd name="T30" fmla="*/ 110 w 588"/>
              <a:gd name="T31" fmla="*/ 1522 h 1643"/>
              <a:gd name="T32" fmla="*/ 31 w 588"/>
              <a:gd name="T33" fmla="*/ 1630 h 1643"/>
              <a:gd name="T34" fmla="*/ 172 w 588"/>
              <a:gd name="T35" fmla="*/ 1577 h 1643"/>
              <a:gd name="T36" fmla="*/ 220 w 588"/>
              <a:gd name="T37" fmla="*/ 1526 h 1643"/>
              <a:gd name="T38" fmla="*/ 258 w 588"/>
              <a:gd name="T39" fmla="*/ 1333 h 1643"/>
              <a:gd name="T40" fmla="*/ 315 w 588"/>
              <a:gd name="T41" fmla="*/ 1198 h 1643"/>
              <a:gd name="T42" fmla="*/ 334 w 588"/>
              <a:gd name="T43" fmla="*/ 1380 h 1643"/>
              <a:gd name="T44" fmla="*/ 378 w 588"/>
              <a:gd name="T45" fmla="*/ 1557 h 1643"/>
              <a:gd name="T46" fmla="*/ 457 w 588"/>
              <a:gd name="T47" fmla="*/ 1607 h 1643"/>
              <a:gd name="T48" fmla="*/ 489 w 588"/>
              <a:gd name="T49" fmla="*/ 1516 h 1643"/>
              <a:gd name="T50" fmla="*/ 475 w 588"/>
              <a:gd name="T51" fmla="*/ 1247 h 1643"/>
              <a:gd name="T52" fmla="*/ 459 w 588"/>
              <a:gd name="T53" fmla="*/ 902 h 1643"/>
              <a:gd name="T54" fmla="*/ 479 w 588"/>
              <a:gd name="T55" fmla="*/ 935 h 1643"/>
              <a:gd name="T56" fmla="*/ 502 w 588"/>
              <a:gd name="T57" fmla="*/ 941 h 1643"/>
              <a:gd name="T58" fmla="*/ 526 w 588"/>
              <a:gd name="T59" fmla="*/ 916 h 1643"/>
              <a:gd name="T60" fmla="*/ 532 w 588"/>
              <a:gd name="T61" fmla="*/ 739 h 1643"/>
              <a:gd name="T62" fmla="*/ 542 w 588"/>
              <a:gd name="T63" fmla="*/ 667 h 1643"/>
              <a:gd name="T64" fmla="*/ 483 w 588"/>
              <a:gd name="T65" fmla="*/ 338 h 1643"/>
              <a:gd name="T66" fmla="*/ 354 w 588"/>
              <a:gd name="T67" fmla="*/ 266 h 1643"/>
              <a:gd name="T68" fmla="*/ 362 w 588"/>
              <a:gd name="T69" fmla="*/ 192 h 1643"/>
              <a:gd name="T70" fmla="*/ 379 w 588"/>
              <a:gd name="T71" fmla="*/ 137 h 1643"/>
              <a:gd name="T72" fmla="*/ 422 w 588"/>
              <a:gd name="T73" fmla="*/ 703 h 1643"/>
              <a:gd name="T74" fmla="*/ 454 w 588"/>
              <a:gd name="T75" fmla="*/ 683 h 1643"/>
              <a:gd name="T76" fmla="*/ 474 w 588"/>
              <a:gd name="T77" fmla="*/ 742 h 1643"/>
              <a:gd name="T78" fmla="*/ 455 w 588"/>
              <a:gd name="T79" fmla="*/ 884 h 1643"/>
              <a:gd name="T80" fmla="*/ 117 w 588"/>
              <a:gd name="T81" fmla="*/ 644 h 1643"/>
              <a:gd name="T82" fmla="*/ 98 w 588"/>
              <a:gd name="T83" fmla="*/ 704 h 1643"/>
              <a:gd name="T84" fmla="*/ 131 w 588"/>
              <a:gd name="T85" fmla="*/ 744 h 1643"/>
              <a:gd name="T86" fmla="*/ 138 w 588"/>
              <a:gd name="T87" fmla="*/ 582 h 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8" h="1643">
                <a:moveTo>
                  <a:pt x="379" y="137"/>
                </a:moveTo>
                <a:cubicBezTo>
                  <a:pt x="387" y="130"/>
                  <a:pt x="395" y="137"/>
                  <a:pt x="395" y="128"/>
                </a:cubicBezTo>
                <a:cubicBezTo>
                  <a:pt x="395" y="117"/>
                  <a:pt x="384" y="120"/>
                  <a:pt x="382" y="112"/>
                </a:cubicBezTo>
                <a:cubicBezTo>
                  <a:pt x="375" y="79"/>
                  <a:pt x="383" y="58"/>
                  <a:pt x="355" y="30"/>
                </a:cubicBezTo>
                <a:cubicBezTo>
                  <a:pt x="326" y="1"/>
                  <a:pt x="271" y="0"/>
                  <a:pt x="241" y="30"/>
                </a:cubicBezTo>
                <a:cubicBezTo>
                  <a:pt x="219" y="51"/>
                  <a:pt x="225" y="81"/>
                  <a:pt x="215" y="105"/>
                </a:cubicBezTo>
                <a:cubicBezTo>
                  <a:pt x="212" y="113"/>
                  <a:pt x="200" y="113"/>
                  <a:pt x="200" y="122"/>
                </a:cubicBezTo>
                <a:cubicBezTo>
                  <a:pt x="200" y="131"/>
                  <a:pt x="206" y="128"/>
                  <a:pt x="212" y="136"/>
                </a:cubicBezTo>
                <a:cubicBezTo>
                  <a:pt x="212" y="143"/>
                  <a:pt x="217" y="156"/>
                  <a:pt x="218" y="164"/>
                </a:cubicBezTo>
                <a:cubicBezTo>
                  <a:pt x="219" y="170"/>
                  <a:pt x="220" y="181"/>
                  <a:pt x="223" y="186"/>
                </a:cubicBezTo>
                <a:cubicBezTo>
                  <a:pt x="225" y="191"/>
                  <a:pt x="227" y="186"/>
                  <a:pt x="230" y="191"/>
                </a:cubicBezTo>
                <a:cubicBezTo>
                  <a:pt x="234" y="205"/>
                  <a:pt x="233" y="221"/>
                  <a:pt x="247" y="232"/>
                </a:cubicBezTo>
                <a:cubicBezTo>
                  <a:pt x="246" y="243"/>
                  <a:pt x="244" y="251"/>
                  <a:pt x="241" y="262"/>
                </a:cubicBezTo>
                <a:cubicBezTo>
                  <a:pt x="236" y="266"/>
                  <a:pt x="234" y="260"/>
                  <a:pt x="231" y="266"/>
                </a:cubicBezTo>
                <a:cubicBezTo>
                  <a:pt x="226" y="273"/>
                  <a:pt x="213" y="277"/>
                  <a:pt x="204" y="283"/>
                </a:cubicBezTo>
                <a:cubicBezTo>
                  <a:pt x="203" y="284"/>
                  <a:pt x="205" y="287"/>
                  <a:pt x="203" y="288"/>
                </a:cubicBezTo>
                <a:cubicBezTo>
                  <a:pt x="188" y="298"/>
                  <a:pt x="172" y="300"/>
                  <a:pt x="154" y="304"/>
                </a:cubicBezTo>
                <a:cubicBezTo>
                  <a:pt x="137" y="309"/>
                  <a:pt x="111" y="316"/>
                  <a:pt x="98" y="327"/>
                </a:cubicBezTo>
                <a:cubicBezTo>
                  <a:pt x="70" y="352"/>
                  <a:pt x="58" y="399"/>
                  <a:pt x="48" y="433"/>
                </a:cubicBezTo>
                <a:cubicBezTo>
                  <a:pt x="36" y="471"/>
                  <a:pt x="30" y="516"/>
                  <a:pt x="23" y="555"/>
                </a:cubicBezTo>
                <a:cubicBezTo>
                  <a:pt x="18" y="580"/>
                  <a:pt x="20" y="605"/>
                  <a:pt x="14" y="629"/>
                </a:cubicBezTo>
                <a:cubicBezTo>
                  <a:pt x="13" y="634"/>
                  <a:pt x="2" y="635"/>
                  <a:pt x="2" y="640"/>
                </a:cubicBezTo>
                <a:cubicBezTo>
                  <a:pt x="2" y="652"/>
                  <a:pt x="12" y="662"/>
                  <a:pt x="12" y="673"/>
                </a:cubicBezTo>
                <a:cubicBezTo>
                  <a:pt x="12" y="679"/>
                  <a:pt x="0" y="683"/>
                  <a:pt x="2" y="688"/>
                </a:cubicBezTo>
                <a:cubicBezTo>
                  <a:pt x="5" y="696"/>
                  <a:pt x="21" y="693"/>
                  <a:pt x="24" y="701"/>
                </a:cubicBezTo>
                <a:cubicBezTo>
                  <a:pt x="22" y="730"/>
                  <a:pt x="24" y="713"/>
                  <a:pt x="24" y="743"/>
                </a:cubicBezTo>
                <a:cubicBezTo>
                  <a:pt x="26" y="760"/>
                  <a:pt x="38" y="828"/>
                  <a:pt x="39" y="845"/>
                </a:cubicBezTo>
                <a:cubicBezTo>
                  <a:pt x="30" y="856"/>
                  <a:pt x="19" y="868"/>
                  <a:pt x="16" y="882"/>
                </a:cubicBezTo>
                <a:cubicBezTo>
                  <a:pt x="14" y="891"/>
                  <a:pt x="14" y="901"/>
                  <a:pt x="17" y="909"/>
                </a:cubicBezTo>
                <a:cubicBezTo>
                  <a:pt x="18" y="913"/>
                  <a:pt x="23" y="913"/>
                  <a:pt x="26" y="916"/>
                </a:cubicBezTo>
                <a:cubicBezTo>
                  <a:pt x="29" y="919"/>
                  <a:pt x="30" y="921"/>
                  <a:pt x="33" y="924"/>
                </a:cubicBezTo>
                <a:cubicBezTo>
                  <a:pt x="34" y="925"/>
                  <a:pt x="41" y="923"/>
                  <a:pt x="43" y="924"/>
                </a:cubicBezTo>
                <a:cubicBezTo>
                  <a:pt x="46" y="925"/>
                  <a:pt x="45" y="929"/>
                  <a:pt x="48" y="931"/>
                </a:cubicBezTo>
                <a:cubicBezTo>
                  <a:pt x="53" y="933"/>
                  <a:pt x="57" y="929"/>
                  <a:pt x="61" y="931"/>
                </a:cubicBezTo>
                <a:cubicBezTo>
                  <a:pt x="65" y="932"/>
                  <a:pt x="67" y="935"/>
                  <a:pt x="71" y="937"/>
                </a:cubicBezTo>
                <a:cubicBezTo>
                  <a:pt x="73" y="938"/>
                  <a:pt x="77" y="942"/>
                  <a:pt x="80" y="942"/>
                </a:cubicBezTo>
                <a:cubicBezTo>
                  <a:pt x="87" y="941"/>
                  <a:pt x="103" y="932"/>
                  <a:pt x="99" y="927"/>
                </a:cubicBezTo>
                <a:cubicBezTo>
                  <a:pt x="96" y="922"/>
                  <a:pt x="82" y="927"/>
                  <a:pt x="80" y="921"/>
                </a:cubicBezTo>
                <a:cubicBezTo>
                  <a:pt x="76" y="913"/>
                  <a:pt x="78" y="909"/>
                  <a:pt x="78" y="899"/>
                </a:cubicBezTo>
                <a:cubicBezTo>
                  <a:pt x="78" y="893"/>
                  <a:pt x="77" y="885"/>
                  <a:pt x="82" y="881"/>
                </a:cubicBezTo>
                <a:cubicBezTo>
                  <a:pt x="88" y="876"/>
                  <a:pt x="97" y="875"/>
                  <a:pt x="105" y="876"/>
                </a:cubicBezTo>
                <a:cubicBezTo>
                  <a:pt x="111" y="877"/>
                  <a:pt x="119" y="881"/>
                  <a:pt x="120" y="887"/>
                </a:cubicBezTo>
                <a:cubicBezTo>
                  <a:pt x="127" y="910"/>
                  <a:pt x="119" y="927"/>
                  <a:pt x="119" y="951"/>
                </a:cubicBezTo>
                <a:cubicBezTo>
                  <a:pt x="119" y="989"/>
                  <a:pt x="123" y="1035"/>
                  <a:pt x="120" y="1073"/>
                </a:cubicBezTo>
                <a:cubicBezTo>
                  <a:pt x="114" y="1158"/>
                  <a:pt x="105" y="1245"/>
                  <a:pt x="103" y="1330"/>
                </a:cubicBezTo>
                <a:cubicBezTo>
                  <a:pt x="103" y="1362"/>
                  <a:pt x="108" y="1394"/>
                  <a:pt x="106" y="1425"/>
                </a:cubicBezTo>
                <a:cubicBezTo>
                  <a:pt x="105" y="1450"/>
                  <a:pt x="81" y="1498"/>
                  <a:pt x="95" y="1520"/>
                </a:cubicBezTo>
                <a:cubicBezTo>
                  <a:pt x="96" y="1523"/>
                  <a:pt x="106" y="1523"/>
                  <a:pt x="110" y="1522"/>
                </a:cubicBezTo>
                <a:cubicBezTo>
                  <a:pt x="94" y="1539"/>
                  <a:pt x="79" y="1559"/>
                  <a:pt x="60" y="1573"/>
                </a:cubicBezTo>
                <a:cubicBezTo>
                  <a:pt x="50" y="1580"/>
                  <a:pt x="33" y="1582"/>
                  <a:pt x="25" y="1592"/>
                </a:cubicBezTo>
                <a:cubicBezTo>
                  <a:pt x="13" y="1605"/>
                  <a:pt x="18" y="1626"/>
                  <a:pt x="31" y="1630"/>
                </a:cubicBezTo>
                <a:cubicBezTo>
                  <a:pt x="41" y="1633"/>
                  <a:pt x="66" y="1632"/>
                  <a:pt x="76" y="1630"/>
                </a:cubicBezTo>
                <a:cubicBezTo>
                  <a:pt x="99" y="1626"/>
                  <a:pt x="123" y="1623"/>
                  <a:pt x="144" y="1612"/>
                </a:cubicBezTo>
                <a:cubicBezTo>
                  <a:pt x="157" y="1604"/>
                  <a:pt x="159" y="1584"/>
                  <a:pt x="172" y="1577"/>
                </a:cubicBezTo>
                <a:cubicBezTo>
                  <a:pt x="182" y="1571"/>
                  <a:pt x="181" y="1579"/>
                  <a:pt x="191" y="1576"/>
                </a:cubicBezTo>
                <a:cubicBezTo>
                  <a:pt x="198" y="1573"/>
                  <a:pt x="220" y="1564"/>
                  <a:pt x="222" y="1562"/>
                </a:cubicBezTo>
                <a:cubicBezTo>
                  <a:pt x="226" y="1556"/>
                  <a:pt x="221" y="1534"/>
                  <a:pt x="220" y="1526"/>
                </a:cubicBezTo>
                <a:cubicBezTo>
                  <a:pt x="223" y="1525"/>
                  <a:pt x="225" y="1536"/>
                  <a:pt x="226" y="1535"/>
                </a:cubicBezTo>
                <a:cubicBezTo>
                  <a:pt x="232" y="1513"/>
                  <a:pt x="232" y="1506"/>
                  <a:pt x="230" y="1483"/>
                </a:cubicBezTo>
                <a:cubicBezTo>
                  <a:pt x="226" y="1446"/>
                  <a:pt x="254" y="1382"/>
                  <a:pt x="258" y="1333"/>
                </a:cubicBezTo>
                <a:cubicBezTo>
                  <a:pt x="260" y="1305"/>
                  <a:pt x="260" y="1279"/>
                  <a:pt x="266" y="1251"/>
                </a:cubicBezTo>
                <a:cubicBezTo>
                  <a:pt x="285" y="1163"/>
                  <a:pt x="280" y="1065"/>
                  <a:pt x="293" y="976"/>
                </a:cubicBezTo>
                <a:cubicBezTo>
                  <a:pt x="296" y="1047"/>
                  <a:pt x="307" y="1127"/>
                  <a:pt x="315" y="1198"/>
                </a:cubicBezTo>
                <a:cubicBezTo>
                  <a:pt x="316" y="1206"/>
                  <a:pt x="311" y="1208"/>
                  <a:pt x="314" y="1216"/>
                </a:cubicBezTo>
                <a:cubicBezTo>
                  <a:pt x="319" y="1227"/>
                  <a:pt x="319" y="1234"/>
                  <a:pt x="323" y="1245"/>
                </a:cubicBezTo>
                <a:cubicBezTo>
                  <a:pt x="323" y="1245"/>
                  <a:pt x="331" y="1367"/>
                  <a:pt x="334" y="1380"/>
                </a:cubicBezTo>
                <a:cubicBezTo>
                  <a:pt x="341" y="1408"/>
                  <a:pt x="371" y="1497"/>
                  <a:pt x="359" y="1525"/>
                </a:cubicBezTo>
                <a:cubicBezTo>
                  <a:pt x="365" y="1526"/>
                  <a:pt x="374" y="1530"/>
                  <a:pt x="380" y="1531"/>
                </a:cubicBezTo>
                <a:cubicBezTo>
                  <a:pt x="380" y="1539"/>
                  <a:pt x="374" y="1551"/>
                  <a:pt x="378" y="1557"/>
                </a:cubicBezTo>
                <a:cubicBezTo>
                  <a:pt x="380" y="1559"/>
                  <a:pt x="402" y="1568"/>
                  <a:pt x="409" y="1571"/>
                </a:cubicBezTo>
                <a:cubicBezTo>
                  <a:pt x="419" y="1574"/>
                  <a:pt x="419" y="1566"/>
                  <a:pt x="428" y="1572"/>
                </a:cubicBezTo>
                <a:cubicBezTo>
                  <a:pt x="441" y="1579"/>
                  <a:pt x="443" y="1599"/>
                  <a:pt x="457" y="1607"/>
                </a:cubicBezTo>
                <a:cubicBezTo>
                  <a:pt x="481" y="1620"/>
                  <a:pt x="558" y="1643"/>
                  <a:pt x="574" y="1609"/>
                </a:cubicBezTo>
                <a:cubicBezTo>
                  <a:pt x="588" y="1579"/>
                  <a:pt x="558" y="1581"/>
                  <a:pt x="540" y="1568"/>
                </a:cubicBezTo>
                <a:cubicBezTo>
                  <a:pt x="521" y="1553"/>
                  <a:pt x="506" y="1534"/>
                  <a:pt x="489" y="1516"/>
                </a:cubicBezTo>
                <a:cubicBezTo>
                  <a:pt x="493" y="1511"/>
                  <a:pt x="499" y="1507"/>
                  <a:pt x="499" y="1502"/>
                </a:cubicBezTo>
                <a:cubicBezTo>
                  <a:pt x="499" y="1451"/>
                  <a:pt x="492" y="1401"/>
                  <a:pt x="487" y="1350"/>
                </a:cubicBezTo>
                <a:cubicBezTo>
                  <a:pt x="484" y="1316"/>
                  <a:pt x="474" y="1282"/>
                  <a:pt x="475" y="1247"/>
                </a:cubicBezTo>
                <a:cubicBezTo>
                  <a:pt x="477" y="1207"/>
                  <a:pt x="480" y="1171"/>
                  <a:pt x="472" y="1131"/>
                </a:cubicBezTo>
                <a:cubicBezTo>
                  <a:pt x="467" y="1088"/>
                  <a:pt x="470" y="1045"/>
                  <a:pt x="468" y="1002"/>
                </a:cubicBezTo>
                <a:cubicBezTo>
                  <a:pt x="467" y="970"/>
                  <a:pt x="460" y="931"/>
                  <a:pt x="459" y="902"/>
                </a:cubicBezTo>
                <a:cubicBezTo>
                  <a:pt x="460" y="905"/>
                  <a:pt x="477" y="884"/>
                  <a:pt x="477" y="880"/>
                </a:cubicBezTo>
                <a:cubicBezTo>
                  <a:pt x="499" y="859"/>
                  <a:pt x="507" y="898"/>
                  <a:pt x="499" y="911"/>
                </a:cubicBezTo>
                <a:cubicBezTo>
                  <a:pt x="495" y="921"/>
                  <a:pt x="485" y="927"/>
                  <a:pt x="479" y="935"/>
                </a:cubicBezTo>
                <a:cubicBezTo>
                  <a:pt x="477" y="938"/>
                  <a:pt x="475" y="942"/>
                  <a:pt x="477" y="944"/>
                </a:cubicBezTo>
                <a:cubicBezTo>
                  <a:pt x="483" y="948"/>
                  <a:pt x="491" y="941"/>
                  <a:pt x="496" y="940"/>
                </a:cubicBezTo>
                <a:cubicBezTo>
                  <a:pt x="498" y="939"/>
                  <a:pt x="500" y="942"/>
                  <a:pt x="502" y="941"/>
                </a:cubicBezTo>
                <a:cubicBezTo>
                  <a:pt x="506" y="938"/>
                  <a:pt x="506" y="933"/>
                  <a:pt x="509" y="931"/>
                </a:cubicBezTo>
                <a:cubicBezTo>
                  <a:pt x="511" y="930"/>
                  <a:pt x="513" y="934"/>
                  <a:pt x="515" y="932"/>
                </a:cubicBezTo>
                <a:cubicBezTo>
                  <a:pt x="520" y="928"/>
                  <a:pt x="523" y="922"/>
                  <a:pt x="526" y="916"/>
                </a:cubicBezTo>
                <a:cubicBezTo>
                  <a:pt x="530" y="908"/>
                  <a:pt x="535" y="891"/>
                  <a:pt x="537" y="882"/>
                </a:cubicBezTo>
                <a:cubicBezTo>
                  <a:pt x="541" y="857"/>
                  <a:pt x="526" y="854"/>
                  <a:pt x="525" y="834"/>
                </a:cubicBezTo>
                <a:cubicBezTo>
                  <a:pt x="523" y="804"/>
                  <a:pt x="531" y="770"/>
                  <a:pt x="532" y="739"/>
                </a:cubicBezTo>
                <a:cubicBezTo>
                  <a:pt x="535" y="735"/>
                  <a:pt x="547" y="726"/>
                  <a:pt x="546" y="722"/>
                </a:cubicBezTo>
                <a:cubicBezTo>
                  <a:pt x="543" y="709"/>
                  <a:pt x="549" y="687"/>
                  <a:pt x="553" y="681"/>
                </a:cubicBezTo>
                <a:cubicBezTo>
                  <a:pt x="556" y="675"/>
                  <a:pt x="543" y="673"/>
                  <a:pt x="542" y="667"/>
                </a:cubicBezTo>
                <a:cubicBezTo>
                  <a:pt x="535" y="624"/>
                  <a:pt x="549" y="596"/>
                  <a:pt x="543" y="554"/>
                </a:cubicBezTo>
                <a:cubicBezTo>
                  <a:pt x="537" y="511"/>
                  <a:pt x="527" y="462"/>
                  <a:pt x="519" y="419"/>
                </a:cubicBezTo>
                <a:cubicBezTo>
                  <a:pt x="515" y="396"/>
                  <a:pt x="504" y="353"/>
                  <a:pt x="483" y="338"/>
                </a:cubicBezTo>
                <a:cubicBezTo>
                  <a:pt x="455" y="320"/>
                  <a:pt x="407" y="308"/>
                  <a:pt x="377" y="292"/>
                </a:cubicBezTo>
                <a:cubicBezTo>
                  <a:pt x="377" y="291"/>
                  <a:pt x="377" y="289"/>
                  <a:pt x="377" y="287"/>
                </a:cubicBezTo>
                <a:cubicBezTo>
                  <a:pt x="364" y="278"/>
                  <a:pt x="360" y="276"/>
                  <a:pt x="354" y="266"/>
                </a:cubicBezTo>
                <a:cubicBezTo>
                  <a:pt x="353" y="266"/>
                  <a:pt x="350" y="264"/>
                  <a:pt x="348" y="265"/>
                </a:cubicBezTo>
                <a:cubicBezTo>
                  <a:pt x="347" y="254"/>
                  <a:pt x="343" y="242"/>
                  <a:pt x="344" y="231"/>
                </a:cubicBezTo>
                <a:cubicBezTo>
                  <a:pt x="357" y="223"/>
                  <a:pt x="356" y="212"/>
                  <a:pt x="362" y="192"/>
                </a:cubicBezTo>
                <a:cubicBezTo>
                  <a:pt x="363" y="190"/>
                  <a:pt x="366" y="190"/>
                  <a:pt x="367" y="188"/>
                </a:cubicBezTo>
                <a:cubicBezTo>
                  <a:pt x="369" y="184"/>
                  <a:pt x="370" y="170"/>
                  <a:pt x="372" y="166"/>
                </a:cubicBezTo>
                <a:cubicBezTo>
                  <a:pt x="377" y="158"/>
                  <a:pt x="380" y="146"/>
                  <a:pt x="379" y="137"/>
                </a:cubicBezTo>
                <a:close/>
                <a:moveTo>
                  <a:pt x="455" y="884"/>
                </a:moveTo>
                <a:cubicBezTo>
                  <a:pt x="453" y="839"/>
                  <a:pt x="458" y="789"/>
                  <a:pt x="438" y="733"/>
                </a:cubicBezTo>
                <a:cubicBezTo>
                  <a:pt x="433" y="709"/>
                  <a:pt x="432" y="724"/>
                  <a:pt x="422" y="703"/>
                </a:cubicBezTo>
                <a:cubicBezTo>
                  <a:pt x="417" y="691"/>
                  <a:pt x="429" y="682"/>
                  <a:pt x="433" y="670"/>
                </a:cubicBezTo>
                <a:cubicBezTo>
                  <a:pt x="435" y="664"/>
                  <a:pt x="427" y="591"/>
                  <a:pt x="428" y="585"/>
                </a:cubicBezTo>
                <a:cubicBezTo>
                  <a:pt x="436" y="626"/>
                  <a:pt x="441" y="674"/>
                  <a:pt x="454" y="683"/>
                </a:cubicBezTo>
                <a:cubicBezTo>
                  <a:pt x="446" y="693"/>
                  <a:pt x="449" y="710"/>
                  <a:pt x="460" y="712"/>
                </a:cubicBezTo>
                <a:cubicBezTo>
                  <a:pt x="462" y="719"/>
                  <a:pt x="456" y="728"/>
                  <a:pt x="459" y="735"/>
                </a:cubicBezTo>
                <a:cubicBezTo>
                  <a:pt x="461" y="740"/>
                  <a:pt x="469" y="739"/>
                  <a:pt x="474" y="742"/>
                </a:cubicBezTo>
                <a:cubicBezTo>
                  <a:pt x="476" y="766"/>
                  <a:pt x="482" y="795"/>
                  <a:pt x="482" y="820"/>
                </a:cubicBezTo>
                <a:cubicBezTo>
                  <a:pt x="482" y="827"/>
                  <a:pt x="471" y="834"/>
                  <a:pt x="469" y="841"/>
                </a:cubicBezTo>
                <a:cubicBezTo>
                  <a:pt x="466" y="857"/>
                  <a:pt x="463" y="873"/>
                  <a:pt x="455" y="884"/>
                </a:cubicBezTo>
                <a:close/>
                <a:moveTo>
                  <a:pt x="138" y="582"/>
                </a:moveTo>
                <a:cubicBezTo>
                  <a:pt x="131" y="595"/>
                  <a:pt x="120" y="612"/>
                  <a:pt x="115" y="626"/>
                </a:cubicBezTo>
                <a:cubicBezTo>
                  <a:pt x="112" y="634"/>
                  <a:pt x="113" y="637"/>
                  <a:pt x="117" y="644"/>
                </a:cubicBezTo>
                <a:cubicBezTo>
                  <a:pt x="124" y="660"/>
                  <a:pt x="125" y="648"/>
                  <a:pt x="119" y="669"/>
                </a:cubicBezTo>
                <a:cubicBezTo>
                  <a:pt x="117" y="677"/>
                  <a:pt x="123" y="687"/>
                  <a:pt x="119" y="695"/>
                </a:cubicBezTo>
                <a:cubicBezTo>
                  <a:pt x="115" y="703"/>
                  <a:pt x="99" y="704"/>
                  <a:pt x="98" y="704"/>
                </a:cubicBezTo>
                <a:cubicBezTo>
                  <a:pt x="89" y="737"/>
                  <a:pt x="83" y="789"/>
                  <a:pt x="88" y="820"/>
                </a:cubicBezTo>
                <a:cubicBezTo>
                  <a:pt x="92" y="835"/>
                  <a:pt x="108" y="843"/>
                  <a:pt x="118" y="855"/>
                </a:cubicBezTo>
                <a:cubicBezTo>
                  <a:pt x="116" y="816"/>
                  <a:pt x="118" y="781"/>
                  <a:pt x="131" y="744"/>
                </a:cubicBezTo>
                <a:cubicBezTo>
                  <a:pt x="134" y="734"/>
                  <a:pt x="139" y="721"/>
                  <a:pt x="142" y="711"/>
                </a:cubicBezTo>
                <a:cubicBezTo>
                  <a:pt x="151" y="684"/>
                  <a:pt x="138" y="691"/>
                  <a:pt x="136" y="671"/>
                </a:cubicBezTo>
                <a:cubicBezTo>
                  <a:pt x="138" y="651"/>
                  <a:pt x="139" y="608"/>
                  <a:pt x="138" y="582"/>
                </a:cubicBezTo>
                <a:close/>
              </a:path>
            </a:pathLst>
          </a:custGeom>
          <a:solidFill>
            <a:schemeClr val="accent5"/>
          </a:solid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黑体" panose="02010609060101010101" pitchFamily="49" charset="-122"/>
              <a:ea typeface="宋体" panose="02010600030101010101" pitchFamily="2" charset="-122"/>
              <a:cs typeface="+mn-cs"/>
            </a:endParaRPr>
          </a:p>
        </p:txBody>
      </p:sp>
      <p:sp>
        <p:nvSpPr>
          <p:cNvPr id="6" name="椭圆 5"/>
          <p:cNvSpPr/>
          <p:nvPr/>
        </p:nvSpPr>
        <p:spPr>
          <a:xfrm>
            <a:off x="5021116" y="2429081"/>
            <a:ext cx="683084" cy="6830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7" name="椭圆 6"/>
          <p:cNvSpPr/>
          <p:nvPr/>
        </p:nvSpPr>
        <p:spPr>
          <a:xfrm>
            <a:off x="4336358" y="3654613"/>
            <a:ext cx="684758" cy="6830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8" name="椭圆 7"/>
          <p:cNvSpPr/>
          <p:nvPr/>
        </p:nvSpPr>
        <p:spPr>
          <a:xfrm>
            <a:off x="4413373" y="4972228"/>
            <a:ext cx="683084" cy="6830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9" name="椭圆 8"/>
          <p:cNvSpPr/>
          <p:nvPr/>
        </p:nvSpPr>
        <p:spPr>
          <a:xfrm>
            <a:off x="5021116" y="6107353"/>
            <a:ext cx="683084" cy="6830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grpSp>
        <p:nvGrpSpPr>
          <p:cNvPr id="43015" name="组合 13"/>
          <p:cNvGrpSpPr/>
          <p:nvPr/>
        </p:nvGrpSpPr>
        <p:grpSpPr>
          <a:xfrm flipH="1">
            <a:off x="7450416" y="2429081"/>
            <a:ext cx="1366167" cy="4361355"/>
            <a:chOff x="7752092" y="1628900"/>
            <a:chExt cx="1296072" cy="4135873"/>
          </a:xfrm>
        </p:grpSpPr>
        <p:sp>
          <p:nvSpPr>
            <p:cNvPr id="10" name="椭圆 9"/>
            <p:cNvSpPr/>
            <p:nvPr/>
          </p:nvSpPr>
          <p:spPr>
            <a:xfrm>
              <a:off x="8400128" y="1628900"/>
              <a:ext cx="648036" cy="6477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1" name="椭圆 10"/>
            <p:cNvSpPr/>
            <p:nvPr/>
          </p:nvSpPr>
          <p:spPr>
            <a:xfrm>
              <a:off x="7752092" y="2791072"/>
              <a:ext cx="648036" cy="6477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2" name="椭圆 11"/>
            <p:cNvSpPr/>
            <p:nvPr/>
          </p:nvSpPr>
          <p:spPr>
            <a:xfrm>
              <a:off x="7823567" y="4040567"/>
              <a:ext cx="648036" cy="6477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3" name="椭圆 12"/>
            <p:cNvSpPr/>
            <p:nvPr/>
          </p:nvSpPr>
          <p:spPr>
            <a:xfrm>
              <a:off x="8400128" y="5117005"/>
              <a:ext cx="648036" cy="6477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grpSp>
      <p:sp>
        <p:nvSpPr>
          <p:cNvPr id="43016" name="文本框 14"/>
          <p:cNvSpPr txBox="1"/>
          <p:nvPr/>
        </p:nvSpPr>
        <p:spPr>
          <a:xfrm>
            <a:off x="5151705" y="2526186"/>
            <a:ext cx="492222" cy="4800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530" b="1" i="1" dirty="0">
                <a:latin typeface="微软雅黑" panose="020B0503020204020204" pitchFamily="34" charset="-122"/>
                <a:ea typeface="微软雅黑" panose="020B0503020204020204" pitchFamily="34" charset="-122"/>
              </a:rPr>
              <a:t>1</a:t>
            </a:r>
            <a:endParaRPr lang="zh-CN" altLang="en-US" sz="2530" b="1" i="1" dirty="0">
              <a:latin typeface="微软雅黑" panose="020B0503020204020204" pitchFamily="34" charset="-122"/>
              <a:ea typeface="微软雅黑" panose="020B0503020204020204" pitchFamily="34" charset="-122"/>
            </a:endParaRPr>
          </a:p>
        </p:txBody>
      </p:sp>
      <p:sp>
        <p:nvSpPr>
          <p:cNvPr id="43017" name="文本框 15"/>
          <p:cNvSpPr txBox="1"/>
          <p:nvPr/>
        </p:nvSpPr>
        <p:spPr>
          <a:xfrm>
            <a:off x="4431788" y="3753393"/>
            <a:ext cx="493897" cy="4800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530" b="1" i="1" dirty="0">
                <a:latin typeface="微软雅黑" panose="020B0503020204020204" pitchFamily="34" charset="-122"/>
                <a:ea typeface="微软雅黑" panose="020B0503020204020204" pitchFamily="34" charset="-122"/>
              </a:rPr>
              <a:t>2</a:t>
            </a:r>
            <a:endParaRPr lang="zh-CN" altLang="en-US" sz="2530" b="1" i="1" dirty="0">
              <a:latin typeface="微软雅黑" panose="020B0503020204020204" pitchFamily="34" charset="-122"/>
              <a:ea typeface="微软雅黑" panose="020B0503020204020204" pitchFamily="34" charset="-122"/>
            </a:endParaRPr>
          </a:p>
        </p:txBody>
      </p:sp>
      <p:sp>
        <p:nvSpPr>
          <p:cNvPr id="43018" name="文本框 16"/>
          <p:cNvSpPr txBox="1"/>
          <p:nvPr/>
        </p:nvSpPr>
        <p:spPr>
          <a:xfrm>
            <a:off x="4507129" y="5071007"/>
            <a:ext cx="493896" cy="4800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530" b="1" i="1" dirty="0">
                <a:latin typeface="微软雅黑" panose="020B0503020204020204" pitchFamily="34" charset="-122"/>
                <a:ea typeface="微软雅黑" panose="020B0503020204020204" pitchFamily="34" charset="-122"/>
              </a:rPr>
              <a:t>3</a:t>
            </a:r>
            <a:endParaRPr lang="zh-CN" altLang="en-US" sz="2530" b="1" i="1" dirty="0">
              <a:latin typeface="微软雅黑" panose="020B0503020204020204" pitchFamily="34" charset="-122"/>
              <a:ea typeface="微软雅黑" panose="020B0503020204020204" pitchFamily="34" charset="-122"/>
            </a:endParaRPr>
          </a:p>
        </p:txBody>
      </p:sp>
      <p:sp>
        <p:nvSpPr>
          <p:cNvPr id="43019" name="文本框 17"/>
          <p:cNvSpPr txBox="1"/>
          <p:nvPr/>
        </p:nvSpPr>
        <p:spPr>
          <a:xfrm>
            <a:off x="5114872" y="6206131"/>
            <a:ext cx="493897" cy="4800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530" b="1" i="1" dirty="0">
                <a:latin typeface="微软雅黑" panose="020B0503020204020204" pitchFamily="34" charset="-122"/>
                <a:ea typeface="微软雅黑" panose="020B0503020204020204" pitchFamily="34" charset="-122"/>
              </a:rPr>
              <a:t>4</a:t>
            </a:r>
            <a:endParaRPr lang="zh-CN" altLang="en-US" sz="2530" b="1" i="1" dirty="0">
              <a:latin typeface="微软雅黑" panose="020B0503020204020204" pitchFamily="34" charset="-122"/>
              <a:ea typeface="微软雅黑" panose="020B0503020204020204" pitchFamily="34" charset="-122"/>
            </a:endParaRPr>
          </a:p>
        </p:txBody>
      </p:sp>
      <p:sp>
        <p:nvSpPr>
          <p:cNvPr id="43020" name="文本框 18"/>
          <p:cNvSpPr txBox="1"/>
          <p:nvPr/>
        </p:nvSpPr>
        <p:spPr>
          <a:xfrm>
            <a:off x="7570960" y="6206131"/>
            <a:ext cx="493896" cy="4800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530" b="1" i="1" dirty="0">
                <a:latin typeface="微软雅黑" panose="020B0503020204020204" pitchFamily="34" charset="-122"/>
                <a:ea typeface="微软雅黑" panose="020B0503020204020204" pitchFamily="34" charset="-122"/>
              </a:rPr>
              <a:t>8</a:t>
            </a:r>
            <a:endParaRPr lang="zh-CN" altLang="en-US" sz="2530" b="1" i="1" dirty="0">
              <a:latin typeface="微软雅黑" panose="020B0503020204020204" pitchFamily="34" charset="-122"/>
              <a:ea typeface="微软雅黑" panose="020B0503020204020204" pitchFamily="34" charset="-122"/>
            </a:endParaRPr>
          </a:p>
        </p:txBody>
      </p:sp>
      <p:sp>
        <p:nvSpPr>
          <p:cNvPr id="43021" name="文本框 19"/>
          <p:cNvSpPr txBox="1"/>
          <p:nvPr/>
        </p:nvSpPr>
        <p:spPr>
          <a:xfrm>
            <a:off x="8175355" y="5071007"/>
            <a:ext cx="493897" cy="4800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530" b="1" i="1" dirty="0">
                <a:latin typeface="微软雅黑" panose="020B0503020204020204" pitchFamily="34" charset="-122"/>
                <a:ea typeface="微软雅黑" panose="020B0503020204020204" pitchFamily="34" charset="-122"/>
              </a:rPr>
              <a:t>7</a:t>
            </a:r>
            <a:endParaRPr lang="zh-CN" altLang="en-US" sz="2530" b="1" i="1" dirty="0">
              <a:latin typeface="微软雅黑" panose="020B0503020204020204" pitchFamily="34" charset="-122"/>
              <a:ea typeface="微软雅黑" panose="020B0503020204020204" pitchFamily="34" charset="-122"/>
            </a:endParaRPr>
          </a:p>
        </p:txBody>
      </p:sp>
      <p:sp>
        <p:nvSpPr>
          <p:cNvPr id="43022" name="文本框 20"/>
          <p:cNvSpPr txBox="1"/>
          <p:nvPr/>
        </p:nvSpPr>
        <p:spPr>
          <a:xfrm>
            <a:off x="8252369" y="3753393"/>
            <a:ext cx="492222" cy="4800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530" b="1" i="1" dirty="0">
                <a:latin typeface="微软雅黑" panose="020B0503020204020204" pitchFamily="34" charset="-122"/>
                <a:ea typeface="微软雅黑" panose="020B0503020204020204" pitchFamily="34" charset="-122"/>
              </a:rPr>
              <a:t>6</a:t>
            </a:r>
            <a:endParaRPr lang="zh-CN" altLang="en-US" sz="2530" b="1" i="1" dirty="0">
              <a:latin typeface="微软雅黑" panose="020B0503020204020204" pitchFamily="34" charset="-122"/>
              <a:ea typeface="微软雅黑" panose="020B0503020204020204" pitchFamily="34" charset="-122"/>
            </a:endParaRPr>
          </a:p>
        </p:txBody>
      </p:sp>
      <p:sp>
        <p:nvSpPr>
          <p:cNvPr id="43023" name="文本框 21"/>
          <p:cNvSpPr txBox="1"/>
          <p:nvPr/>
        </p:nvSpPr>
        <p:spPr>
          <a:xfrm>
            <a:off x="7567612" y="2526186"/>
            <a:ext cx="493896" cy="4800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530" b="1" i="1" dirty="0">
                <a:latin typeface="微软雅黑" panose="020B0503020204020204" pitchFamily="34" charset="-122"/>
                <a:ea typeface="微软雅黑" panose="020B0503020204020204" pitchFamily="34" charset="-122"/>
              </a:rPr>
              <a:t>5</a:t>
            </a:r>
            <a:endParaRPr lang="zh-CN" altLang="en-US" sz="2530" b="1" i="1" dirty="0">
              <a:latin typeface="微软雅黑" panose="020B0503020204020204" pitchFamily="34" charset="-122"/>
              <a:ea typeface="微软雅黑" panose="020B0503020204020204" pitchFamily="34" charset="-122"/>
            </a:endParaRPr>
          </a:p>
        </p:txBody>
      </p:sp>
      <p:sp>
        <p:nvSpPr>
          <p:cNvPr id="43024" name="矩形 22"/>
          <p:cNvSpPr/>
          <p:nvPr/>
        </p:nvSpPr>
        <p:spPr>
          <a:xfrm>
            <a:off x="540891" y="2223152"/>
            <a:ext cx="4431673" cy="968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r">
              <a:lnSpc>
                <a:spcPct val="150000"/>
              </a:lnSpc>
              <a:spcBef>
                <a:spcPct val="0"/>
              </a:spcBef>
              <a:buFontTx/>
              <a:buNone/>
            </a:pPr>
            <a:r>
              <a:rPr lang="zh-CN" altLang="zh-CN" sz="1900" dirty="0">
                <a:latin typeface="微软雅黑" panose="020B0503020204020204" pitchFamily="34" charset="-122"/>
                <a:ea typeface="微软雅黑" panose="020B0503020204020204" pitchFamily="34" charset="-122"/>
                <a:sym typeface="Arial" panose="020B0604020202020204" pitchFamily="34" charset="0"/>
              </a:rPr>
              <a:t>正确穿戴好劳保用品后再开始工作</a:t>
            </a:r>
            <a:r>
              <a:rPr lang="zh-CN" altLang="zh-CN" sz="1900" dirty="0">
                <a:latin typeface="微软雅黑" panose="020B0503020204020204" pitchFamily="34" charset="-122"/>
                <a:ea typeface="微软雅黑" panose="020B0503020204020204" pitchFamily="34" charset="-122"/>
              </a:rPr>
              <a:t>（安全帽，内置钢板劳保鞋等）</a:t>
            </a:r>
            <a:endParaRPr lang="zh-CN" altLang="zh-CN" sz="1900" dirty="0">
              <a:latin typeface="微软雅黑" panose="020B0503020204020204" pitchFamily="34" charset="-122"/>
              <a:ea typeface="微软雅黑" panose="020B0503020204020204" pitchFamily="34" charset="-122"/>
            </a:endParaRPr>
          </a:p>
        </p:txBody>
      </p:sp>
      <p:sp>
        <p:nvSpPr>
          <p:cNvPr id="43025" name="矩形 23"/>
          <p:cNvSpPr/>
          <p:nvPr/>
        </p:nvSpPr>
        <p:spPr>
          <a:xfrm>
            <a:off x="264644" y="3508956"/>
            <a:ext cx="4054972" cy="968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r">
              <a:lnSpc>
                <a:spcPct val="150000"/>
              </a:lnSpc>
              <a:spcBef>
                <a:spcPct val="0"/>
              </a:spcBef>
              <a:buFontTx/>
              <a:buNone/>
            </a:pPr>
            <a:r>
              <a:rPr lang="zh-CN" altLang="en-US" sz="1900" dirty="0">
                <a:latin typeface="微软雅黑" panose="020B0503020204020204" pitchFamily="34" charset="-122"/>
                <a:ea typeface="微软雅黑" panose="020B0503020204020204" pitchFamily="34" charset="-122"/>
              </a:rPr>
              <a:t>原片玻璃架下面严禁长久停留，玻璃高度超过1.5米时要戴安全帽保护</a:t>
            </a:r>
            <a:endParaRPr lang="zh-CN" altLang="en-US" sz="1900" dirty="0">
              <a:latin typeface="微软雅黑" panose="020B0503020204020204" pitchFamily="34" charset="-122"/>
              <a:ea typeface="微软雅黑" panose="020B0503020204020204" pitchFamily="34" charset="-122"/>
            </a:endParaRPr>
          </a:p>
        </p:txBody>
      </p:sp>
      <p:sp>
        <p:nvSpPr>
          <p:cNvPr id="43026" name="矩形 24"/>
          <p:cNvSpPr/>
          <p:nvPr/>
        </p:nvSpPr>
        <p:spPr>
          <a:xfrm>
            <a:off x="154145" y="4796434"/>
            <a:ext cx="4163796" cy="968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r">
              <a:lnSpc>
                <a:spcPct val="150000"/>
              </a:lnSpc>
              <a:spcBef>
                <a:spcPct val="0"/>
              </a:spcBef>
              <a:buFontTx/>
              <a:buNone/>
            </a:pPr>
            <a:r>
              <a:rPr lang="zh-CN" altLang="en-US" sz="1900" dirty="0">
                <a:latin typeface="微软雅黑" panose="020B0503020204020204" pitchFamily="34" charset="-122"/>
                <a:ea typeface="微软雅黑" panose="020B0503020204020204" pitchFamily="34" charset="-122"/>
              </a:rPr>
              <a:t>工作中行车吊物下方严禁站人;真空吸盘运输玻璃时严禁从玻璃侧行走</a:t>
            </a:r>
            <a:endParaRPr lang="zh-CN" altLang="en-US" sz="1900" dirty="0">
              <a:latin typeface="微软雅黑" panose="020B0503020204020204" pitchFamily="34" charset="-122"/>
              <a:ea typeface="微软雅黑" panose="020B0503020204020204" pitchFamily="34" charset="-122"/>
            </a:endParaRPr>
          </a:p>
        </p:txBody>
      </p:sp>
      <p:sp>
        <p:nvSpPr>
          <p:cNvPr id="43027" name="矩形 25"/>
          <p:cNvSpPr/>
          <p:nvPr/>
        </p:nvSpPr>
        <p:spPr>
          <a:xfrm>
            <a:off x="1023067" y="6030338"/>
            <a:ext cx="3916012" cy="968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r">
              <a:lnSpc>
                <a:spcPct val="150000"/>
              </a:lnSpc>
              <a:spcBef>
                <a:spcPct val="0"/>
              </a:spcBef>
              <a:buFontTx/>
              <a:buNone/>
            </a:pPr>
            <a:r>
              <a:rPr lang="zh-CN" altLang="zh-CN" sz="1900" dirty="0">
                <a:latin typeface="微软雅黑" panose="020B0503020204020204" pitchFamily="34" charset="-122"/>
                <a:ea typeface="微软雅黑" panose="020B0503020204020204" pitchFamily="34" charset="-122"/>
              </a:rPr>
              <a:t>大玻璃倒下时千万不要伸手去扶，首先应该设法迅速躲开</a:t>
            </a:r>
            <a:endParaRPr lang="zh-CN" altLang="zh-CN" sz="1900" dirty="0">
              <a:latin typeface="微软雅黑" panose="020B0503020204020204" pitchFamily="34" charset="-122"/>
              <a:ea typeface="微软雅黑" panose="020B0503020204020204" pitchFamily="34" charset="-122"/>
            </a:endParaRPr>
          </a:p>
        </p:txBody>
      </p:sp>
      <p:sp>
        <p:nvSpPr>
          <p:cNvPr id="43028" name="矩形 26"/>
          <p:cNvSpPr/>
          <p:nvPr/>
        </p:nvSpPr>
        <p:spPr>
          <a:xfrm>
            <a:off x="8160287" y="2243242"/>
            <a:ext cx="4111895" cy="968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en-US" sz="1900" dirty="0">
                <a:latin typeface="微软雅黑" panose="020B0503020204020204" pitchFamily="34" charset="-122"/>
                <a:ea typeface="微软雅黑" panose="020B0503020204020204" pitchFamily="34" charset="-122"/>
              </a:rPr>
              <a:t>在封箱包装作业时,切忌站在射钉枪对面和打包钢带对面</a:t>
            </a:r>
            <a:r>
              <a:rPr lang="en-US" altLang="zh-CN" sz="1900" dirty="0">
                <a:latin typeface="微软雅黑" panose="020B0503020204020204" pitchFamily="34" charset="-122"/>
                <a:ea typeface="微软雅黑" panose="020B0503020204020204" pitchFamily="34" charset="-122"/>
              </a:rPr>
              <a:t>,</a:t>
            </a:r>
            <a:r>
              <a:rPr lang="zh-CN" altLang="en-US" sz="1900" dirty="0">
                <a:latin typeface="微软雅黑" panose="020B0503020204020204" pitchFamily="34" charset="-122"/>
                <a:ea typeface="微软雅黑" panose="020B0503020204020204" pitchFamily="34" charset="-122"/>
              </a:rPr>
              <a:t>远离或立其侧</a:t>
            </a:r>
            <a:endParaRPr lang="zh-CN" altLang="en-US" sz="1900" dirty="0">
              <a:latin typeface="微软雅黑" panose="020B0503020204020204" pitchFamily="34" charset="-122"/>
              <a:ea typeface="微软雅黑" panose="020B0503020204020204" pitchFamily="34" charset="-122"/>
            </a:endParaRPr>
          </a:p>
        </p:txBody>
      </p:sp>
      <p:sp>
        <p:nvSpPr>
          <p:cNvPr id="43029" name="矩形 27"/>
          <p:cNvSpPr/>
          <p:nvPr/>
        </p:nvSpPr>
        <p:spPr>
          <a:xfrm>
            <a:off x="8823280" y="3508956"/>
            <a:ext cx="4013116" cy="968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en-US" sz="1900" dirty="0">
                <a:latin typeface="微软雅黑" panose="020B0503020204020204" pitchFamily="34" charset="-122"/>
                <a:ea typeface="微软雅黑" panose="020B0503020204020204" pitchFamily="34" charset="-122"/>
              </a:rPr>
              <a:t>坚持机动车先行原则,在绿色安全通道内行走,宁饶百步远,不走一步险</a:t>
            </a:r>
            <a:endParaRPr lang="zh-CN" altLang="en-US" sz="1900" dirty="0">
              <a:latin typeface="微软雅黑" panose="020B0503020204020204" pitchFamily="34" charset="-122"/>
              <a:ea typeface="微软雅黑" panose="020B0503020204020204" pitchFamily="34" charset="-122"/>
            </a:endParaRPr>
          </a:p>
        </p:txBody>
      </p:sp>
      <p:sp>
        <p:nvSpPr>
          <p:cNvPr id="43030" name="矩形 28"/>
          <p:cNvSpPr/>
          <p:nvPr/>
        </p:nvSpPr>
        <p:spPr>
          <a:xfrm>
            <a:off x="8823280" y="4796434"/>
            <a:ext cx="3959541" cy="968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zh-CN" sz="1900" dirty="0">
                <a:latin typeface="微软雅黑" panose="020B0503020204020204" pitchFamily="34" charset="-122"/>
                <a:ea typeface="微软雅黑" panose="020B0503020204020204" pitchFamily="34" charset="-122"/>
              </a:rPr>
              <a:t>工厂车间里禁止烟火，知道各工作区域消防器材的位置和使用方法</a:t>
            </a:r>
            <a:endParaRPr lang="zh-CN" altLang="zh-CN" sz="1900" dirty="0">
              <a:latin typeface="微软雅黑" panose="020B0503020204020204" pitchFamily="34" charset="-122"/>
              <a:ea typeface="微软雅黑" panose="020B0503020204020204" pitchFamily="34" charset="-122"/>
            </a:endParaRPr>
          </a:p>
        </p:txBody>
      </p:sp>
      <p:sp>
        <p:nvSpPr>
          <p:cNvPr id="43031" name="矩形 29"/>
          <p:cNvSpPr/>
          <p:nvPr/>
        </p:nvSpPr>
        <p:spPr>
          <a:xfrm>
            <a:off x="8257392" y="6030338"/>
            <a:ext cx="4205652" cy="968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zh-CN" sz="1900" dirty="0">
                <a:latin typeface="微软雅黑" panose="020B0503020204020204" pitchFamily="34" charset="-122"/>
                <a:ea typeface="微软雅黑" panose="020B0503020204020204" pitchFamily="34" charset="-122"/>
              </a:rPr>
              <a:t>下班离开时，切断电源并关，关掉运转的设备</a:t>
            </a:r>
            <a:endParaRPr lang="zh-CN" altLang="zh-CN" sz="1900" dirty="0">
              <a:latin typeface="微软雅黑" panose="020B0503020204020204" pitchFamily="34" charset="-122"/>
              <a:ea typeface="微软雅黑" panose="020B0503020204020204" pitchFamily="34" charset="-122"/>
            </a:endParaRPr>
          </a:p>
        </p:txBody>
      </p:sp>
      <p:sp>
        <p:nvSpPr>
          <p:cNvPr id="31" name="Rectangle 2"/>
          <p:cNvSpPr/>
          <p:nvPr/>
        </p:nvSpPr>
        <p:spPr>
          <a:xfrm>
            <a:off x="744567" y="1233686"/>
            <a:ext cx="3609628"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安全生产行为(一)</a:t>
            </a:r>
            <a:endParaRPr lang="zh-CN" altLang="en-US" sz="3375"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 name="任意多边形 3"/>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任意多边形 2"/>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2"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01  </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空心弧 1"/>
          <p:cNvSpPr/>
          <p:nvPr/>
        </p:nvSpPr>
        <p:spPr>
          <a:xfrm rot="5400000">
            <a:off x="-3632714" y="1294176"/>
            <a:ext cx="5543358" cy="5543358"/>
          </a:xfrm>
          <a:prstGeom prst="blockArc">
            <a:avLst>
              <a:gd name="adj1" fmla="val 10800000"/>
              <a:gd name="adj2" fmla="val 10842"/>
              <a:gd name="adj3" fmla="val 33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mn-lt"/>
              <a:ea typeface="+mn-ea"/>
              <a:cs typeface="+mn-cs"/>
            </a:endParaRPr>
          </a:p>
        </p:txBody>
      </p:sp>
      <p:sp>
        <p:nvSpPr>
          <p:cNvPr id="24" name="空心弧 23"/>
          <p:cNvSpPr/>
          <p:nvPr/>
        </p:nvSpPr>
        <p:spPr>
          <a:xfrm rot="16200000" flipH="1">
            <a:off x="11063629" y="1294176"/>
            <a:ext cx="5543358" cy="5543358"/>
          </a:xfrm>
          <a:prstGeom prst="blockArc">
            <a:avLst>
              <a:gd name="adj1" fmla="val 10800000"/>
              <a:gd name="adj2" fmla="val 10842"/>
              <a:gd name="adj3" fmla="val 33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mn-lt"/>
              <a:ea typeface="+mn-ea"/>
              <a:cs typeface="+mn-cs"/>
            </a:endParaRPr>
          </a:p>
        </p:txBody>
      </p:sp>
      <p:sp>
        <p:nvSpPr>
          <p:cNvPr id="44039" name="矩形 2"/>
          <p:cNvSpPr/>
          <p:nvPr/>
        </p:nvSpPr>
        <p:spPr>
          <a:xfrm>
            <a:off x="1487064" y="1362819"/>
            <a:ext cx="4214024" cy="968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zh-CN" sz="1900" dirty="0">
                <a:latin typeface="微软雅黑" panose="020B0503020204020204" pitchFamily="34" charset="-122"/>
                <a:ea typeface="微软雅黑" panose="020B0503020204020204" pitchFamily="34" charset="-122"/>
              </a:rPr>
              <a:t>安全教育和岗位技术考核不合格者，严禁独立顶岗操作</a:t>
            </a:r>
            <a:endParaRPr lang="zh-CN" altLang="zh-CN" sz="1900" dirty="0">
              <a:latin typeface="微软雅黑" panose="020B0503020204020204" pitchFamily="34" charset="-122"/>
              <a:ea typeface="微软雅黑" panose="020B0503020204020204" pitchFamily="34" charset="-122"/>
            </a:endParaRPr>
          </a:p>
        </p:txBody>
      </p:sp>
      <p:grpSp>
        <p:nvGrpSpPr>
          <p:cNvPr id="44040" name="组合 10"/>
          <p:cNvGrpSpPr/>
          <p:nvPr/>
        </p:nvGrpSpPr>
        <p:grpSpPr>
          <a:xfrm>
            <a:off x="544476" y="1697664"/>
            <a:ext cx="1647437" cy="4714616"/>
            <a:chOff x="515690" y="1610244"/>
            <a:chExt cx="1562896" cy="4469681"/>
          </a:xfrm>
        </p:grpSpPr>
        <p:sp>
          <p:nvSpPr>
            <p:cNvPr id="5" name="椭圆 4"/>
            <p:cNvSpPr/>
            <p:nvPr/>
          </p:nvSpPr>
          <p:spPr>
            <a:xfrm>
              <a:off x="515690" y="1610244"/>
              <a:ext cx="540025" cy="5396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2" name="椭圆 31"/>
            <p:cNvSpPr/>
            <p:nvPr/>
          </p:nvSpPr>
          <p:spPr>
            <a:xfrm>
              <a:off x="1139895" y="2421327"/>
              <a:ext cx="540025" cy="5396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3" name="椭圆 32"/>
            <p:cNvSpPr/>
            <p:nvPr/>
          </p:nvSpPr>
          <p:spPr>
            <a:xfrm>
              <a:off x="1409907" y="3465734"/>
              <a:ext cx="540025" cy="5396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4" name="椭圆 33"/>
            <p:cNvSpPr/>
            <p:nvPr/>
          </p:nvSpPr>
          <p:spPr>
            <a:xfrm>
              <a:off x="1238370" y="4659342"/>
              <a:ext cx="540025" cy="5396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5" name="椭圆 34"/>
            <p:cNvSpPr/>
            <p:nvPr/>
          </p:nvSpPr>
          <p:spPr>
            <a:xfrm>
              <a:off x="515690" y="5540262"/>
              <a:ext cx="540025" cy="5396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44066" name="文本框 5"/>
            <p:cNvSpPr txBox="1"/>
            <p:nvPr/>
          </p:nvSpPr>
          <p:spPr>
            <a:xfrm>
              <a:off x="551692" y="1628900"/>
              <a:ext cx="612034" cy="45512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530" b="1" i="1" dirty="0">
                  <a:solidFill>
                    <a:schemeClr val="bg1"/>
                  </a:solidFill>
                  <a:latin typeface="微软雅黑" panose="020B0503020204020204" pitchFamily="34" charset="-122"/>
                  <a:ea typeface="微软雅黑" panose="020B0503020204020204" pitchFamily="34" charset="-122"/>
                </a:rPr>
                <a:t>1</a:t>
              </a:r>
              <a:endParaRPr lang="zh-CN" altLang="en-US" sz="2530" b="1" i="1" dirty="0">
                <a:solidFill>
                  <a:schemeClr val="bg1"/>
                </a:solidFill>
                <a:latin typeface="微软雅黑" panose="020B0503020204020204" pitchFamily="34" charset="-122"/>
                <a:ea typeface="微软雅黑" panose="020B0503020204020204" pitchFamily="34" charset="-122"/>
              </a:endParaRPr>
            </a:p>
          </p:txBody>
        </p:sp>
        <p:sp>
          <p:nvSpPr>
            <p:cNvPr id="44067" name="文本框 36"/>
            <p:cNvSpPr txBox="1"/>
            <p:nvPr/>
          </p:nvSpPr>
          <p:spPr>
            <a:xfrm>
              <a:off x="1202392" y="2450662"/>
              <a:ext cx="612034" cy="45512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530" b="1" i="1" dirty="0">
                  <a:solidFill>
                    <a:schemeClr val="bg1"/>
                  </a:solidFill>
                  <a:latin typeface="微软雅黑" panose="020B0503020204020204" pitchFamily="34" charset="-122"/>
                  <a:ea typeface="微软雅黑" panose="020B0503020204020204" pitchFamily="34" charset="-122"/>
                </a:rPr>
                <a:t>2</a:t>
              </a:r>
              <a:endParaRPr lang="zh-CN" altLang="en-US" sz="2530" b="1" i="1" dirty="0">
                <a:solidFill>
                  <a:schemeClr val="bg1"/>
                </a:solidFill>
                <a:latin typeface="微软雅黑" panose="020B0503020204020204" pitchFamily="34" charset="-122"/>
                <a:ea typeface="微软雅黑" panose="020B0503020204020204" pitchFamily="34" charset="-122"/>
              </a:endParaRPr>
            </a:p>
          </p:txBody>
        </p:sp>
        <p:sp>
          <p:nvSpPr>
            <p:cNvPr id="44068" name="文本框 37"/>
            <p:cNvSpPr txBox="1"/>
            <p:nvPr/>
          </p:nvSpPr>
          <p:spPr>
            <a:xfrm>
              <a:off x="1466552" y="3504184"/>
              <a:ext cx="612034" cy="45512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530" b="1" i="1" dirty="0">
                  <a:solidFill>
                    <a:schemeClr val="bg1"/>
                  </a:solidFill>
                  <a:latin typeface="微软雅黑" panose="020B0503020204020204" pitchFamily="34" charset="-122"/>
                  <a:ea typeface="微软雅黑" panose="020B0503020204020204" pitchFamily="34" charset="-122"/>
                </a:rPr>
                <a:t>3</a:t>
              </a:r>
              <a:endParaRPr lang="zh-CN" altLang="en-US" sz="2530" b="1" i="1" dirty="0">
                <a:solidFill>
                  <a:schemeClr val="bg1"/>
                </a:solidFill>
                <a:latin typeface="微软雅黑" panose="020B0503020204020204" pitchFamily="34" charset="-122"/>
                <a:ea typeface="微软雅黑" panose="020B0503020204020204" pitchFamily="34" charset="-122"/>
              </a:endParaRPr>
            </a:p>
          </p:txBody>
        </p:sp>
        <p:sp>
          <p:nvSpPr>
            <p:cNvPr id="44069" name="文本框 38"/>
            <p:cNvSpPr txBox="1"/>
            <p:nvPr/>
          </p:nvSpPr>
          <p:spPr>
            <a:xfrm>
              <a:off x="1272999" y="4698070"/>
              <a:ext cx="612034" cy="45512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530" b="1" i="1" dirty="0">
                  <a:solidFill>
                    <a:schemeClr val="bg1"/>
                  </a:solidFill>
                  <a:latin typeface="微软雅黑" panose="020B0503020204020204" pitchFamily="34" charset="-122"/>
                  <a:ea typeface="微软雅黑" panose="020B0503020204020204" pitchFamily="34" charset="-122"/>
                </a:rPr>
                <a:t>4</a:t>
              </a:r>
              <a:endParaRPr lang="zh-CN" altLang="en-US" sz="2530" b="1" i="1" dirty="0">
                <a:solidFill>
                  <a:schemeClr val="bg1"/>
                </a:solidFill>
                <a:latin typeface="微软雅黑" panose="020B0503020204020204" pitchFamily="34" charset="-122"/>
                <a:ea typeface="微软雅黑" panose="020B0503020204020204" pitchFamily="34" charset="-122"/>
              </a:endParaRPr>
            </a:p>
          </p:txBody>
        </p:sp>
        <p:sp>
          <p:nvSpPr>
            <p:cNvPr id="44070" name="文本框 39"/>
            <p:cNvSpPr txBox="1"/>
            <p:nvPr/>
          </p:nvSpPr>
          <p:spPr>
            <a:xfrm>
              <a:off x="551692" y="5589140"/>
              <a:ext cx="612034" cy="45512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530" b="1" i="1" dirty="0">
                  <a:solidFill>
                    <a:schemeClr val="bg1"/>
                  </a:solidFill>
                  <a:latin typeface="微软雅黑" panose="020B0503020204020204" pitchFamily="34" charset="-122"/>
                  <a:ea typeface="微软雅黑" panose="020B0503020204020204" pitchFamily="34" charset="-122"/>
                </a:rPr>
                <a:t>5</a:t>
              </a:r>
              <a:endParaRPr lang="zh-CN" altLang="en-US" sz="2530" b="1" i="1" dirty="0">
                <a:solidFill>
                  <a:schemeClr val="bg1"/>
                </a:solidFill>
                <a:latin typeface="微软雅黑" panose="020B0503020204020204" pitchFamily="34" charset="-122"/>
                <a:ea typeface="微软雅黑" panose="020B0503020204020204" pitchFamily="34" charset="-122"/>
              </a:endParaRPr>
            </a:p>
          </p:txBody>
        </p:sp>
      </p:grpSp>
      <p:sp>
        <p:nvSpPr>
          <p:cNvPr id="44041" name="矩形 6"/>
          <p:cNvSpPr/>
          <p:nvPr/>
        </p:nvSpPr>
        <p:spPr>
          <a:xfrm>
            <a:off x="1781728" y="2357308"/>
            <a:ext cx="4173842" cy="968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zh-CN" sz="1900" dirty="0">
                <a:latin typeface="微软雅黑" panose="020B0503020204020204" pitchFamily="34" charset="-122"/>
                <a:ea typeface="微软雅黑" panose="020B0503020204020204" pitchFamily="34" charset="-122"/>
              </a:rPr>
              <a:t>不按规定着装或班前饮酒者，严禁进入生产岗位。</a:t>
            </a:r>
            <a:endParaRPr lang="zh-CN" altLang="zh-CN" sz="1900" dirty="0">
              <a:latin typeface="微软雅黑" panose="020B0503020204020204" pitchFamily="34" charset="-122"/>
              <a:ea typeface="微软雅黑" panose="020B0503020204020204" pitchFamily="34" charset="-122"/>
            </a:endParaRPr>
          </a:p>
        </p:txBody>
      </p:sp>
      <p:sp>
        <p:nvSpPr>
          <p:cNvPr id="44042" name="矩形 7"/>
          <p:cNvSpPr/>
          <p:nvPr/>
        </p:nvSpPr>
        <p:spPr>
          <a:xfrm>
            <a:off x="2103179" y="3422115"/>
            <a:ext cx="4254205" cy="968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en-US" sz="1900" dirty="0">
                <a:latin typeface="微软雅黑" panose="020B0503020204020204" pitchFamily="34" charset="-122"/>
                <a:ea typeface="微软雅黑" panose="020B0503020204020204" pitchFamily="34" charset="-122"/>
              </a:rPr>
              <a:t>禁止操作自己不熟悉或者非本岗位的机械设备、工具。</a:t>
            </a:r>
            <a:endParaRPr lang="zh-CN" altLang="en-US" sz="1900" dirty="0">
              <a:latin typeface="微软雅黑" panose="020B0503020204020204" pitchFamily="34" charset="-122"/>
              <a:ea typeface="微软雅黑" panose="020B0503020204020204" pitchFamily="34" charset="-122"/>
            </a:endParaRPr>
          </a:p>
        </p:txBody>
      </p:sp>
      <p:sp>
        <p:nvSpPr>
          <p:cNvPr id="44043" name="矩形 8"/>
          <p:cNvSpPr/>
          <p:nvPr/>
        </p:nvSpPr>
        <p:spPr>
          <a:xfrm>
            <a:off x="1910644" y="4786608"/>
            <a:ext cx="4044926" cy="968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en-US" sz="1900" dirty="0">
                <a:latin typeface="微软雅黑" panose="020B0503020204020204" pitchFamily="34" charset="-122"/>
                <a:ea typeface="微软雅黑" panose="020B0503020204020204" pitchFamily="34" charset="-122"/>
              </a:rPr>
              <a:t>严禁擅自拆除或移动安全装置或安全标志。</a:t>
            </a:r>
            <a:endParaRPr lang="zh-CN" altLang="en-US" sz="1900" dirty="0">
              <a:latin typeface="微软雅黑" panose="020B0503020204020204" pitchFamily="34" charset="-122"/>
              <a:ea typeface="微软雅黑" panose="020B0503020204020204" pitchFamily="34" charset="-122"/>
            </a:endParaRPr>
          </a:p>
        </p:txBody>
      </p:sp>
      <p:sp>
        <p:nvSpPr>
          <p:cNvPr id="44044" name="矩形 9"/>
          <p:cNvSpPr/>
          <p:nvPr/>
        </p:nvSpPr>
        <p:spPr>
          <a:xfrm>
            <a:off x="1343081" y="5871506"/>
            <a:ext cx="4413256" cy="968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en-US" sz="1900" dirty="0">
                <a:latin typeface="微软雅黑" panose="020B0503020204020204" pitchFamily="34" charset="-122"/>
                <a:ea typeface="微软雅黑" panose="020B0503020204020204" pitchFamily="34" charset="-122"/>
              </a:rPr>
              <a:t>严禁在车间内不按规定地点跨，跳生产线或倚、靠、坐、脚踏生产线</a:t>
            </a:r>
            <a:endParaRPr lang="zh-CN" altLang="en-US" sz="1900" dirty="0">
              <a:latin typeface="微软雅黑" panose="020B0503020204020204" pitchFamily="34" charset="-122"/>
              <a:ea typeface="微软雅黑" panose="020B0503020204020204" pitchFamily="34" charset="-122"/>
            </a:endParaRPr>
          </a:p>
        </p:txBody>
      </p:sp>
      <p:grpSp>
        <p:nvGrpSpPr>
          <p:cNvPr id="44045" name="组合 45"/>
          <p:cNvGrpSpPr/>
          <p:nvPr/>
        </p:nvGrpSpPr>
        <p:grpSpPr>
          <a:xfrm flipH="1">
            <a:off x="10867745" y="1712732"/>
            <a:ext cx="1558703" cy="4712942"/>
            <a:chOff x="471457" y="1610244"/>
            <a:chExt cx="1477935" cy="4469681"/>
          </a:xfrm>
        </p:grpSpPr>
        <p:sp>
          <p:nvSpPr>
            <p:cNvPr id="47" name="椭圆 46"/>
            <p:cNvSpPr/>
            <p:nvPr/>
          </p:nvSpPr>
          <p:spPr>
            <a:xfrm>
              <a:off x="515906" y="1610244"/>
              <a:ext cx="539740" cy="5398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48" name="椭圆 47"/>
            <p:cNvSpPr/>
            <p:nvPr/>
          </p:nvSpPr>
          <p:spPr>
            <a:xfrm>
              <a:off x="1139782" y="2421614"/>
              <a:ext cx="539740" cy="5398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49" name="椭圆 48"/>
            <p:cNvSpPr/>
            <p:nvPr/>
          </p:nvSpPr>
          <p:spPr>
            <a:xfrm>
              <a:off x="1409652" y="3464805"/>
              <a:ext cx="539740" cy="5398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50" name="椭圆 49"/>
            <p:cNvSpPr/>
            <p:nvPr/>
          </p:nvSpPr>
          <p:spPr>
            <a:xfrm>
              <a:off x="1238205" y="4658837"/>
              <a:ext cx="539740" cy="5398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51" name="椭圆 50"/>
            <p:cNvSpPr/>
            <p:nvPr/>
          </p:nvSpPr>
          <p:spPr>
            <a:xfrm>
              <a:off x="515906" y="5540070"/>
              <a:ext cx="539740" cy="5398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44056" name="文本框 51"/>
            <p:cNvSpPr txBox="1"/>
            <p:nvPr/>
          </p:nvSpPr>
          <p:spPr>
            <a:xfrm>
              <a:off x="569019" y="1639364"/>
              <a:ext cx="442343" cy="455281"/>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530" b="1" i="1" dirty="0">
                  <a:solidFill>
                    <a:schemeClr val="bg1"/>
                  </a:solidFill>
                  <a:latin typeface="微软雅黑" panose="020B0503020204020204" pitchFamily="34" charset="-122"/>
                  <a:ea typeface="微软雅黑" panose="020B0503020204020204" pitchFamily="34" charset="-122"/>
                </a:rPr>
                <a:t>6</a:t>
              </a:r>
              <a:endParaRPr lang="zh-CN" altLang="en-US" sz="2530" b="1" i="1" dirty="0">
                <a:solidFill>
                  <a:schemeClr val="bg1"/>
                </a:solidFill>
                <a:latin typeface="微软雅黑" panose="020B0503020204020204" pitchFamily="34" charset="-122"/>
                <a:ea typeface="微软雅黑" panose="020B0503020204020204" pitchFamily="34" charset="-122"/>
              </a:endParaRPr>
            </a:p>
          </p:txBody>
        </p:sp>
        <p:sp>
          <p:nvSpPr>
            <p:cNvPr id="44057" name="文本框 52"/>
            <p:cNvSpPr txBox="1"/>
            <p:nvPr/>
          </p:nvSpPr>
          <p:spPr>
            <a:xfrm>
              <a:off x="1206830" y="2460126"/>
              <a:ext cx="405064" cy="455281"/>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530" b="1" i="1" dirty="0">
                  <a:solidFill>
                    <a:schemeClr val="bg1"/>
                  </a:solidFill>
                  <a:latin typeface="微软雅黑" panose="020B0503020204020204" pitchFamily="34" charset="-122"/>
                  <a:ea typeface="微软雅黑" panose="020B0503020204020204" pitchFamily="34" charset="-122"/>
                </a:rPr>
                <a:t>7</a:t>
              </a:r>
              <a:endParaRPr lang="zh-CN" altLang="en-US" sz="2530" b="1" i="1" dirty="0">
                <a:solidFill>
                  <a:schemeClr val="bg1"/>
                </a:solidFill>
                <a:latin typeface="微软雅黑" panose="020B0503020204020204" pitchFamily="34" charset="-122"/>
                <a:ea typeface="微软雅黑" panose="020B0503020204020204" pitchFamily="34" charset="-122"/>
              </a:endParaRPr>
            </a:p>
          </p:txBody>
        </p:sp>
        <p:sp>
          <p:nvSpPr>
            <p:cNvPr id="44058" name="文本框 53"/>
            <p:cNvSpPr txBox="1"/>
            <p:nvPr/>
          </p:nvSpPr>
          <p:spPr>
            <a:xfrm>
              <a:off x="1453165" y="3533303"/>
              <a:ext cx="452424" cy="455281"/>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530" b="1" i="1" dirty="0">
                  <a:solidFill>
                    <a:schemeClr val="bg1"/>
                  </a:solidFill>
                  <a:latin typeface="微软雅黑" panose="020B0503020204020204" pitchFamily="34" charset="-122"/>
                  <a:ea typeface="微软雅黑" panose="020B0503020204020204" pitchFamily="34" charset="-122"/>
                </a:rPr>
                <a:t>8</a:t>
              </a:r>
              <a:endParaRPr lang="zh-CN" altLang="en-US" sz="2530" b="1" i="1" dirty="0">
                <a:solidFill>
                  <a:schemeClr val="bg1"/>
                </a:solidFill>
                <a:latin typeface="微软雅黑" panose="020B0503020204020204" pitchFamily="34" charset="-122"/>
                <a:ea typeface="微软雅黑" panose="020B0503020204020204" pitchFamily="34" charset="-122"/>
              </a:endParaRPr>
            </a:p>
          </p:txBody>
        </p:sp>
        <p:sp>
          <p:nvSpPr>
            <p:cNvPr id="44059" name="文本框 54"/>
            <p:cNvSpPr txBox="1"/>
            <p:nvPr/>
          </p:nvSpPr>
          <p:spPr>
            <a:xfrm>
              <a:off x="1238394" y="4708134"/>
              <a:ext cx="475671" cy="455281"/>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530" b="1" i="1" dirty="0">
                  <a:solidFill>
                    <a:schemeClr val="bg1"/>
                  </a:solidFill>
                  <a:latin typeface="微软雅黑" panose="020B0503020204020204" pitchFamily="34" charset="-122"/>
                  <a:ea typeface="微软雅黑" panose="020B0503020204020204" pitchFamily="34" charset="-122"/>
                </a:rPr>
                <a:t>9</a:t>
              </a:r>
              <a:endParaRPr lang="zh-CN" altLang="en-US" sz="2530" b="1" i="1" dirty="0">
                <a:solidFill>
                  <a:schemeClr val="bg1"/>
                </a:solidFill>
                <a:latin typeface="微软雅黑" panose="020B0503020204020204" pitchFamily="34" charset="-122"/>
                <a:ea typeface="微软雅黑" panose="020B0503020204020204" pitchFamily="34" charset="-122"/>
              </a:endParaRPr>
            </a:p>
          </p:txBody>
        </p:sp>
        <p:sp>
          <p:nvSpPr>
            <p:cNvPr id="44060" name="文本框 55"/>
            <p:cNvSpPr txBox="1"/>
            <p:nvPr/>
          </p:nvSpPr>
          <p:spPr>
            <a:xfrm>
              <a:off x="471457" y="5570900"/>
              <a:ext cx="637469" cy="455281"/>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530" b="1" i="1" dirty="0">
                  <a:solidFill>
                    <a:schemeClr val="bg1"/>
                  </a:solidFill>
                  <a:latin typeface="微软雅黑" panose="020B0503020204020204" pitchFamily="34" charset="-122"/>
                  <a:ea typeface="微软雅黑" panose="020B0503020204020204" pitchFamily="34" charset="-122"/>
                </a:rPr>
                <a:t>10</a:t>
              </a:r>
              <a:endParaRPr lang="zh-CN" altLang="en-US" sz="2530" b="1" i="1" dirty="0">
                <a:solidFill>
                  <a:schemeClr val="bg1"/>
                </a:solidFill>
                <a:latin typeface="微软雅黑" panose="020B0503020204020204" pitchFamily="34" charset="-122"/>
                <a:ea typeface="微软雅黑" panose="020B0503020204020204" pitchFamily="34" charset="-122"/>
              </a:endParaRPr>
            </a:p>
          </p:txBody>
        </p:sp>
      </p:grpSp>
      <p:sp>
        <p:nvSpPr>
          <p:cNvPr id="44046" name="矩形 11"/>
          <p:cNvSpPr/>
          <p:nvPr/>
        </p:nvSpPr>
        <p:spPr>
          <a:xfrm>
            <a:off x="7149292" y="1503454"/>
            <a:ext cx="4332893" cy="52959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en-US" sz="1900" dirty="0">
                <a:latin typeface="微软雅黑" panose="020B0503020204020204" pitchFamily="34" charset="-122"/>
                <a:ea typeface="微软雅黑" panose="020B0503020204020204" pitchFamily="34" charset="-122"/>
              </a:rPr>
              <a:t>严禁不按规定路线行走或穿越危险区域</a:t>
            </a:r>
            <a:endParaRPr lang="zh-CN" altLang="en-US" sz="1900" dirty="0">
              <a:latin typeface="微软雅黑" panose="020B0503020204020204" pitchFamily="34" charset="-122"/>
              <a:ea typeface="微软雅黑" panose="020B0503020204020204" pitchFamily="34" charset="-122"/>
            </a:endParaRPr>
          </a:p>
        </p:txBody>
      </p:sp>
      <p:sp>
        <p:nvSpPr>
          <p:cNvPr id="44047" name="矩形 12"/>
          <p:cNvSpPr/>
          <p:nvPr/>
        </p:nvSpPr>
        <p:spPr>
          <a:xfrm>
            <a:off x="6719016" y="2340566"/>
            <a:ext cx="4376423" cy="968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r">
              <a:lnSpc>
                <a:spcPct val="150000"/>
              </a:lnSpc>
              <a:spcBef>
                <a:spcPct val="0"/>
              </a:spcBef>
              <a:buFontTx/>
              <a:buNone/>
            </a:pPr>
            <a:r>
              <a:rPr lang="zh-CN" altLang="en-US" sz="1900" dirty="0">
                <a:latin typeface="微软雅黑" panose="020B0503020204020204" pitchFamily="34" charset="-122"/>
                <a:ea typeface="微软雅黑" panose="020B0503020204020204" pitchFamily="34" charset="-122"/>
              </a:rPr>
              <a:t>严禁在安全条件不具备</a:t>
            </a:r>
            <a:r>
              <a:rPr lang="en-US" altLang="zh-CN" sz="1900" dirty="0">
                <a:latin typeface="微软雅黑" panose="020B0503020204020204" pitchFamily="34" charset="-122"/>
                <a:ea typeface="微软雅黑" panose="020B0503020204020204" pitchFamily="34" charset="-122"/>
              </a:rPr>
              <a:t>,</a:t>
            </a:r>
            <a:r>
              <a:rPr lang="zh-CN" altLang="en-US" sz="1900" dirty="0">
                <a:latin typeface="微软雅黑" panose="020B0503020204020204" pitchFamily="34" charset="-122"/>
                <a:ea typeface="微软雅黑" panose="020B0503020204020204" pitchFamily="34" charset="-122"/>
              </a:rPr>
              <a:t>隐患未排除</a:t>
            </a:r>
            <a:r>
              <a:rPr lang="en-US" altLang="zh-CN" sz="1900" dirty="0">
                <a:latin typeface="微软雅黑" panose="020B0503020204020204" pitchFamily="34" charset="-122"/>
                <a:ea typeface="微软雅黑" panose="020B0503020204020204" pitchFamily="34" charset="-122"/>
              </a:rPr>
              <a:t>,</a:t>
            </a:r>
            <a:r>
              <a:rPr lang="zh-CN" altLang="en-US" sz="1900" dirty="0">
                <a:latin typeface="微软雅黑" panose="020B0503020204020204" pitchFamily="34" charset="-122"/>
                <a:ea typeface="微软雅黑" panose="020B0503020204020204" pitchFamily="34" charset="-122"/>
              </a:rPr>
              <a:t>安全措施不到位的情况下组织生产</a:t>
            </a:r>
            <a:endParaRPr lang="zh-CN" altLang="en-US" sz="1900" dirty="0">
              <a:latin typeface="微软雅黑" panose="020B0503020204020204" pitchFamily="34" charset="-122"/>
              <a:ea typeface="微软雅黑" panose="020B0503020204020204" pitchFamily="34" charset="-122"/>
            </a:endParaRPr>
          </a:p>
        </p:txBody>
      </p:sp>
      <p:sp>
        <p:nvSpPr>
          <p:cNvPr id="44048" name="矩形 13"/>
          <p:cNvSpPr/>
          <p:nvPr/>
        </p:nvSpPr>
        <p:spPr>
          <a:xfrm>
            <a:off x="7082323" y="4771540"/>
            <a:ext cx="3954518" cy="968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r">
              <a:lnSpc>
                <a:spcPct val="150000"/>
              </a:lnSpc>
              <a:spcBef>
                <a:spcPct val="0"/>
              </a:spcBef>
              <a:buFontTx/>
              <a:buNone/>
            </a:pPr>
            <a:r>
              <a:rPr lang="zh-CN" altLang="en-US" sz="1900" dirty="0">
                <a:latin typeface="微软雅黑" panose="020B0503020204020204" pitchFamily="34" charset="-122"/>
                <a:ea typeface="微软雅黑" panose="020B0503020204020204" pitchFamily="34" charset="-122"/>
              </a:rPr>
              <a:t>检查设备时，安全措施不落实，不准检修</a:t>
            </a:r>
            <a:endParaRPr lang="zh-CN" altLang="en-US" sz="1900" dirty="0">
              <a:latin typeface="微软雅黑" panose="020B0503020204020204" pitchFamily="34" charset="-122"/>
              <a:ea typeface="微软雅黑" panose="020B0503020204020204" pitchFamily="34" charset="-122"/>
            </a:endParaRPr>
          </a:p>
        </p:txBody>
      </p:sp>
      <p:sp>
        <p:nvSpPr>
          <p:cNvPr id="44049" name="矩形 14"/>
          <p:cNvSpPr/>
          <p:nvPr/>
        </p:nvSpPr>
        <p:spPr>
          <a:xfrm>
            <a:off x="6719016" y="3651484"/>
            <a:ext cx="4332893" cy="52959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r">
              <a:lnSpc>
                <a:spcPct val="150000"/>
              </a:lnSpc>
              <a:spcBef>
                <a:spcPct val="0"/>
              </a:spcBef>
              <a:buFontTx/>
              <a:buNone/>
            </a:pPr>
            <a:r>
              <a:rPr lang="zh-CN" altLang="en-US" sz="1900" dirty="0">
                <a:latin typeface="微软雅黑" panose="020B0503020204020204" pitchFamily="34" charset="-122"/>
                <a:ea typeface="微软雅黑" panose="020B0503020204020204" pitchFamily="34" charset="-122"/>
              </a:rPr>
              <a:t>不是自己分管的设备，不准随意动用。</a:t>
            </a:r>
            <a:endParaRPr lang="zh-CN" altLang="en-US" sz="1900" dirty="0">
              <a:latin typeface="微软雅黑" panose="020B0503020204020204" pitchFamily="34" charset="-122"/>
              <a:ea typeface="微软雅黑" panose="020B0503020204020204" pitchFamily="34" charset="-122"/>
            </a:endParaRPr>
          </a:p>
        </p:txBody>
      </p:sp>
      <p:sp>
        <p:nvSpPr>
          <p:cNvPr id="44050" name="矩形 15"/>
          <p:cNvSpPr/>
          <p:nvPr/>
        </p:nvSpPr>
        <p:spPr>
          <a:xfrm>
            <a:off x="7217935" y="5856437"/>
            <a:ext cx="4356332" cy="968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r">
              <a:lnSpc>
                <a:spcPct val="150000"/>
              </a:lnSpc>
              <a:spcBef>
                <a:spcPct val="0"/>
              </a:spcBef>
              <a:buFontTx/>
              <a:buNone/>
            </a:pPr>
            <a:r>
              <a:rPr lang="zh-CN" altLang="en-US" sz="1900" dirty="0">
                <a:latin typeface="微软雅黑" panose="020B0503020204020204" pitchFamily="34" charset="-122"/>
                <a:ea typeface="微软雅黑" panose="020B0503020204020204" pitchFamily="34" charset="-122"/>
              </a:rPr>
              <a:t>严禁在工作时间串岗、离岗、睡岗或嬉戏打闹。</a:t>
            </a:r>
            <a:endParaRPr lang="zh-CN" altLang="en-US" sz="1900" dirty="0">
              <a:latin typeface="微软雅黑" panose="020B0503020204020204" pitchFamily="34" charset="-122"/>
              <a:ea typeface="微软雅黑" panose="020B0503020204020204" pitchFamily="34" charset="-122"/>
            </a:endParaRPr>
          </a:p>
        </p:txBody>
      </p:sp>
      <p:sp>
        <p:nvSpPr>
          <p:cNvPr id="4" name="任意多边形 3"/>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任意多边形 2"/>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6"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01  </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3"/>
          <p:cNvSpPr txBox="1"/>
          <p:nvPr/>
        </p:nvSpPr>
        <p:spPr>
          <a:xfrm>
            <a:off x="1113713" y="2650789"/>
            <a:ext cx="4974121" cy="437451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342900" lvl="0" indent="-342900" eaLnBrk="1" hangingPunct="1">
              <a:lnSpc>
                <a:spcPct val="165000"/>
              </a:lnSpc>
              <a:spcBef>
                <a:spcPct val="0"/>
              </a:spcBef>
              <a:buFont typeface="Wingdings" panose="05000000000000000000" pitchFamily="2" charset="2"/>
              <a:buChar char="Ø"/>
            </a:pPr>
            <a:r>
              <a:rPr lang="zh-CN" altLang="en-US" sz="2110" dirty="0">
                <a:latin typeface="微软雅黑" panose="020B0503020204020204" pitchFamily="34" charset="-122"/>
                <a:ea typeface="微软雅黑" panose="020B0503020204020204" pitchFamily="34" charset="-122"/>
                <a:sym typeface="宋体" panose="02010600030101010101" pitchFamily="2" charset="-122"/>
              </a:rPr>
              <a:t>睡觉或上班前要关锁好门窗，不私自使用大功率电器，出门前要关掉用电器电源。</a:t>
            </a:r>
            <a:endParaRPr lang="zh-CN" altLang="en-US" sz="2110" dirty="0">
              <a:latin typeface="微软雅黑" panose="020B0503020204020204" pitchFamily="34" charset="-122"/>
              <a:ea typeface="微软雅黑" panose="020B0503020204020204" pitchFamily="34" charset="-122"/>
              <a:sym typeface="宋体" panose="02010600030101010101" pitchFamily="2" charset="-122"/>
            </a:endParaRPr>
          </a:p>
          <a:p>
            <a:pPr marL="342900" lvl="0" indent="-342900" eaLnBrk="1" hangingPunct="1">
              <a:lnSpc>
                <a:spcPct val="165000"/>
              </a:lnSpc>
              <a:spcBef>
                <a:spcPct val="0"/>
              </a:spcBef>
              <a:buFont typeface="Wingdings" panose="05000000000000000000" pitchFamily="2" charset="2"/>
              <a:buChar char="Ø"/>
            </a:pPr>
            <a:r>
              <a:rPr lang="zh-CN" altLang="en-US" sz="2110" dirty="0">
                <a:latin typeface="微软雅黑" panose="020B0503020204020204" pitchFamily="34" charset="-122"/>
                <a:ea typeface="微软雅黑" panose="020B0503020204020204" pitchFamily="34" charset="-122"/>
                <a:sym typeface="宋体" panose="02010600030101010101" pitchFamily="2" charset="-122"/>
              </a:rPr>
              <a:t>外租注意防火、防煤气中毒，睡觉前要检查门 窗﹑煤气瓶阀是否关好；</a:t>
            </a:r>
            <a:endParaRPr lang="zh-CN" altLang="en-US" sz="2110" dirty="0">
              <a:latin typeface="微软雅黑" panose="020B0503020204020204" pitchFamily="34" charset="-122"/>
              <a:ea typeface="微软雅黑" panose="020B0503020204020204" pitchFamily="34" charset="-122"/>
              <a:sym typeface="宋体" panose="02010600030101010101" pitchFamily="2" charset="-122"/>
            </a:endParaRPr>
          </a:p>
          <a:p>
            <a:pPr marL="342900" lvl="0" indent="-342900" eaLnBrk="1" hangingPunct="1">
              <a:lnSpc>
                <a:spcPct val="165000"/>
              </a:lnSpc>
              <a:spcBef>
                <a:spcPct val="0"/>
              </a:spcBef>
              <a:buFont typeface="Wingdings" panose="05000000000000000000" pitchFamily="2" charset="2"/>
              <a:buChar char="Ø"/>
            </a:pPr>
            <a:r>
              <a:rPr lang="zh-CN" altLang="en-US" sz="2110" dirty="0">
                <a:latin typeface="微软雅黑" panose="020B0503020204020204" pitchFamily="34" charset="-122"/>
                <a:ea typeface="微软雅黑" panose="020B0503020204020204" pitchFamily="34" charset="-122"/>
                <a:sym typeface="宋体" panose="02010600030101010101" pitchFamily="2" charset="-122"/>
              </a:rPr>
              <a:t>室內勿放大量现金，对入室盗抢，应冷静，见机行事，勿过激反抗，并保护好现场，及时报警。</a:t>
            </a:r>
            <a:endParaRPr lang="zh-CN" altLang="en-US" sz="2110" u="sng" dirty="0">
              <a:latin typeface="微软雅黑" panose="020B0503020204020204" pitchFamily="34" charset="-122"/>
              <a:ea typeface="微软雅黑" panose="020B0503020204020204" pitchFamily="34" charset="-122"/>
            </a:endParaRPr>
          </a:p>
        </p:txBody>
      </p:sp>
      <p:sp>
        <p:nvSpPr>
          <p:cNvPr id="43012" name="Text Box 4"/>
          <p:cNvSpPr txBox="1"/>
          <p:nvPr/>
        </p:nvSpPr>
        <p:spPr>
          <a:xfrm>
            <a:off x="1266067" y="1890691"/>
            <a:ext cx="4100176" cy="4800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AutoNum type="alphaLcParenR"/>
            </a:pPr>
            <a:r>
              <a:rPr lang="zh-CN" altLang="zh-CN" sz="2530" b="1" dirty="0">
                <a:latin typeface="微软雅黑" panose="020B0503020204020204" pitchFamily="34" charset="-122"/>
                <a:ea typeface="微软雅黑" panose="020B0503020204020204" pitchFamily="34" charset="-122"/>
                <a:sym typeface="宋体" panose="02010600030101010101" pitchFamily="2" charset="-122"/>
              </a:rPr>
              <a:t>宿舍及外出租房安全事项</a:t>
            </a:r>
            <a:endParaRPr lang="zh-CN" altLang="zh-CN" sz="2530" b="1"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45060" name="Text Box 5"/>
          <p:cNvSpPr txBox="1"/>
          <p:nvPr/>
        </p:nvSpPr>
        <p:spPr>
          <a:xfrm>
            <a:off x="3543012" y="1025118"/>
            <a:ext cx="7137220" cy="610870"/>
          </a:xfrm>
          <a:prstGeom prst="rect">
            <a:avLst/>
          </a:prstGeom>
          <a:noFill/>
          <a:ln w="9525">
            <a:noFill/>
          </a:ln>
        </p:spPr>
        <p:txBody>
          <a:bodyPr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3375" b="1" dirty="0">
                <a:solidFill>
                  <a:srgbClr val="000000"/>
                </a:solidFill>
                <a:latin typeface="微软雅黑" panose="020B0503020204020204" pitchFamily="34" charset="-122"/>
                <a:ea typeface="微软雅黑" panose="020B0503020204020204" pitchFamily="34" charset="-122"/>
              </a:rPr>
              <a:t>其它安全注意事项</a:t>
            </a:r>
            <a:endParaRPr lang="zh-CN" altLang="en-US" sz="3375" b="1" dirty="0">
              <a:solidFill>
                <a:srgbClr val="000000"/>
              </a:solidFill>
              <a:latin typeface="微软雅黑" panose="020B0503020204020204" pitchFamily="34" charset="-122"/>
              <a:ea typeface="微软雅黑" panose="020B0503020204020204" pitchFamily="34" charset="-122"/>
            </a:endParaRPr>
          </a:p>
        </p:txBody>
      </p:sp>
      <p:pic>
        <p:nvPicPr>
          <p:cNvPr id="45063" name="图片 1"/>
          <p:cNvPicPr>
            <a:picLocks noChangeAspect="1"/>
          </p:cNvPicPr>
          <p:nvPr/>
        </p:nvPicPr>
        <p:blipFill>
          <a:blip r:embed="rId1"/>
          <a:srcRect l="6067" t="6000" r="10394" b="5328"/>
          <a:stretch>
            <a:fillRect/>
          </a:stretch>
        </p:blipFill>
        <p:spPr>
          <a:xfrm>
            <a:off x="6354035" y="2873460"/>
            <a:ext cx="5391003" cy="4006420"/>
          </a:xfrm>
          <a:prstGeom prst="rect">
            <a:avLst/>
          </a:prstGeom>
          <a:noFill/>
          <a:ln w="9525">
            <a:noFill/>
          </a:ln>
        </p:spPr>
      </p:pic>
      <p:sp>
        <p:nvSpPr>
          <p:cNvPr id="4" name="任意多边形 3"/>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任意多边形 2"/>
          <p:cNvSpPr/>
          <p:nvPr>
            <p:custDataLst>
              <p:tags r:id="rId3"/>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2"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01  </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3012"/>
                                        </p:tgtEl>
                                        <p:attrNameLst>
                                          <p:attrName>style.visibility</p:attrName>
                                        </p:attrNameLst>
                                      </p:cBhvr>
                                      <p:to>
                                        <p:strVal val="visible"/>
                                      </p:to>
                                    </p:set>
                                    <p:anim calcmode="lin" valueType="num">
                                      <p:cBhvr>
                                        <p:cTn id="7" dur="500" fill="hold"/>
                                        <p:tgtEl>
                                          <p:spTgt spid="430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3012"/>
                                        </p:tgtEl>
                                        <p:attrNameLst>
                                          <p:attrName>ppt_y</p:attrName>
                                        </p:attrNameLst>
                                      </p:cBhvr>
                                      <p:tavLst>
                                        <p:tav tm="0">
                                          <p:val>
                                            <p:strVal val="#ppt_y"/>
                                          </p:val>
                                        </p:tav>
                                        <p:tav tm="100000">
                                          <p:val>
                                            <p:strVal val="#ppt_y"/>
                                          </p:val>
                                        </p:tav>
                                      </p:tavLst>
                                    </p:anim>
                                    <p:anim calcmode="lin" valueType="num">
                                      <p:cBhvr>
                                        <p:cTn id="9" dur="500" fill="hold"/>
                                        <p:tgtEl>
                                          <p:spTgt spid="430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30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43012"/>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43011"/>
                                        </p:tgtEl>
                                        <p:attrNameLst>
                                          <p:attrName>style.visibility</p:attrName>
                                        </p:attrNameLst>
                                      </p:cBhvr>
                                      <p:to>
                                        <p:strVal val="visible"/>
                                      </p:to>
                                    </p:set>
                                    <p:animEffect transition="in" filter="fade">
                                      <p:cBhvr>
                                        <p:cTn id="16" dur="2000"/>
                                        <p:tgtEl>
                                          <p:spTgt spid="43011"/>
                                        </p:tgtEl>
                                      </p:cBhvr>
                                    </p:animEffect>
                                    <p:anim calcmode="lin" valueType="num">
                                      <p:cBhvr>
                                        <p:cTn id="17" dur="2000" fill="hold"/>
                                        <p:tgtEl>
                                          <p:spTgt spid="43011"/>
                                        </p:tgtEl>
                                        <p:attrNameLst>
                                          <p:attrName>ppt_x</p:attrName>
                                        </p:attrNameLst>
                                      </p:cBhvr>
                                      <p:tavLst>
                                        <p:tav tm="0">
                                          <p:val>
                                            <p:strVal val="#ppt_x"/>
                                          </p:val>
                                        </p:tav>
                                        <p:tav tm="100000">
                                          <p:val>
                                            <p:strVal val="#ppt_x"/>
                                          </p:val>
                                        </p:tav>
                                      </p:tavLst>
                                    </p:anim>
                                    <p:anim calcmode="lin" valueType="num">
                                      <p:cBhvr>
                                        <p:cTn id="18" dur="2000" fill="hold"/>
                                        <p:tgtEl>
                                          <p:spTgt spid="430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ldLvl="0"/>
      <p:bldP spid="43012" grpId="0" bldLvl="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3"/>
          <p:cNvSpPr txBox="1"/>
          <p:nvPr/>
        </p:nvSpPr>
        <p:spPr>
          <a:xfrm>
            <a:off x="1446409" y="2157365"/>
            <a:ext cx="5506525" cy="490982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342900" lvl="0" indent="-342900" eaLnBrk="1" hangingPunct="1">
              <a:lnSpc>
                <a:spcPct val="165000"/>
              </a:lnSpc>
              <a:spcBef>
                <a:spcPct val="0"/>
              </a:spcBef>
              <a:buFont typeface="Wingdings" panose="05000000000000000000" pitchFamily="2" charset="2"/>
              <a:buChar char="Ø"/>
            </a:pPr>
            <a:r>
              <a:rPr lang="zh-CN" altLang="en-US" sz="2110" dirty="0">
                <a:latin typeface="微软雅黑" panose="020B0503020204020204" pitchFamily="34" charset="-122"/>
                <a:ea typeface="微软雅黑" panose="020B0503020204020204" pitchFamily="34" charset="-122"/>
                <a:sym typeface="宋体" panose="02010600030101010101" pitchFamily="2" charset="-122"/>
              </a:rPr>
              <a:t>避免深夜外出——外出最好结伴而行，提高警惕，选择人多光亮地段；</a:t>
            </a:r>
            <a:endParaRPr lang="zh-CN" altLang="en-US" sz="2110" dirty="0">
              <a:latin typeface="微软雅黑" panose="020B0503020204020204" pitchFamily="34" charset="-122"/>
              <a:ea typeface="微软雅黑" panose="020B0503020204020204" pitchFamily="34" charset="-122"/>
              <a:sym typeface="宋体" panose="02010600030101010101" pitchFamily="2" charset="-122"/>
            </a:endParaRPr>
          </a:p>
          <a:p>
            <a:pPr marL="342900" lvl="0" indent="-342900" eaLnBrk="1" hangingPunct="1">
              <a:lnSpc>
                <a:spcPct val="165000"/>
              </a:lnSpc>
              <a:spcBef>
                <a:spcPct val="0"/>
              </a:spcBef>
              <a:buFont typeface="Wingdings" panose="05000000000000000000" pitchFamily="2" charset="2"/>
              <a:buChar char="Ø"/>
            </a:pPr>
            <a:r>
              <a:rPr lang="zh-CN" altLang="en-US" sz="2110" dirty="0">
                <a:latin typeface="微软雅黑" panose="020B0503020204020204" pitchFamily="34" charset="-122"/>
                <a:ea typeface="微软雅黑" panose="020B0503020204020204" pitchFamily="34" charset="-122"/>
                <a:sym typeface="宋体" panose="02010600030101010101" pitchFamily="2" charset="-122"/>
              </a:rPr>
              <a:t>警惕熟悉的陌生人——老乡、同学、旧同事假借聚会等活动，警惕趁机敲诈勒索；</a:t>
            </a:r>
            <a:endParaRPr lang="zh-CN" altLang="en-US" sz="2110" dirty="0">
              <a:latin typeface="微软雅黑" panose="020B0503020204020204" pitchFamily="34" charset="-122"/>
              <a:ea typeface="微软雅黑" panose="020B0503020204020204" pitchFamily="34" charset="-122"/>
              <a:sym typeface="宋体" panose="02010600030101010101" pitchFamily="2" charset="-122"/>
            </a:endParaRPr>
          </a:p>
          <a:p>
            <a:pPr marL="342900" lvl="0" indent="-342900" eaLnBrk="1" hangingPunct="1">
              <a:lnSpc>
                <a:spcPct val="165000"/>
              </a:lnSpc>
              <a:spcBef>
                <a:spcPct val="0"/>
              </a:spcBef>
              <a:buFont typeface="Wingdings" panose="05000000000000000000" pitchFamily="2" charset="2"/>
              <a:buChar char="Ø"/>
            </a:pPr>
            <a:r>
              <a:rPr lang="zh-CN" altLang="en-US" sz="2110" dirty="0">
                <a:latin typeface="微软雅黑" panose="020B0503020204020204" pitchFamily="34" charset="-122"/>
                <a:ea typeface="微软雅黑" panose="020B0503020204020204" pitchFamily="34" charset="-122"/>
                <a:sym typeface="宋体" panose="02010600030101010101" pitchFamily="2" charset="-122"/>
              </a:rPr>
              <a:t>不要轻信陌生人——不要接受陌生人的食品香烟饮料不贪图小便宜；</a:t>
            </a:r>
            <a:endParaRPr lang="zh-CN" altLang="en-US" sz="2110" dirty="0">
              <a:latin typeface="微软雅黑" panose="020B0503020204020204" pitchFamily="34" charset="-122"/>
              <a:ea typeface="微软雅黑" panose="020B0503020204020204" pitchFamily="34" charset="-122"/>
              <a:sym typeface="宋体" panose="02010600030101010101" pitchFamily="2" charset="-122"/>
            </a:endParaRPr>
          </a:p>
          <a:p>
            <a:pPr marL="342900" lvl="0" indent="-342900" eaLnBrk="1" hangingPunct="1">
              <a:lnSpc>
                <a:spcPct val="165000"/>
              </a:lnSpc>
              <a:spcBef>
                <a:spcPct val="0"/>
              </a:spcBef>
              <a:buFont typeface="Wingdings" panose="05000000000000000000" pitchFamily="2" charset="2"/>
              <a:buChar char="Ø"/>
            </a:pPr>
            <a:r>
              <a:rPr lang="zh-CN" altLang="en-US" sz="2110" dirty="0">
                <a:latin typeface="微软雅黑" panose="020B0503020204020204" pitchFamily="34" charset="-122"/>
                <a:ea typeface="微软雅黑" panose="020B0503020204020204" pitchFamily="34" charset="-122"/>
                <a:sym typeface="宋体" panose="02010600030101010101" pitchFamily="2" charset="-122"/>
              </a:rPr>
              <a:t>不要轻信手机短信——不要将自己的家庭地址联系方式透露给陌生人，常给家人打电话报平安，以免他人诈骗。</a:t>
            </a:r>
            <a:endParaRPr lang="zh-CN" altLang="en-US" sz="2110" dirty="0">
              <a:latin typeface="微软雅黑" panose="020B0503020204020204" pitchFamily="34" charset="-122"/>
              <a:ea typeface="微软雅黑" panose="020B0503020204020204" pitchFamily="34" charset="-122"/>
            </a:endParaRPr>
          </a:p>
        </p:txBody>
      </p:sp>
      <p:sp>
        <p:nvSpPr>
          <p:cNvPr id="46083" name="Text Box 4"/>
          <p:cNvSpPr txBox="1"/>
          <p:nvPr/>
        </p:nvSpPr>
        <p:spPr>
          <a:xfrm>
            <a:off x="3686522" y="939132"/>
            <a:ext cx="7137220" cy="610870"/>
          </a:xfrm>
          <a:prstGeom prst="rect">
            <a:avLst/>
          </a:prstGeom>
          <a:noFill/>
          <a:ln w="9525">
            <a:noFill/>
          </a:ln>
        </p:spPr>
        <p:txBody>
          <a:bodyPr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3375" b="1" dirty="0">
                <a:solidFill>
                  <a:srgbClr val="000000"/>
                </a:solidFill>
                <a:latin typeface="微软雅黑" panose="020B0503020204020204" pitchFamily="34" charset="-122"/>
                <a:ea typeface="微软雅黑" panose="020B0503020204020204" pitchFamily="34" charset="-122"/>
              </a:rPr>
              <a:t>其它安全注意事项</a:t>
            </a:r>
            <a:endParaRPr lang="zh-CN" altLang="en-US" sz="3375" b="1" dirty="0">
              <a:solidFill>
                <a:srgbClr val="000000"/>
              </a:solidFill>
              <a:latin typeface="微软雅黑" panose="020B0503020204020204" pitchFamily="34" charset="-122"/>
              <a:ea typeface="微软雅黑" panose="020B0503020204020204" pitchFamily="34" charset="-122"/>
            </a:endParaRPr>
          </a:p>
        </p:txBody>
      </p:sp>
      <p:sp>
        <p:nvSpPr>
          <p:cNvPr id="44037" name="Text Box 5"/>
          <p:cNvSpPr txBox="1"/>
          <p:nvPr/>
        </p:nvSpPr>
        <p:spPr>
          <a:xfrm>
            <a:off x="1555235" y="1668492"/>
            <a:ext cx="4098502" cy="4800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2530" b="1" dirty="0">
                <a:latin typeface="微软雅黑" panose="020B0503020204020204" pitchFamily="34" charset="-122"/>
                <a:ea typeface="微软雅黑" panose="020B0503020204020204" pitchFamily="34" charset="-122"/>
                <a:sym typeface="宋体" panose="02010600030101010101" pitchFamily="2" charset="-122"/>
              </a:rPr>
              <a:t>社会交往安全提示</a:t>
            </a:r>
            <a:endParaRPr lang="zh-CN" altLang="en-US" sz="2530" b="1" dirty="0">
              <a:latin typeface="微软雅黑" panose="020B0503020204020204" pitchFamily="34" charset="-122"/>
              <a:ea typeface="微软雅黑" panose="020B0503020204020204" pitchFamily="34" charset="-122"/>
              <a:sym typeface="宋体" panose="02010600030101010101" pitchFamily="2" charset="-122"/>
            </a:endParaRPr>
          </a:p>
        </p:txBody>
      </p:sp>
      <p:pic>
        <p:nvPicPr>
          <p:cNvPr id="46087" name="图片 1"/>
          <p:cNvPicPr>
            <a:picLocks noChangeAspect="1"/>
          </p:cNvPicPr>
          <p:nvPr/>
        </p:nvPicPr>
        <p:blipFill>
          <a:blip r:embed="rId1"/>
          <a:srcRect l="48639" r="13252" b="5379"/>
          <a:stretch>
            <a:fillRect/>
          </a:stretch>
        </p:blipFill>
        <p:spPr>
          <a:xfrm>
            <a:off x="8052899" y="2267864"/>
            <a:ext cx="3026998" cy="4696200"/>
          </a:xfrm>
          <a:prstGeom prst="rect">
            <a:avLst/>
          </a:prstGeom>
          <a:noFill/>
          <a:ln w="9525">
            <a:noFill/>
          </a:ln>
        </p:spPr>
      </p:pic>
      <p:sp>
        <p:nvSpPr>
          <p:cNvPr id="4" name="任意多边形 3"/>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任意多边形 2"/>
          <p:cNvSpPr/>
          <p:nvPr>
            <p:custDataLst>
              <p:tags r:id="rId3"/>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2"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01  </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4037"/>
                                        </p:tgtEl>
                                        <p:attrNameLst>
                                          <p:attrName>style.visibility</p:attrName>
                                        </p:attrNameLst>
                                      </p:cBhvr>
                                      <p:to>
                                        <p:strVal val="visible"/>
                                      </p:to>
                                    </p:set>
                                    <p:anim calcmode="lin" valueType="num">
                                      <p:cBhvr>
                                        <p:cTn id="7" dur="500" fill="hold"/>
                                        <p:tgtEl>
                                          <p:spTgt spid="4403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4037"/>
                                        </p:tgtEl>
                                        <p:attrNameLst>
                                          <p:attrName>ppt_y</p:attrName>
                                        </p:attrNameLst>
                                      </p:cBhvr>
                                      <p:tavLst>
                                        <p:tav tm="0">
                                          <p:val>
                                            <p:strVal val="#ppt_y"/>
                                          </p:val>
                                        </p:tav>
                                        <p:tav tm="100000">
                                          <p:val>
                                            <p:strVal val="#ppt_y"/>
                                          </p:val>
                                        </p:tav>
                                      </p:tavLst>
                                    </p:anim>
                                    <p:anim calcmode="lin" valueType="num">
                                      <p:cBhvr>
                                        <p:cTn id="9" dur="500" fill="hold"/>
                                        <p:tgtEl>
                                          <p:spTgt spid="4403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403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44037"/>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44035"/>
                                        </p:tgtEl>
                                        <p:attrNameLst>
                                          <p:attrName>style.visibility</p:attrName>
                                        </p:attrNameLst>
                                      </p:cBhvr>
                                      <p:to>
                                        <p:strVal val="visible"/>
                                      </p:to>
                                    </p:set>
                                    <p:animEffect transition="in" filter="fade">
                                      <p:cBhvr>
                                        <p:cTn id="16" dur="1000"/>
                                        <p:tgtEl>
                                          <p:spTgt spid="44035"/>
                                        </p:tgtEl>
                                      </p:cBhvr>
                                    </p:animEffect>
                                    <p:anim calcmode="lin" valueType="num">
                                      <p:cBhvr>
                                        <p:cTn id="17" dur="1000" fill="hold"/>
                                        <p:tgtEl>
                                          <p:spTgt spid="44035"/>
                                        </p:tgtEl>
                                        <p:attrNameLst>
                                          <p:attrName>ppt_x</p:attrName>
                                        </p:attrNameLst>
                                      </p:cBhvr>
                                      <p:tavLst>
                                        <p:tav tm="0">
                                          <p:val>
                                            <p:strVal val="#ppt_x"/>
                                          </p:val>
                                        </p:tav>
                                        <p:tav tm="100000">
                                          <p:val>
                                            <p:strVal val="#ppt_x"/>
                                          </p:val>
                                        </p:tav>
                                      </p:tavLst>
                                    </p:anim>
                                    <p:anim calcmode="lin" valueType="num">
                                      <p:cBhvr>
                                        <p:cTn id="18" dur="1000" fill="hold"/>
                                        <p:tgtEl>
                                          <p:spTgt spid="440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ldLvl="0"/>
      <p:bldP spid="44037" grpId="0" bldLvl="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p:nvPr/>
        </p:nvSpPr>
        <p:spPr>
          <a:xfrm>
            <a:off x="3901787" y="953363"/>
            <a:ext cx="5925081" cy="610870"/>
          </a:xfrm>
          <a:prstGeom prst="rect">
            <a:avLst/>
          </a:prstGeom>
          <a:noFill/>
          <a:ln w="9525">
            <a:noFill/>
          </a:ln>
        </p:spPr>
        <p:txBody>
          <a:bodyPr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3375" b="1" dirty="0">
                <a:solidFill>
                  <a:srgbClr val="000000"/>
                </a:solidFill>
                <a:latin typeface="微软雅黑" panose="020B0503020204020204" pitchFamily="34" charset="-122"/>
                <a:ea typeface="微软雅黑" panose="020B0503020204020204" pitchFamily="34" charset="-122"/>
              </a:rPr>
              <a:t>其它安全注意事项</a:t>
            </a:r>
            <a:endParaRPr lang="zh-CN" altLang="en-US" sz="3375" b="1" dirty="0">
              <a:solidFill>
                <a:srgbClr val="000000"/>
              </a:solidFill>
              <a:latin typeface="微软雅黑" panose="020B0503020204020204" pitchFamily="34" charset="-122"/>
              <a:ea typeface="微软雅黑" panose="020B0503020204020204" pitchFamily="34" charset="-122"/>
            </a:endParaRPr>
          </a:p>
        </p:txBody>
      </p:sp>
      <p:sp>
        <p:nvSpPr>
          <p:cNvPr id="45060" name="Text Box 4"/>
          <p:cNvSpPr txBox="1"/>
          <p:nvPr/>
        </p:nvSpPr>
        <p:spPr>
          <a:xfrm>
            <a:off x="1703767" y="1806743"/>
            <a:ext cx="6020511" cy="4800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2530" b="1" dirty="0">
                <a:latin typeface="微软雅黑" panose="020B0503020204020204" pitchFamily="34" charset="-122"/>
                <a:ea typeface="微软雅黑" panose="020B0503020204020204" pitchFamily="34" charset="-122"/>
                <a:sym typeface="宋体" panose="02010600030101010101" pitchFamily="2" charset="-122"/>
              </a:rPr>
              <a:t>外出险情应急处理</a:t>
            </a:r>
            <a:endParaRPr lang="zh-CN" altLang="en-US" sz="2530" b="1"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45061" name="Text Box 5"/>
          <p:cNvSpPr txBox="1"/>
          <p:nvPr/>
        </p:nvSpPr>
        <p:spPr>
          <a:xfrm>
            <a:off x="1703767" y="2418071"/>
            <a:ext cx="5705757" cy="39846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110" dirty="0">
                <a:latin typeface="微软雅黑" panose="020B0503020204020204" pitchFamily="34" charset="-122"/>
                <a:ea typeface="微软雅黑" panose="020B0503020204020204" pitchFamily="34" charset="-122"/>
                <a:sym typeface="宋体" panose="02010600030101010101" pitchFamily="2" charset="-122"/>
              </a:rPr>
              <a:t>外出如遇险情或突发事件，应保持冷静确保自身人生安全，视情况采取一定防范措施，尽可能的不遇当事人发生正面冲突，同时保护好现场（证据）第一时间向职责部门求助。</a:t>
            </a:r>
            <a:endParaRPr lang="zh-CN" altLang="en-US" sz="2110" dirty="0">
              <a:latin typeface="微软雅黑" panose="020B0503020204020204" pitchFamily="34" charset="-122"/>
              <a:ea typeface="微软雅黑" panose="020B0503020204020204" pitchFamily="34" charset="-122"/>
              <a:sym typeface="宋体" panose="02010600030101010101" pitchFamily="2" charset="-122"/>
            </a:endParaRPr>
          </a:p>
          <a:p>
            <a:pPr marL="0" lvl="0" indent="0" eaLnBrk="1" hangingPunct="1">
              <a:lnSpc>
                <a:spcPct val="150000"/>
              </a:lnSpc>
              <a:spcBef>
                <a:spcPct val="0"/>
              </a:spcBef>
              <a:buNone/>
            </a:pPr>
            <a:r>
              <a:rPr lang="zh-CN" altLang="en-US" sz="2110" dirty="0">
                <a:solidFill>
                  <a:srgbClr val="FF3300"/>
                </a:solidFill>
                <a:latin typeface="微软雅黑" panose="020B0503020204020204" pitchFamily="34" charset="-122"/>
                <a:ea typeface="微软雅黑" panose="020B0503020204020204" pitchFamily="34" charset="-122"/>
                <a:sym typeface="宋体" panose="02010600030101010101" pitchFamily="2" charset="-122"/>
              </a:rPr>
              <a:t>职责部门求助电话：</a:t>
            </a:r>
            <a:endParaRPr lang="zh-CN" altLang="en-US" sz="2110" dirty="0">
              <a:solidFill>
                <a:srgbClr val="FF3300"/>
              </a:solidFill>
              <a:latin typeface="微软雅黑" panose="020B0503020204020204" pitchFamily="34" charset="-122"/>
              <a:ea typeface="微软雅黑" panose="020B0503020204020204" pitchFamily="34" charset="-122"/>
              <a:sym typeface="宋体" panose="02010600030101010101" pitchFamily="2" charset="-122"/>
            </a:endParaRPr>
          </a:p>
          <a:p>
            <a:pPr marL="0" lvl="0" indent="0" eaLnBrk="1" hangingPunct="1">
              <a:lnSpc>
                <a:spcPct val="150000"/>
              </a:lnSpc>
              <a:spcBef>
                <a:spcPct val="0"/>
              </a:spcBef>
              <a:buNone/>
            </a:pPr>
            <a:r>
              <a:rPr lang="zh-CN" altLang="en-US" sz="2110" dirty="0">
                <a:solidFill>
                  <a:srgbClr val="FF3300"/>
                </a:solidFill>
                <a:latin typeface="微软雅黑" panose="020B0503020204020204" pitchFamily="34" charset="-122"/>
                <a:ea typeface="微软雅黑" panose="020B0503020204020204" pitchFamily="34" charset="-122"/>
                <a:sym typeface="宋体" panose="02010600030101010101" pitchFamily="2" charset="-122"/>
              </a:rPr>
              <a:t>火警——119           治安、刑事案件——110</a:t>
            </a:r>
            <a:endParaRPr lang="zh-CN" altLang="en-US" sz="2110" dirty="0">
              <a:solidFill>
                <a:srgbClr val="FF3300"/>
              </a:solidFill>
              <a:latin typeface="微软雅黑" panose="020B0503020204020204" pitchFamily="34" charset="-122"/>
              <a:ea typeface="微软雅黑" panose="020B0503020204020204" pitchFamily="34" charset="-122"/>
              <a:sym typeface="宋体" panose="02010600030101010101" pitchFamily="2" charset="-122"/>
            </a:endParaRPr>
          </a:p>
          <a:p>
            <a:pPr marL="0" lvl="0" indent="0" eaLnBrk="1" hangingPunct="1">
              <a:lnSpc>
                <a:spcPct val="150000"/>
              </a:lnSpc>
              <a:spcBef>
                <a:spcPct val="0"/>
              </a:spcBef>
              <a:buNone/>
            </a:pPr>
            <a:r>
              <a:rPr lang="zh-CN" altLang="en-US" sz="2110" dirty="0">
                <a:solidFill>
                  <a:srgbClr val="FF3300"/>
                </a:solidFill>
                <a:latin typeface="微软雅黑" panose="020B0503020204020204" pitchFamily="34" charset="-122"/>
                <a:ea typeface="微软雅黑" panose="020B0503020204020204" pitchFamily="34" charset="-122"/>
                <a:sym typeface="宋体" panose="02010600030101010101" pitchFamily="2" charset="-122"/>
              </a:rPr>
              <a:t>交通事故——122</a:t>
            </a:r>
            <a:endParaRPr lang="zh-CN" altLang="en-US" sz="2110" dirty="0">
              <a:solidFill>
                <a:srgbClr val="FF3300"/>
              </a:solidFill>
              <a:latin typeface="微软雅黑" panose="020B0503020204020204" pitchFamily="34" charset="-122"/>
              <a:ea typeface="微软雅黑" panose="020B0503020204020204" pitchFamily="34" charset="-122"/>
              <a:sym typeface="宋体" panose="02010600030101010101" pitchFamily="2" charset="-122"/>
            </a:endParaRPr>
          </a:p>
          <a:p>
            <a:pPr marL="0" lvl="0" indent="0" eaLnBrk="1" hangingPunct="1">
              <a:lnSpc>
                <a:spcPct val="150000"/>
              </a:lnSpc>
              <a:spcBef>
                <a:spcPct val="0"/>
              </a:spcBef>
              <a:buNone/>
            </a:pPr>
            <a:r>
              <a:rPr lang="zh-CN" altLang="en-US" sz="2110" dirty="0">
                <a:solidFill>
                  <a:srgbClr val="FF3300"/>
                </a:solidFill>
                <a:latin typeface="微软雅黑" panose="020B0503020204020204" pitchFamily="34" charset="-122"/>
                <a:ea typeface="微软雅黑" panose="020B0503020204020204" pitchFamily="34" charset="-122"/>
                <a:sym typeface="宋体" panose="02010600030101010101" pitchFamily="2" charset="-122"/>
              </a:rPr>
              <a:t>医疗急救——120</a:t>
            </a:r>
            <a:endParaRPr lang="zh-CN" altLang="en-US" sz="2110" dirty="0">
              <a:solidFill>
                <a:srgbClr val="FF3300"/>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47111" name="图片 1"/>
          <p:cNvPicPr>
            <a:picLocks noChangeAspect="1"/>
          </p:cNvPicPr>
          <p:nvPr/>
        </p:nvPicPr>
        <p:blipFill>
          <a:blip r:embed="rId1"/>
          <a:srcRect l="26616" t="9578" r="26247" b="4327"/>
          <a:stretch>
            <a:fillRect/>
          </a:stretch>
        </p:blipFill>
        <p:spPr>
          <a:xfrm>
            <a:off x="8045729" y="2346316"/>
            <a:ext cx="3385282" cy="4373074"/>
          </a:xfrm>
          <a:prstGeom prst="rect">
            <a:avLst/>
          </a:prstGeom>
          <a:noFill/>
          <a:ln w="9525">
            <a:noFill/>
          </a:ln>
        </p:spPr>
      </p:pic>
      <p:sp>
        <p:nvSpPr>
          <p:cNvPr id="4" name="任意多边形 3"/>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任意多边形 2"/>
          <p:cNvSpPr/>
          <p:nvPr>
            <p:custDataLst>
              <p:tags r:id="rId3"/>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2"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01  </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1000"/>
                                        <p:tgtEl>
                                          <p:spTgt spid="45060"/>
                                        </p:tgtEl>
                                      </p:cBhvr>
                                    </p:animEffect>
                                    <p:anim calcmode="lin" valueType="num">
                                      <p:cBhvr>
                                        <p:cTn id="8" dur="1000" fill="hold"/>
                                        <p:tgtEl>
                                          <p:spTgt spid="45060"/>
                                        </p:tgtEl>
                                        <p:attrNameLst>
                                          <p:attrName>ppt_x</p:attrName>
                                        </p:attrNameLst>
                                      </p:cBhvr>
                                      <p:tavLst>
                                        <p:tav tm="0">
                                          <p:val>
                                            <p:strVal val="#ppt_x"/>
                                          </p:val>
                                        </p:tav>
                                        <p:tav tm="100000">
                                          <p:val>
                                            <p:strVal val="#ppt_x"/>
                                          </p:val>
                                        </p:tav>
                                      </p:tavLst>
                                    </p:anim>
                                    <p:anim calcmode="lin" valueType="num">
                                      <p:cBhvr>
                                        <p:cTn id="9" dur="1000" fill="hold"/>
                                        <p:tgtEl>
                                          <p:spTgt spid="450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5061"/>
                                        </p:tgtEl>
                                        <p:attrNameLst>
                                          <p:attrName>style.visibility</p:attrName>
                                        </p:attrNameLst>
                                      </p:cBhvr>
                                      <p:to>
                                        <p:strVal val="visible"/>
                                      </p:to>
                                    </p:set>
                                    <p:animEffect transition="in" filter="fade">
                                      <p:cBhvr>
                                        <p:cTn id="14" dur="1000"/>
                                        <p:tgtEl>
                                          <p:spTgt spid="45061"/>
                                        </p:tgtEl>
                                      </p:cBhvr>
                                    </p:animEffect>
                                    <p:anim calcmode="lin" valueType="num">
                                      <p:cBhvr>
                                        <p:cTn id="15" dur="1000" fill="hold"/>
                                        <p:tgtEl>
                                          <p:spTgt spid="45061"/>
                                        </p:tgtEl>
                                        <p:attrNameLst>
                                          <p:attrName>ppt_x</p:attrName>
                                        </p:attrNameLst>
                                      </p:cBhvr>
                                      <p:tavLst>
                                        <p:tav tm="0">
                                          <p:val>
                                            <p:strVal val="#ppt_x"/>
                                          </p:val>
                                        </p:tav>
                                        <p:tav tm="100000">
                                          <p:val>
                                            <p:strVal val="#ppt_x"/>
                                          </p:val>
                                        </p:tav>
                                      </p:tavLst>
                                    </p:anim>
                                    <p:anim calcmode="lin" valueType="num">
                                      <p:cBhvr>
                                        <p:cTn id="16" dur="1000" fill="hold"/>
                                        <p:tgtEl>
                                          <p:spTgt spid="450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bldLvl="0"/>
      <p:bldP spid="45061" grpId="0" bldLvl="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259"/>
          <p:cNvSpPr>
            <a:spLocks noChangeArrowheads="1"/>
          </p:cNvSpPr>
          <p:nvPr/>
        </p:nvSpPr>
        <p:spPr bwMode="auto">
          <a:xfrm>
            <a:off x="2468935" y="736005"/>
            <a:ext cx="2196442" cy="186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1500" b="1" cap="all" spc="300" dirty="0">
                <a:solidFill>
                  <a:schemeClr val="accent1"/>
                </a:solidFill>
                <a:latin typeface="+mj-ea"/>
                <a:ea typeface="+mj-ea"/>
                <a:cs typeface="Arial" panose="020B0604020202020204" pitchFamily="34" charset="0"/>
              </a:rPr>
              <a:t>02</a:t>
            </a:r>
            <a:endParaRPr lang="en-US" altLang="zh-CN" sz="11500" b="1" cap="all" spc="300" dirty="0">
              <a:solidFill>
                <a:schemeClr val="accent1"/>
              </a:solidFill>
              <a:latin typeface="+mj-ea"/>
              <a:ea typeface="+mj-ea"/>
              <a:cs typeface="Arial" panose="020B0604020202020204" pitchFamily="34" charset="0"/>
            </a:endParaRPr>
          </a:p>
        </p:txBody>
      </p:sp>
      <p:sp>
        <p:nvSpPr>
          <p:cNvPr id="6" name="Freeform 6"/>
          <p:cNvSpPr/>
          <p:nvPr/>
        </p:nvSpPr>
        <p:spPr bwMode="auto">
          <a:xfrm>
            <a:off x="354" y="5397910"/>
            <a:ext cx="12858044" cy="1834739"/>
          </a:xfrm>
          <a:custGeom>
            <a:avLst/>
            <a:gdLst>
              <a:gd name="T0" fmla="*/ 1115 w 5702"/>
              <a:gd name="T1" fmla="*/ 0 h 1219"/>
              <a:gd name="T2" fmla="*/ 1277 w 5702"/>
              <a:gd name="T3" fmla="*/ 0 h 1219"/>
              <a:gd name="T4" fmla="*/ 1428 w 5702"/>
              <a:gd name="T5" fmla="*/ 2 h 1219"/>
              <a:gd name="T6" fmla="*/ 1569 w 5702"/>
              <a:gd name="T7" fmla="*/ 2 h 1219"/>
              <a:gd name="T8" fmla="*/ 1698 w 5702"/>
              <a:gd name="T9" fmla="*/ 4 h 1219"/>
              <a:gd name="T10" fmla="*/ 1816 w 5702"/>
              <a:gd name="T11" fmla="*/ 6 h 1219"/>
              <a:gd name="T12" fmla="*/ 1922 w 5702"/>
              <a:gd name="T13" fmla="*/ 7 h 1219"/>
              <a:gd name="T14" fmla="*/ 2018 w 5702"/>
              <a:gd name="T15" fmla="*/ 11 h 1219"/>
              <a:gd name="T16" fmla="*/ 2102 w 5702"/>
              <a:gd name="T17" fmla="*/ 14 h 1219"/>
              <a:gd name="T18" fmla="*/ 2201 w 5702"/>
              <a:gd name="T19" fmla="*/ 20 h 1219"/>
              <a:gd name="T20" fmla="*/ 2293 w 5702"/>
              <a:gd name="T21" fmla="*/ 32 h 1219"/>
              <a:gd name="T22" fmla="*/ 2375 w 5702"/>
              <a:gd name="T23" fmla="*/ 46 h 1219"/>
              <a:gd name="T24" fmla="*/ 2452 w 5702"/>
              <a:gd name="T25" fmla="*/ 63 h 1219"/>
              <a:gd name="T26" fmla="*/ 2518 w 5702"/>
              <a:gd name="T27" fmla="*/ 84 h 1219"/>
              <a:gd name="T28" fmla="*/ 2579 w 5702"/>
              <a:gd name="T29" fmla="*/ 107 h 1219"/>
              <a:gd name="T30" fmla="*/ 2633 w 5702"/>
              <a:gd name="T31" fmla="*/ 131 h 1219"/>
              <a:gd name="T32" fmla="*/ 2680 w 5702"/>
              <a:gd name="T33" fmla="*/ 157 h 1219"/>
              <a:gd name="T34" fmla="*/ 2722 w 5702"/>
              <a:gd name="T35" fmla="*/ 185 h 1219"/>
              <a:gd name="T36" fmla="*/ 2756 w 5702"/>
              <a:gd name="T37" fmla="*/ 213 h 1219"/>
              <a:gd name="T38" fmla="*/ 2788 w 5702"/>
              <a:gd name="T39" fmla="*/ 241 h 1219"/>
              <a:gd name="T40" fmla="*/ 2812 w 5702"/>
              <a:gd name="T41" fmla="*/ 269 h 1219"/>
              <a:gd name="T42" fmla="*/ 2835 w 5702"/>
              <a:gd name="T43" fmla="*/ 295 h 1219"/>
              <a:gd name="T44" fmla="*/ 2852 w 5702"/>
              <a:gd name="T45" fmla="*/ 319 h 1219"/>
              <a:gd name="T46" fmla="*/ 2868 w 5702"/>
              <a:gd name="T47" fmla="*/ 295 h 1219"/>
              <a:gd name="T48" fmla="*/ 2891 w 5702"/>
              <a:gd name="T49" fmla="*/ 269 h 1219"/>
              <a:gd name="T50" fmla="*/ 2915 w 5702"/>
              <a:gd name="T51" fmla="*/ 241 h 1219"/>
              <a:gd name="T52" fmla="*/ 2946 w 5702"/>
              <a:gd name="T53" fmla="*/ 213 h 1219"/>
              <a:gd name="T54" fmla="*/ 2981 w 5702"/>
              <a:gd name="T55" fmla="*/ 185 h 1219"/>
              <a:gd name="T56" fmla="*/ 3023 w 5702"/>
              <a:gd name="T57" fmla="*/ 157 h 1219"/>
              <a:gd name="T58" fmla="*/ 3070 w 5702"/>
              <a:gd name="T59" fmla="*/ 131 h 1219"/>
              <a:gd name="T60" fmla="*/ 3124 w 5702"/>
              <a:gd name="T61" fmla="*/ 107 h 1219"/>
              <a:gd name="T62" fmla="*/ 3185 w 5702"/>
              <a:gd name="T63" fmla="*/ 84 h 1219"/>
              <a:gd name="T64" fmla="*/ 3253 w 5702"/>
              <a:gd name="T65" fmla="*/ 63 h 1219"/>
              <a:gd name="T66" fmla="*/ 3328 w 5702"/>
              <a:gd name="T67" fmla="*/ 46 h 1219"/>
              <a:gd name="T68" fmla="*/ 3409 w 5702"/>
              <a:gd name="T69" fmla="*/ 32 h 1219"/>
              <a:gd name="T70" fmla="*/ 3502 w 5702"/>
              <a:gd name="T71" fmla="*/ 20 h 1219"/>
              <a:gd name="T72" fmla="*/ 3601 w 5702"/>
              <a:gd name="T73" fmla="*/ 14 h 1219"/>
              <a:gd name="T74" fmla="*/ 3684 w 5702"/>
              <a:gd name="T75" fmla="*/ 11 h 1219"/>
              <a:gd name="T76" fmla="*/ 3780 w 5702"/>
              <a:gd name="T77" fmla="*/ 7 h 1219"/>
              <a:gd name="T78" fmla="*/ 3886 w 5702"/>
              <a:gd name="T79" fmla="*/ 6 h 1219"/>
              <a:gd name="T80" fmla="*/ 4005 w 5702"/>
              <a:gd name="T81" fmla="*/ 4 h 1219"/>
              <a:gd name="T82" fmla="*/ 4134 w 5702"/>
              <a:gd name="T83" fmla="*/ 2 h 1219"/>
              <a:gd name="T84" fmla="*/ 4275 w 5702"/>
              <a:gd name="T85" fmla="*/ 2 h 1219"/>
              <a:gd name="T86" fmla="*/ 4426 w 5702"/>
              <a:gd name="T87" fmla="*/ 0 h 1219"/>
              <a:gd name="T88" fmla="*/ 4588 w 5702"/>
              <a:gd name="T89" fmla="*/ 0 h 1219"/>
              <a:gd name="T90" fmla="*/ 4799 w 5702"/>
              <a:gd name="T91" fmla="*/ 0 h 1219"/>
              <a:gd name="T92" fmla="*/ 4999 w 5702"/>
              <a:gd name="T93" fmla="*/ 2 h 1219"/>
              <a:gd name="T94" fmla="*/ 5189 w 5702"/>
              <a:gd name="T95" fmla="*/ 4 h 1219"/>
              <a:gd name="T96" fmla="*/ 5368 w 5702"/>
              <a:gd name="T97" fmla="*/ 6 h 1219"/>
              <a:gd name="T98" fmla="*/ 5541 w 5702"/>
              <a:gd name="T99" fmla="*/ 7 h 1219"/>
              <a:gd name="T100" fmla="*/ 5702 w 5702"/>
              <a:gd name="T101" fmla="*/ 9 h 1219"/>
              <a:gd name="T102" fmla="*/ 5702 w 5702"/>
              <a:gd name="T103" fmla="*/ 1219 h 1219"/>
              <a:gd name="T104" fmla="*/ 0 w 5702"/>
              <a:gd name="T105" fmla="*/ 1219 h 1219"/>
              <a:gd name="T106" fmla="*/ 0 w 5702"/>
              <a:gd name="T107" fmla="*/ 9 h 1219"/>
              <a:gd name="T108" fmla="*/ 164 w 5702"/>
              <a:gd name="T109" fmla="*/ 7 h 1219"/>
              <a:gd name="T110" fmla="*/ 335 w 5702"/>
              <a:gd name="T111" fmla="*/ 6 h 1219"/>
              <a:gd name="T112" fmla="*/ 514 w 5702"/>
              <a:gd name="T113" fmla="*/ 4 h 1219"/>
              <a:gd name="T114" fmla="*/ 704 w 5702"/>
              <a:gd name="T115" fmla="*/ 2 h 1219"/>
              <a:gd name="T116" fmla="*/ 904 w 5702"/>
              <a:gd name="T117" fmla="*/ 0 h 1219"/>
              <a:gd name="T118" fmla="*/ 1115 w 5702"/>
              <a:gd name="T11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02" h="1219">
                <a:moveTo>
                  <a:pt x="1115" y="0"/>
                </a:moveTo>
                <a:lnTo>
                  <a:pt x="1277" y="0"/>
                </a:lnTo>
                <a:lnTo>
                  <a:pt x="1428" y="2"/>
                </a:lnTo>
                <a:lnTo>
                  <a:pt x="1569" y="2"/>
                </a:lnTo>
                <a:lnTo>
                  <a:pt x="1698" y="4"/>
                </a:lnTo>
                <a:lnTo>
                  <a:pt x="1816" y="6"/>
                </a:lnTo>
                <a:lnTo>
                  <a:pt x="1922" y="7"/>
                </a:lnTo>
                <a:lnTo>
                  <a:pt x="2018" y="11"/>
                </a:lnTo>
                <a:lnTo>
                  <a:pt x="2102" y="14"/>
                </a:lnTo>
                <a:lnTo>
                  <a:pt x="2201" y="20"/>
                </a:lnTo>
                <a:lnTo>
                  <a:pt x="2293" y="32"/>
                </a:lnTo>
                <a:lnTo>
                  <a:pt x="2375" y="46"/>
                </a:lnTo>
                <a:lnTo>
                  <a:pt x="2452" y="63"/>
                </a:lnTo>
                <a:lnTo>
                  <a:pt x="2518" y="84"/>
                </a:lnTo>
                <a:lnTo>
                  <a:pt x="2579" y="107"/>
                </a:lnTo>
                <a:lnTo>
                  <a:pt x="2633" y="131"/>
                </a:lnTo>
                <a:lnTo>
                  <a:pt x="2680" y="157"/>
                </a:lnTo>
                <a:lnTo>
                  <a:pt x="2722" y="185"/>
                </a:lnTo>
                <a:lnTo>
                  <a:pt x="2756" y="213"/>
                </a:lnTo>
                <a:lnTo>
                  <a:pt x="2788" y="241"/>
                </a:lnTo>
                <a:lnTo>
                  <a:pt x="2812" y="269"/>
                </a:lnTo>
                <a:lnTo>
                  <a:pt x="2835" y="295"/>
                </a:lnTo>
                <a:lnTo>
                  <a:pt x="2852" y="319"/>
                </a:lnTo>
                <a:lnTo>
                  <a:pt x="2868" y="295"/>
                </a:lnTo>
                <a:lnTo>
                  <a:pt x="2891" y="269"/>
                </a:lnTo>
                <a:lnTo>
                  <a:pt x="2915" y="241"/>
                </a:lnTo>
                <a:lnTo>
                  <a:pt x="2946" y="213"/>
                </a:lnTo>
                <a:lnTo>
                  <a:pt x="2981" y="185"/>
                </a:lnTo>
                <a:lnTo>
                  <a:pt x="3023" y="157"/>
                </a:lnTo>
                <a:lnTo>
                  <a:pt x="3070" y="131"/>
                </a:lnTo>
                <a:lnTo>
                  <a:pt x="3124" y="107"/>
                </a:lnTo>
                <a:lnTo>
                  <a:pt x="3185" y="84"/>
                </a:lnTo>
                <a:lnTo>
                  <a:pt x="3253" y="63"/>
                </a:lnTo>
                <a:lnTo>
                  <a:pt x="3328" y="46"/>
                </a:lnTo>
                <a:lnTo>
                  <a:pt x="3409" y="32"/>
                </a:lnTo>
                <a:lnTo>
                  <a:pt x="3502" y="20"/>
                </a:lnTo>
                <a:lnTo>
                  <a:pt x="3601" y="14"/>
                </a:lnTo>
                <a:lnTo>
                  <a:pt x="3684" y="11"/>
                </a:lnTo>
                <a:lnTo>
                  <a:pt x="3780" y="7"/>
                </a:lnTo>
                <a:lnTo>
                  <a:pt x="3886" y="6"/>
                </a:lnTo>
                <a:lnTo>
                  <a:pt x="4005" y="4"/>
                </a:lnTo>
                <a:lnTo>
                  <a:pt x="4134" y="2"/>
                </a:lnTo>
                <a:lnTo>
                  <a:pt x="4275" y="2"/>
                </a:lnTo>
                <a:lnTo>
                  <a:pt x="4426" y="0"/>
                </a:lnTo>
                <a:lnTo>
                  <a:pt x="4588" y="0"/>
                </a:lnTo>
                <a:lnTo>
                  <a:pt x="4799" y="0"/>
                </a:lnTo>
                <a:lnTo>
                  <a:pt x="4999" y="2"/>
                </a:lnTo>
                <a:lnTo>
                  <a:pt x="5189" y="4"/>
                </a:lnTo>
                <a:lnTo>
                  <a:pt x="5368" y="6"/>
                </a:lnTo>
                <a:lnTo>
                  <a:pt x="5541" y="7"/>
                </a:lnTo>
                <a:lnTo>
                  <a:pt x="5702" y="9"/>
                </a:lnTo>
                <a:lnTo>
                  <a:pt x="5702" y="1219"/>
                </a:lnTo>
                <a:lnTo>
                  <a:pt x="0" y="1219"/>
                </a:lnTo>
                <a:lnTo>
                  <a:pt x="0" y="9"/>
                </a:lnTo>
                <a:lnTo>
                  <a:pt x="164" y="7"/>
                </a:lnTo>
                <a:lnTo>
                  <a:pt x="335" y="6"/>
                </a:lnTo>
                <a:lnTo>
                  <a:pt x="514" y="4"/>
                </a:lnTo>
                <a:lnTo>
                  <a:pt x="704" y="2"/>
                </a:lnTo>
                <a:lnTo>
                  <a:pt x="904" y="0"/>
                </a:lnTo>
                <a:lnTo>
                  <a:pt x="1115"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
        <p:nvSpPr>
          <p:cNvPr id="7" name="Freeform 7"/>
          <p:cNvSpPr/>
          <p:nvPr/>
        </p:nvSpPr>
        <p:spPr bwMode="auto">
          <a:xfrm>
            <a:off x="354" y="5128493"/>
            <a:ext cx="12858044" cy="593017"/>
          </a:xfrm>
          <a:custGeom>
            <a:avLst/>
            <a:gdLst>
              <a:gd name="T0" fmla="*/ 1184 w 5702"/>
              <a:gd name="T1" fmla="*/ 0 h 394"/>
              <a:gd name="T2" fmla="*/ 1492 w 5702"/>
              <a:gd name="T3" fmla="*/ 2 h 394"/>
              <a:gd name="T4" fmla="*/ 1754 w 5702"/>
              <a:gd name="T5" fmla="*/ 5 h 394"/>
              <a:gd name="T6" fmla="*/ 1968 w 5702"/>
              <a:gd name="T7" fmla="*/ 11 h 394"/>
              <a:gd name="T8" fmla="*/ 2156 w 5702"/>
              <a:gd name="T9" fmla="*/ 19 h 394"/>
              <a:gd name="T10" fmla="*/ 2333 w 5702"/>
              <a:gd name="T11" fmla="*/ 42 h 394"/>
              <a:gd name="T12" fmla="*/ 2480 w 5702"/>
              <a:gd name="T13" fmla="*/ 78 h 394"/>
              <a:gd name="T14" fmla="*/ 2598 w 5702"/>
              <a:gd name="T15" fmla="*/ 122 h 394"/>
              <a:gd name="T16" fmla="*/ 2690 w 5702"/>
              <a:gd name="T17" fmla="*/ 172 h 394"/>
              <a:gd name="T18" fmla="*/ 2763 w 5702"/>
              <a:gd name="T19" fmla="*/ 225 h 394"/>
              <a:gd name="T20" fmla="*/ 2816 w 5702"/>
              <a:gd name="T21" fmla="*/ 277 h 394"/>
              <a:gd name="T22" fmla="*/ 2852 w 5702"/>
              <a:gd name="T23" fmla="*/ 326 h 394"/>
              <a:gd name="T24" fmla="*/ 2887 w 5702"/>
              <a:gd name="T25" fmla="*/ 277 h 394"/>
              <a:gd name="T26" fmla="*/ 2939 w 5702"/>
              <a:gd name="T27" fmla="*/ 225 h 394"/>
              <a:gd name="T28" fmla="*/ 3012 w 5702"/>
              <a:gd name="T29" fmla="*/ 172 h 394"/>
              <a:gd name="T30" fmla="*/ 3105 w 5702"/>
              <a:gd name="T31" fmla="*/ 122 h 394"/>
              <a:gd name="T32" fmla="*/ 3223 w 5702"/>
              <a:gd name="T33" fmla="*/ 78 h 394"/>
              <a:gd name="T34" fmla="*/ 3369 w 5702"/>
              <a:gd name="T35" fmla="*/ 42 h 394"/>
              <a:gd name="T36" fmla="*/ 3547 w 5702"/>
              <a:gd name="T37" fmla="*/ 19 h 394"/>
              <a:gd name="T38" fmla="*/ 3735 w 5702"/>
              <a:gd name="T39" fmla="*/ 11 h 394"/>
              <a:gd name="T40" fmla="*/ 3949 w 5702"/>
              <a:gd name="T41" fmla="*/ 5 h 394"/>
              <a:gd name="T42" fmla="*/ 4210 w 5702"/>
              <a:gd name="T43" fmla="*/ 2 h 394"/>
              <a:gd name="T44" fmla="*/ 4519 w 5702"/>
              <a:gd name="T45" fmla="*/ 0 h 394"/>
              <a:gd name="T46" fmla="*/ 4907 w 5702"/>
              <a:gd name="T47" fmla="*/ 0 h 394"/>
              <a:gd name="T48" fmla="*/ 5318 w 5702"/>
              <a:gd name="T49" fmla="*/ 2 h 394"/>
              <a:gd name="T50" fmla="*/ 5702 w 5702"/>
              <a:gd name="T51" fmla="*/ 5 h 394"/>
              <a:gd name="T52" fmla="*/ 5513 w 5702"/>
              <a:gd name="T53" fmla="*/ 72 h 394"/>
              <a:gd name="T54" fmla="*/ 5116 w 5702"/>
              <a:gd name="T55" fmla="*/ 70 h 394"/>
              <a:gd name="T56" fmla="*/ 4689 w 5702"/>
              <a:gd name="T57" fmla="*/ 68 h 394"/>
              <a:gd name="T58" fmla="*/ 4358 w 5702"/>
              <a:gd name="T59" fmla="*/ 70 h 394"/>
              <a:gd name="T60" fmla="*/ 4073 w 5702"/>
              <a:gd name="T61" fmla="*/ 72 h 394"/>
              <a:gd name="T62" fmla="*/ 3836 w 5702"/>
              <a:gd name="T63" fmla="*/ 75 h 394"/>
              <a:gd name="T64" fmla="*/ 3648 w 5702"/>
              <a:gd name="T65" fmla="*/ 80 h 394"/>
              <a:gd name="T66" fmla="*/ 3455 w 5702"/>
              <a:gd name="T67" fmla="*/ 98 h 394"/>
              <a:gd name="T68" fmla="*/ 3293 w 5702"/>
              <a:gd name="T69" fmla="*/ 127 h 394"/>
              <a:gd name="T70" fmla="*/ 3162 w 5702"/>
              <a:gd name="T71" fmla="*/ 167 h 394"/>
              <a:gd name="T72" fmla="*/ 3056 w 5702"/>
              <a:gd name="T73" fmla="*/ 214 h 394"/>
              <a:gd name="T74" fmla="*/ 2974 w 5702"/>
              <a:gd name="T75" fmla="*/ 266 h 394"/>
              <a:gd name="T76" fmla="*/ 2911 w 5702"/>
              <a:gd name="T77" fmla="*/ 320 h 394"/>
              <a:gd name="T78" fmla="*/ 2868 w 5702"/>
              <a:gd name="T79" fmla="*/ 371 h 394"/>
              <a:gd name="T80" fmla="*/ 2835 w 5702"/>
              <a:gd name="T81" fmla="*/ 371 h 394"/>
              <a:gd name="T82" fmla="*/ 2791 w 5702"/>
              <a:gd name="T83" fmla="*/ 320 h 394"/>
              <a:gd name="T84" fmla="*/ 2730 w 5702"/>
              <a:gd name="T85" fmla="*/ 266 h 394"/>
              <a:gd name="T86" fmla="*/ 2647 w 5702"/>
              <a:gd name="T87" fmla="*/ 214 h 394"/>
              <a:gd name="T88" fmla="*/ 2542 w 5702"/>
              <a:gd name="T89" fmla="*/ 167 h 394"/>
              <a:gd name="T90" fmla="*/ 2410 w 5702"/>
              <a:gd name="T91" fmla="*/ 127 h 394"/>
              <a:gd name="T92" fmla="*/ 2248 w 5702"/>
              <a:gd name="T93" fmla="*/ 98 h 394"/>
              <a:gd name="T94" fmla="*/ 2055 w 5702"/>
              <a:gd name="T95" fmla="*/ 80 h 394"/>
              <a:gd name="T96" fmla="*/ 1867 w 5702"/>
              <a:gd name="T97" fmla="*/ 75 h 394"/>
              <a:gd name="T98" fmla="*/ 1630 w 5702"/>
              <a:gd name="T99" fmla="*/ 72 h 394"/>
              <a:gd name="T100" fmla="*/ 1344 w 5702"/>
              <a:gd name="T101" fmla="*/ 70 h 394"/>
              <a:gd name="T102" fmla="*/ 1014 w 5702"/>
              <a:gd name="T103" fmla="*/ 68 h 394"/>
              <a:gd name="T104" fmla="*/ 587 w 5702"/>
              <a:gd name="T105" fmla="*/ 70 h 394"/>
              <a:gd name="T106" fmla="*/ 190 w 5702"/>
              <a:gd name="T107" fmla="*/ 72 h 394"/>
              <a:gd name="T108" fmla="*/ 0 w 5702"/>
              <a:gd name="T109" fmla="*/ 5 h 394"/>
              <a:gd name="T110" fmla="*/ 385 w 5702"/>
              <a:gd name="T111" fmla="*/ 2 h 394"/>
              <a:gd name="T112" fmla="*/ 796 w 5702"/>
              <a:gd name="T113"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02" h="394">
                <a:moveTo>
                  <a:pt x="1014" y="0"/>
                </a:moveTo>
                <a:lnTo>
                  <a:pt x="1184" y="0"/>
                </a:lnTo>
                <a:lnTo>
                  <a:pt x="1344" y="0"/>
                </a:lnTo>
                <a:lnTo>
                  <a:pt x="1492" y="2"/>
                </a:lnTo>
                <a:lnTo>
                  <a:pt x="1630" y="4"/>
                </a:lnTo>
                <a:lnTo>
                  <a:pt x="1754" y="5"/>
                </a:lnTo>
                <a:lnTo>
                  <a:pt x="1867" y="7"/>
                </a:lnTo>
                <a:lnTo>
                  <a:pt x="1968" y="11"/>
                </a:lnTo>
                <a:lnTo>
                  <a:pt x="2055" y="12"/>
                </a:lnTo>
                <a:lnTo>
                  <a:pt x="2156" y="19"/>
                </a:lnTo>
                <a:lnTo>
                  <a:pt x="2248" y="30"/>
                </a:lnTo>
                <a:lnTo>
                  <a:pt x="2333" y="42"/>
                </a:lnTo>
                <a:lnTo>
                  <a:pt x="2410" y="59"/>
                </a:lnTo>
                <a:lnTo>
                  <a:pt x="2480" y="78"/>
                </a:lnTo>
                <a:lnTo>
                  <a:pt x="2542" y="99"/>
                </a:lnTo>
                <a:lnTo>
                  <a:pt x="2598" y="122"/>
                </a:lnTo>
                <a:lnTo>
                  <a:pt x="2647" y="146"/>
                </a:lnTo>
                <a:lnTo>
                  <a:pt x="2690" y="172"/>
                </a:lnTo>
                <a:lnTo>
                  <a:pt x="2730" y="199"/>
                </a:lnTo>
                <a:lnTo>
                  <a:pt x="2763" y="225"/>
                </a:lnTo>
                <a:lnTo>
                  <a:pt x="2791" y="253"/>
                </a:lnTo>
                <a:lnTo>
                  <a:pt x="2816" y="277"/>
                </a:lnTo>
                <a:lnTo>
                  <a:pt x="2835" y="303"/>
                </a:lnTo>
                <a:lnTo>
                  <a:pt x="2852" y="326"/>
                </a:lnTo>
                <a:lnTo>
                  <a:pt x="2868" y="303"/>
                </a:lnTo>
                <a:lnTo>
                  <a:pt x="2887" y="277"/>
                </a:lnTo>
                <a:lnTo>
                  <a:pt x="2911" y="253"/>
                </a:lnTo>
                <a:lnTo>
                  <a:pt x="2939" y="225"/>
                </a:lnTo>
                <a:lnTo>
                  <a:pt x="2974" y="199"/>
                </a:lnTo>
                <a:lnTo>
                  <a:pt x="3012" y="172"/>
                </a:lnTo>
                <a:lnTo>
                  <a:pt x="3056" y="146"/>
                </a:lnTo>
                <a:lnTo>
                  <a:pt x="3105" y="122"/>
                </a:lnTo>
                <a:lnTo>
                  <a:pt x="3162" y="99"/>
                </a:lnTo>
                <a:lnTo>
                  <a:pt x="3223" y="78"/>
                </a:lnTo>
                <a:lnTo>
                  <a:pt x="3293" y="59"/>
                </a:lnTo>
                <a:lnTo>
                  <a:pt x="3369" y="42"/>
                </a:lnTo>
                <a:lnTo>
                  <a:pt x="3455" y="30"/>
                </a:lnTo>
                <a:lnTo>
                  <a:pt x="3547" y="19"/>
                </a:lnTo>
                <a:lnTo>
                  <a:pt x="3648" y="12"/>
                </a:lnTo>
                <a:lnTo>
                  <a:pt x="3735" y="11"/>
                </a:lnTo>
                <a:lnTo>
                  <a:pt x="3836" y="7"/>
                </a:lnTo>
                <a:lnTo>
                  <a:pt x="3949" y="5"/>
                </a:lnTo>
                <a:lnTo>
                  <a:pt x="4073" y="4"/>
                </a:lnTo>
                <a:lnTo>
                  <a:pt x="4210" y="2"/>
                </a:lnTo>
                <a:lnTo>
                  <a:pt x="4358" y="0"/>
                </a:lnTo>
                <a:lnTo>
                  <a:pt x="4519" y="0"/>
                </a:lnTo>
                <a:lnTo>
                  <a:pt x="4689" y="0"/>
                </a:lnTo>
                <a:lnTo>
                  <a:pt x="4907" y="0"/>
                </a:lnTo>
                <a:lnTo>
                  <a:pt x="5116" y="2"/>
                </a:lnTo>
                <a:lnTo>
                  <a:pt x="5318" y="2"/>
                </a:lnTo>
                <a:lnTo>
                  <a:pt x="5513" y="4"/>
                </a:lnTo>
                <a:lnTo>
                  <a:pt x="5702" y="5"/>
                </a:lnTo>
                <a:lnTo>
                  <a:pt x="5702" y="73"/>
                </a:lnTo>
                <a:lnTo>
                  <a:pt x="5513" y="72"/>
                </a:lnTo>
                <a:lnTo>
                  <a:pt x="5318" y="70"/>
                </a:lnTo>
                <a:lnTo>
                  <a:pt x="5116" y="70"/>
                </a:lnTo>
                <a:lnTo>
                  <a:pt x="4907" y="68"/>
                </a:lnTo>
                <a:lnTo>
                  <a:pt x="4689" y="68"/>
                </a:lnTo>
                <a:lnTo>
                  <a:pt x="4519" y="68"/>
                </a:lnTo>
                <a:lnTo>
                  <a:pt x="4358" y="70"/>
                </a:lnTo>
                <a:lnTo>
                  <a:pt x="4210" y="70"/>
                </a:lnTo>
                <a:lnTo>
                  <a:pt x="4073" y="72"/>
                </a:lnTo>
                <a:lnTo>
                  <a:pt x="3949" y="73"/>
                </a:lnTo>
                <a:lnTo>
                  <a:pt x="3836" y="75"/>
                </a:lnTo>
                <a:lnTo>
                  <a:pt x="3735" y="78"/>
                </a:lnTo>
                <a:lnTo>
                  <a:pt x="3648" y="80"/>
                </a:lnTo>
                <a:lnTo>
                  <a:pt x="3547" y="87"/>
                </a:lnTo>
                <a:lnTo>
                  <a:pt x="3455" y="98"/>
                </a:lnTo>
                <a:lnTo>
                  <a:pt x="3369" y="110"/>
                </a:lnTo>
                <a:lnTo>
                  <a:pt x="3293" y="127"/>
                </a:lnTo>
                <a:lnTo>
                  <a:pt x="3223" y="146"/>
                </a:lnTo>
                <a:lnTo>
                  <a:pt x="3162" y="167"/>
                </a:lnTo>
                <a:lnTo>
                  <a:pt x="3105" y="190"/>
                </a:lnTo>
                <a:lnTo>
                  <a:pt x="3056" y="214"/>
                </a:lnTo>
                <a:lnTo>
                  <a:pt x="3012" y="240"/>
                </a:lnTo>
                <a:lnTo>
                  <a:pt x="2974" y="266"/>
                </a:lnTo>
                <a:lnTo>
                  <a:pt x="2939" y="293"/>
                </a:lnTo>
                <a:lnTo>
                  <a:pt x="2911" y="320"/>
                </a:lnTo>
                <a:lnTo>
                  <a:pt x="2887" y="345"/>
                </a:lnTo>
                <a:lnTo>
                  <a:pt x="2868" y="371"/>
                </a:lnTo>
                <a:lnTo>
                  <a:pt x="2852" y="394"/>
                </a:lnTo>
                <a:lnTo>
                  <a:pt x="2835" y="371"/>
                </a:lnTo>
                <a:lnTo>
                  <a:pt x="2816" y="345"/>
                </a:lnTo>
                <a:lnTo>
                  <a:pt x="2791" y="320"/>
                </a:lnTo>
                <a:lnTo>
                  <a:pt x="2763" y="293"/>
                </a:lnTo>
                <a:lnTo>
                  <a:pt x="2730" y="266"/>
                </a:lnTo>
                <a:lnTo>
                  <a:pt x="2690" y="240"/>
                </a:lnTo>
                <a:lnTo>
                  <a:pt x="2647" y="214"/>
                </a:lnTo>
                <a:lnTo>
                  <a:pt x="2598" y="190"/>
                </a:lnTo>
                <a:lnTo>
                  <a:pt x="2542" y="167"/>
                </a:lnTo>
                <a:lnTo>
                  <a:pt x="2480" y="146"/>
                </a:lnTo>
                <a:lnTo>
                  <a:pt x="2410" y="127"/>
                </a:lnTo>
                <a:lnTo>
                  <a:pt x="2333" y="110"/>
                </a:lnTo>
                <a:lnTo>
                  <a:pt x="2248" y="98"/>
                </a:lnTo>
                <a:lnTo>
                  <a:pt x="2156" y="87"/>
                </a:lnTo>
                <a:lnTo>
                  <a:pt x="2055" y="80"/>
                </a:lnTo>
                <a:lnTo>
                  <a:pt x="1968" y="78"/>
                </a:lnTo>
                <a:lnTo>
                  <a:pt x="1867" y="75"/>
                </a:lnTo>
                <a:lnTo>
                  <a:pt x="1754" y="73"/>
                </a:lnTo>
                <a:lnTo>
                  <a:pt x="1630" y="72"/>
                </a:lnTo>
                <a:lnTo>
                  <a:pt x="1492" y="70"/>
                </a:lnTo>
                <a:lnTo>
                  <a:pt x="1344" y="70"/>
                </a:lnTo>
                <a:lnTo>
                  <a:pt x="1184" y="68"/>
                </a:lnTo>
                <a:lnTo>
                  <a:pt x="1014" y="68"/>
                </a:lnTo>
                <a:lnTo>
                  <a:pt x="796" y="68"/>
                </a:lnTo>
                <a:lnTo>
                  <a:pt x="587" y="70"/>
                </a:lnTo>
                <a:lnTo>
                  <a:pt x="385" y="70"/>
                </a:lnTo>
                <a:lnTo>
                  <a:pt x="190" y="72"/>
                </a:lnTo>
                <a:lnTo>
                  <a:pt x="0" y="73"/>
                </a:lnTo>
                <a:lnTo>
                  <a:pt x="0" y="5"/>
                </a:lnTo>
                <a:lnTo>
                  <a:pt x="190" y="4"/>
                </a:lnTo>
                <a:lnTo>
                  <a:pt x="385" y="2"/>
                </a:lnTo>
                <a:lnTo>
                  <a:pt x="587" y="2"/>
                </a:lnTo>
                <a:lnTo>
                  <a:pt x="796" y="0"/>
                </a:lnTo>
                <a:lnTo>
                  <a:pt x="1014"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
        <p:nvSpPr>
          <p:cNvPr id="4" name="TextBox 48"/>
          <p:cNvSpPr txBox="1"/>
          <p:nvPr/>
        </p:nvSpPr>
        <p:spPr>
          <a:xfrm>
            <a:off x="7242175" y="2832735"/>
            <a:ext cx="5582285" cy="768985"/>
          </a:xfrm>
          <a:prstGeom prst="rect">
            <a:avLst/>
          </a:prstGeom>
          <a:noFill/>
        </p:spPr>
        <p:txBody>
          <a:bodyPr wrap="square" lIns="0" tIns="0" rIns="0" bIns="0" rtlCol="0">
            <a:spAutoFit/>
          </a:bodyPr>
          <a:lstStyle/>
          <a:p>
            <a:pPr algn="ctr"/>
            <a:r>
              <a:rPr lang="zh-CN" altLang="en-US" sz="5000" dirty="0">
                <a:solidFill>
                  <a:schemeClr val="accent1"/>
                </a:solidFill>
                <a:latin typeface="黑体" panose="02010609060101010101" pitchFamily="49" charset="-122"/>
                <a:ea typeface="微软雅黑" panose="020B0503020204020204" pitchFamily="34" charset="-122"/>
                <a:sym typeface="+mn-ea"/>
              </a:rPr>
              <a:t>消防安全</a:t>
            </a:r>
            <a:endParaRPr lang="zh-CN" altLang="en-US" sz="5000" b="1" dirty="0">
              <a:solidFill>
                <a:schemeClr val="accent1"/>
              </a:solidFill>
              <a:latin typeface="黑体" panose="02010609060101010101" pitchFamily="49"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39590" y="3717743"/>
            <a:ext cx="3956193" cy="1404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bg1"/>
              </a:solidFill>
              <a:effectLst/>
              <a:uLnTx/>
              <a:uFillTx/>
              <a:latin typeface="+mn-lt"/>
              <a:ea typeface="+mn-ea"/>
              <a:cs typeface="+mn-cs"/>
            </a:endParaRPr>
          </a:p>
        </p:txBody>
      </p:sp>
      <p:sp>
        <p:nvSpPr>
          <p:cNvPr id="3" name="矩形 2"/>
          <p:cNvSpPr/>
          <p:nvPr/>
        </p:nvSpPr>
        <p:spPr>
          <a:xfrm rot="5400000">
            <a:off x="4999478" y="3680072"/>
            <a:ext cx="3606280" cy="1404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bg1"/>
              </a:solidFill>
              <a:effectLst/>
              <a:uLnTx/>
              <a:uFillTx/>
              <a:latin typeface="+mn-lt"/>
              <a:ea typeface="+mn-ea"/>
              <a:cs typeface="+mn-cs"/>
            </a:endParaRPr>
          </a:p>
        </p:txBody>
      </p:sp>
      <p:sp>
        <p:nvSpPr>
          <p:cNvPr id="4" name="矩形 3"/>
          <p:cNvSpPr/>
          <p:nvPr/>
        </p:nvSpPr>
        <p:spPr>
          <a:xfrm>
            <a:off x="4687235" y="2313069"/>
            <a:ext cx="1215487" cy="12154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bg1"/>
              </a:solidFill>
              <a:effectLst/>
              <a:uLnTx/>
              <a:uFillTx/>
              <a:latin typeface="+mn-lt"/>
              <a:ea typeface="+mn-ea"/>
              <a:cs typeface="+mn-cs"/>
            </a:endParaRPr>
          </a:p>
        </p:txBody>
      </p:sp>
      <p:sp>
        <p:nvSpPr>
          <p:cNvPr id="5" name="矩形 4"/>
          <p:cNvSpPr/>
          <p:nvPr/>
        </p:nvSpPr>
        <p:spPr>
          <a:xfrm>
            <a:off x="7704187" y="2313069"/>
            <a:ext cx="1213813" cy="12154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bg1"/>
              </a:solidFill>
              <a:effectLst/>
              <a:uLnTx/>
              <a:uFillTx/>
              <a:latin typeface="+mn-lt"/>
              <a:ea typeface="+mn-ea"/>
              <a:cs typeface="+mn-cs"/>
            </a:endParaRPr>
          </a:p>
        </p:txBody>
      </p:sp>
      <p:sp>
        <p:nvSpPr>
          <p:cNvPr id="6" name="矩形 5"/>
          <p:cNvSpPr/>
          <p:nvPr/>
        </p:nvSpPr>
        <p:spPr>
          <a:xfrm>
            <a:off x="7704187" y="5311604"/>
            <a:ext cx="1213813" cy="12154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bg1"/>
              </a:solidFill>
              <a:effectLst/>
              <a:uLnTx/>
              <a:uFillTx/>
              <a:latin typeface="+mn-lt"/>
              <a:ea typeface="+mn-ea"/>
              <a:cs typeface="+mn-cs"/>
            </a:endParaRPr>
          </a:p>
        </p:txBody>
      </p:sp>
      <p:sp>
        <p:nvSpPr>
          <p:cNvPr id="7" name="矩形 6"/>
          <p:cNvSpPr/>
          <p:nvPr/>
        </p:nvSpPr>
        <p:spPr>
          <a:xfrm>
            <a:off x="4683886" y="5299885"/>
            <a:ext cx="1215487" cy="12154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bg1"/>
              </a:solidFill>
              <a:effectLst/>
              <a:uLnTx/>
              <a:uFillTx/>
              <a:latin typeface="+mn-lt"/>
              <a:ea typeface="+mn-ea"/>
              <a:cs typeface="+mn-cs"/>
            </a:endParaRPr>
          </a:p>
        </p:txBody>
      </p:sp>
      <p:sp>
        <p:nvSpPr>
          <p:cNvPr id="49160" name="文本框 7"/>
          <p:cNvSpPr txBox="1"/>
          <p:nvPr/>
        </p:nvSpPr>
        <p:spPr>
          <a:xfrm>
            <a:off x="4554972" y="2547460"/>
            <a:ext cx="1290827" cy="7397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4220" b="1" i="1" dirty="0">
                <a:solidFill>
                  <a:schemeClr val="bg1"/>
                </a:solidFill>
                <a:latin typeface="微软雅黑" panose="020B0503020204020204" pitchFamily="34" charset="-122"/>
                <a:ea typeface="微软雅黑" panose="020B0503020204020204" pitchFamily="34" charset="-122"/>
              </a:rPr>
              <a:t>1</a:t>
            </a:r>
            <a:endParaRPr lang="en-US" altLang="zh-CN" sz="4220" b="1" i="1" dirty="0">
              <a:solidFill>
                <a:schemeClr val="bg1"/>
              </a:solidFill>
              <a:latin typeface="微软雅黑" panose="020B0503020204020204" pitchFamily="34" charset="-122"/>
              <a:ea typeface="微软雅黑" panose="020B0503020204020204" pitchFamily="34" charset="-122"/>
            </a:endParaRPr>
          </a:p>
        </p:txBody>
      </p:sp>
      <p:sp>
        <p:nvSpPr>
          <p:cNvPr id="49161" name="文本框 8"/>
          <p:cNvSpPr txBox="1"/>
          <p:nvPr/>
        </p:nvSpPr>
        <p:spPr>
          <a:xfrm>
            <a:off x="7627173" y="2505604"/>
            <a:ext cx="1290828" cy="7397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4220" b="1" i="1" dirty="0">
                <a:solidFill>
                  <a:schemeClr val="bg1"/>
                </a:solidFill>
                <a:latin typeface="微软雅黑" panose="020B0503020204020204" pitchFamily="34" charset="-122"/>
                <a:ea typeface="微软雅黑" panose="020B0503020204020204" pitchFamily="34" charset="-122"/>
              </a:rPr>
              <a:t>2</a:t>
            </a:r>
            <a:endParaRPr lang="en-US" altLang="zh-CN" sz="4220" b="1" i="1" dirty="0">
              <a:solidFill>
                <a:schemeClr val="bg1"/>
              </a:solidFill>
              <a:latin typeface="微软雅黑" panose="020B0503020204020204" pitchFamily="34" charset="-122"/>
              <a:ea typeface="微软雅黑" panose="020B0503020204020204" pitchFamily="34" charset="-122"/>
            </a:endParaRPr>
          </a:p>
        </p:txBody>
      </p:sp>
      <p:sp>
        <p:nvSpPr>
          <p:cNvPr id="49162" name="文本框 9"/>
          <p:cNvSpPr txBox="1"/>
          <p:nvPr/>
        </p:nvSpPr>
        <p:spPr>
          <a:xfrm>
            <a:off x="7627173" y="5534277"/>
            <a:ext cx="1290828" cy="7397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4220" b="1" i="1" dirty="0">
                <a:solidFill>
                  <a:schemeClr val="bg1"/>
                </a:solidFill>
                <a:latin typeface="微软雅黑" panose="020B0503020204020204" pitchFamily="34" charset="-122"/>
                <a:ea typeface="微软雅黑" panose="020B0503020204020204" pitchFamily="34" charset="-122"/>
              </a:rPr>
              <a:t>3</a:t>
            </a:r>
            <a:endParaRPr lang="en-US" altLang="zh-CN" sz="4220" b="1" i="1" dirty="0">
              <a:solidFill>
                <a:schemeClr val="bg1"/>
              </a:solidFill>
              <a:latin typeface="微软雅黑" panose="020B0503020204020204" pitchFamily="34" charset="-122"/>
              <a:ea typeface="微软雅黑" panose="020B0503020204020204" pitchFamily="34" charset="-122"/>
            </a:endParaRPr>
          </a:p>
        </p:txBody>
      </p:sp>
      <p:sp>
        <p:nvSpPr>
          <p:cNvPr id="49163" name="文本框 10"/>
          <p:cNvSpPr txBox="1"/>
          <p:nvPr/>
        </p:nvSpPr>
        <p:spPr>
          <a:xfrm>
            <a:off x="4596827" y="5545996"/>
            <a:ext cx="1290828" cy="7397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4220" b="1" i="1" dirty="0">
                <a:solidFill>
                  <a:schemeClr val="bg1"/>
                </a:solidFill>
                <a:latin typeface="微软雅黑" panose="020B0503020204020204" pitchFamily="34" charset="-122"/>
                <a:ea typeface="微软雅黑" panose="020B0503020204020204" pitchFamily="34" charset="-122"/>
              </a:rPr>
              <a:t>4</a:t>
            </a:r>
            <a:endParaRPr lang="en-US" altLang="zh-CN" sz="4220" b="1" i="1" dirty="0">
              <a:solidFill>
                <a:schemeClr val="bg1"/>
              </a:solidFill>
              <a:latin typeface="微软雅黑" panose="020B0503020204020204" pitchFamily="34" charset="-122"/>
              <a:ea typeface="微软雅黑" panose="020B0503020204020204" pitchFamily="34" charset="-122"/>
            </a:endParaRPr>
          </a:p>
        </p:txBody>
      </p:sp>
      <p:sp>
        <p:nvSpPr>
          <p:cNvPr id="49164" name="Rectangle 31"/>
          <p:cNvSpPr/>
          <p:nvPr/>
        </p:nvSpPr>
        <p:spPr>
          <a:xfrm>
            <a:off x="1856122" y="2313069"/>
            <a:ext cx="2720614" cy="10642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r">
              <a:lnSpc>
                <a:spcPct val="150000"/>
              </a:lnSpc>
              <a:spcBef>
                <a:spcPct val="0"/>
              </a:spcBef>
              <a:buNone/>
            </a:pPr>
            <a:r>
              <a:rPr lang="zh-CN" altLang="en-US" sz="2110" dirty="0">
                <a:latin typeface="微软雅黑" panose="020B0503020204020204" pitchFamily="34" charset="-122"/>
                <a:ea typeface="微软雅黑" panose="020B0503020204020204" pitchFamily="34" charset="-122"/>
                <a:sym typeface="Arial" panose="020B0604020202020204" pitchFamily="34" charset="0"/>
              </a:rPr>
              <a:t>懂得本岗位生产过程中的火灾危险性</a:t>
            </a:r>
            <a:endParaRPr lang="zh-CN" altLang="en-US" sz="211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49165" name="矩形 12"/>
          <p:cNvSpPr/>
          <p:nvPr/>
        </p:nvSpPr>
        <p:spPr>
          <a:xfrm>
            <a:off x="9060309" y="2592664"/>
            <a:ext cx="2630207" cy="5778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r">
              <a:lnSpc>
                <a:spcPct val="150000"/>
              </a:lnSpc>
              <a:spcBef>
                <a:spcPct val="0"/>
              </a:spcBef>
              <a:buNone/>
            </a:pPr>
            <a:r>
              <a:rPr lang="zh-CN" altLang="en-US" sz="2110" dirty="0">
                <a:latin typeface="微软雅黑" panose="020B0503020204020204" pitchFamily="34" charset="-122"/>
                <a:ea typeface="微软雅黑" panose="020B0503020204020204" pitchFamily="34" charset="-122"/>
              </a:rPr>
              <a:t>懂得预防火灾的措施</a:t>
            </a:r>
            <a:endParaRPr lang="zh-CN" altLang="en-US" sz="2110" dirty="0">
              <a:latin typeface="微软雅黑" panose="020B0503020204020204" pitchFamily="34" charset="-122"/>
              <a:ea typeface="微软雅黑" panose="020B0503020204020204" pitchFamily="34" charset="-122"/>
            </a:endParaRPr>
          </a:p>
        </p:txBody>
      </p:sp>
      <p:sp>
        <p:nvSpPr>
          <p:cNvPr id="49166" name="矩形 13"/>
          <p:cNvSpPr/>
          <p:nvPr/>
        </p:nvSpPr>
        <p:spPr>
          <a:xfrm>
            <a:off x="2654726" y="5628033"/>
            <a:ext cx="1896897" cy="5778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r">
              <a:lnSpc>
                <a:spcPct val="150000"/>
              </a:lnSpc>
              <a:spcBef>
                <a:spcPct val="0"/>
              </a:spcBef>
              <a:buNone/>
            </a:pPr>
            <a:r>
              <a:rPr lang="zh-CN" altLang="en-US" sz="2110" dirty="0">
                <a:latin typeface="微软雅黑" panose="020B0503020204020204" pitchFamily="34" charset="-122"/>
                <a:ea typeface="微软雅黑" panose="020B0503020204020204" pitchFamily="34" charset="-122"/>
              </a:rPr>
              <a:t>懂得灭火方法 </a:t>
            </a:r>
            <a:endParaRPr lang="zh-CN" altLang="en-US" sz="2110" dirty="0">
              <a:latin typeface="微软雅黑" panose="020B0503020204020204" pitchFamily="34" charset="-122"/>
              <a:ea typeface="微软雅黑" panose="020B0503020204020204" pitchFamily="34" charset="-122"/>
            </a:endParaRPr>
          </a:p>
        </p:txBody>
      </p:sp>
      <p:sp>
        <p:nvSpPr>
          <p:cNvPr id="49167" name="矩形 14"/>
          <p:cNvSpPr/>
          <p:nvPr/>
        </p:nvSpPr>
        <p:spPr>
          <a:xfrm>
            <a:off x="9117233" y="5628033"/>
            <a:ext cx="1546983" cy="5778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r">
              <a:lnSpc>
                <a:spcPct val="150000"/>
              </a:lnSpc>
              <a:spcBef>
                <a:spcPct val="0"/>
              </a:spcBef>
              <a:buNone/>
            </a:pPr>
            <a:r>
              <a:rPr lang="zh-CN" altLang="en-US" sz="2110" dirty="0">
                <a:latin typeface="微软雅黑" panose="020B0503020204020204" pitchFamily="34" charset="-122"/>
                <a:ea typeface="微软雅黑" panose="020B0503020204020204" pitchFamily="34" charset="-122"/>
                <a:sym typeface="Arial" panose="020B0604020202020204" pitchFamily="34" charset="0"/>
              </a:rPr>
              <a:t>懂逃生方法</a:t>
            </a:r>
            <a:endParaRPr lang="zh-CN" altLang="en-US" sz="211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Rectangle 2"/>
          <p:cNvSpPr/>
          <p:nvPr/>
        </p:nvSpPr>
        <p:spPr>
          <a:xfrm>
            <a:off x="4234976" y="1106081"/>
            <a:ext cx="5479736"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消防安全知识之“四懂”</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10" name="任意多边形 9"/>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2"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02  </a:t>
            </a:r>
            <a:r>
              <a:rPr lang="zh-CN" altLang="en-US" sz="3000" dirty="0">
                <a:solidFill>
                  <a:schemeClr val="accent1"/>
                </a:solidFill>
                <a:latin typeface="黑体" panose="02010609060101010101" pitchFamily="49" charset="-122"/>
                <a:ea typeface="微软雅黑" panose="020B0503020204020204" pitchFamily="34" charset="-122"/>
                <a:sym typeface="+mn-ea"/>
              </a:rPr>
              <a:t>消防安全</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圆角矩形 26"/>
          <p:cNvSpPr>
            <a:spLocks noChangeArrowheads="1"/>
          </p:cNvSpPr>
          <p:nvPr/>
        </p:nvSpPr>
        <p:spPr bwMode="auto">
          <a:xfrm>
            <a:off x="2494001" y="2615630"/>
            <a:ext cx="8597144" cy="517336"/>
          </a:xfrm>
          <a:prstGeom prst="roundRect">
            <a:avLst>
              <a:gd name="adj" fmla="val 16667"/>
            </a:avLst>
          </a:prstGeom>
          <a:solidFill>
            <a:schemeClr val="accent5"/>
          </a:solidFill>
          <a:ln>
            <a:noFill/>
          </a:ln>
        </p:spPr>
        <p:txBody>
          <a:bodyPr lIns="303733" tIns="75933" rIns="303733"/>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ts val="2700"/>
              </a:lnSpc>
              <a:spcBef>
                <a:spcPct val="0"/>
              </a:spcBef>
              <a:spcAft>
                <a:spcPct val="0"/>
              </a:spcAft>
              <a:buClrTx/>
              <a:buSzTx/>
              <a:buFontTx/>
              <a:buNone/>
              <a:defRPr/>
            </a:pPr>
            <a:r>
              <a:rPr kumimoji="0" lang="en-US" altLang="zh-CN"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1</a:t>
            </a:r>
            <a:r>
              <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a:t>
            </a:r>
            <a:r>
              <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电气老化、短路、超负荷易发生电器火灾</a:t>
            </a:r>
            <a:endParaRPr kumimoji="0" lang="zh-CN" altLang="en-US" sz="2110" b="1" i="0" u="none" strike="noStrike" kern="1200" cap="none" spc="0" normalizeH="0" baseline="0" noProof="0" dirty="0">
              <a:ln>
                <a:noFill/>
              </a:ln>
              <a:solidFill>
                <a:srgbClr val="5F5F5F"/>
              </a:solidFill>
              <a:effectLst/>
              <a:uLnTx/>
              <a:uFillTx/>
              <a:latin typeface="楷体_GB2312" pitchFamily="49" charset="-122"/>
              <a:ea typeface="楷体_GB2312" pitchFamily="49" charset="-122"/>
              <a:cs typeface="+mn-cs"/>
            </a:endParaRPr>
          </a:p>
          <a:p>
            <a:pPr marL="0" marR="0" lvl="0" indent="0" algn="l" defTabSz="914400" rtl="0" eaLnBrk="0" fontAlgn="base" latinLnBrk="0" hangingPunct="0">
              <a:lnSpc>
                <a:spcPts val="2700"/>
              </a:lnSpc>
              <a:spcBef>
                <a:spcPct val="0"/>
              </a:spcBef>
              <a:spcAft>
                <a:spcPct val="0"/>
              </a:spcAft>
              <a:buClrTx/>
              <a:buSzTx/>
              <a:buFontTx/>
              <a:buNone/>
              <a:defRPr/>
            </a:pPr>
            <a:endParaRPr kumimoji="0" lang="zh-CN" altLang="en-US" sz="2110" b="1" i="1"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8134" name="圆角矩形 27"/>
          <p:cNvSpPr/>
          <p:nvPr/>
        </p:nvSpPr>
        <p:spPr>
          <a:xfrm>
            <a:off x="2470562" y="3437674"/>
            <a:ext cx="8620583" cy="492222"/>
          </a:xfrm>
          <a:prstGeom prst="roundRect">
            <a:avLst>
              <a:gd name="adj" fmla="val 16667"/>
            </a:avLst>
          </a:prstGeom>
          <a:solidFill>
            <a:schemeClr val="accent2"/>
          </a:solidFill>
          <a:ln w="9525">
            <a:noFill/>
          </a:ln>
        </p:spPr>
        <p:txBody>
          <a:bodyPr lIns="303733" tIns="75933" rIns="303733"/>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ts val="27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rPr>
              <a:t>使用易燃易爆液体、气体易发生火灾爆炸事故</a:t>
            </a:r>
            <a:endParaRPr lang="zh-CN" altLang="en-US" sz="2110" b="1" dirty="0">
              <a:solidFill>
                <a:schemeClr val="bg1"/>
              </a:solidFill>
              <a:latin typeface="微软雅黑" panose="020B0503020204020204" pitchFamily="34" charset="-122"/>
              <a:ea typeface="微软雅黑" panose="020B0503020204020204" pitchFamily="34" charset="-122"/>
            </a:endParaRPr>
          </a:p>
          <a:p>
            <a:pPr marL="0" lvl="0" indent="0">
              <a:lnSpc>
                <a:spcPts val="2700"/>
              </a:lnSpc>
              <a:spcBef>
                <a:spcPct val="0"/>
              </a:spcBef>
              <a:buFontTx/>
              <a:buNone/>
            </a:pPr>
            <a:endParaRPr lang="zh-CN" altLang="en-US" sz="2110" b="1" i="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135" name="圆角矩形 28"/>
          <p:cNvSpPr>
            <a:spLocks noChangeArrowheads="1"/>
          </p:cNvSpPr>
          <p:nvPr/>
        </p:nvSpPr>
        <p:spPr bwMode="auto">
          <a:xfrm>
            <a:off x="2472236" y="4236279"/>
            <a:ext cx="8618908" cy="530730"/>
          </a:xfrm>
          <a:prstGeom prst="roundRect">
            <a:avLst>
              <a:gd name="adj" fmla="val 16667"/>
            </a:avLst>
          </a:prstGeom>
          <a:solidFill>
            <a:schemeClr val="accent5"/>
          </a:solidFill>
          <a:ln>
            <a:noFill/>
          </a:ln>
        </p:spPr>
        <p:txBody>
          <a:bodyPr lIns="303733" tIns="75933" rIns="303733"/>
          <a:lstStyle/>
          <a:p>
            <a:pPr marL="0" marR="0" lvl="0" indent="0" algn="l" defTabSz="914400" rtl="0" eaLnBrk="0" fontAlgn="base" latinLnBrk="0" hangingPunct="0">
              <a:lnSpc>
                <a:spcPts val="2700"/>
              </a:lnSpc>
              <a:spcBef>
                <a:spcPct val="0"/>
              </a:spcBef>
              <a:spcAft>
                <a:spcPct val="0"/>
              </a:spcAft>
              <a:buClrTx/>
              <a:buSzTx/>
              <a:buFontTx/>
              <a:buNone/>
              <a:defRPr/>
            </a:pPr>
            <a:r>
              <a:rPr kumimoji="0" lang="en-US" altLang="zh-CN" sz="211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3</a:t>
            </a:r>
            <a:r>
              <a:rPr kumimoji="0" lang="zh-CN" altLang="en-US" sz="211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a:t>
            </a:r>
            <a:r>
              <a:rPr kumimoji="0" lang="zh-CN" altLang="en-US" sz="211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使用可燃物（纸箱、塑料、泡沫等）遇有明火易发生火灾</a:t>
            </a:r>
            <a:endParaRPr kumimoji="0" lang="zh-CN" altLang="en-US" sz="211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48136" name="圆角矩形 29"/>
          <p:cNvSpPr/>
          <p:nvPr/>
        </p:nvSpPr>
        <p:spPr>
          <a:xfrm>
            <a:off x="2472236" y="5073391"/>
            <a:ext cx="8618908" cy="493897"/>
          </a:xfrm>
          <a:prstGeom prst="roundRect">
            <a:avLst>
              <a:gd name="adj" fmla="val 16667"/>
            </a:avLst>
          </a:prstGeom>
          <a:solidFill>
            <a:schemeClr val="accent2"/>
          </a:solidFill>
          <a:ln w="9525">
            <a:noFill/>
          </a:ln>
        </p:spPr>
        <p:txBody>
          <a:bodyPr lIns="303733" tIns="75933" rIns="303733"/>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ts val="27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rPr>
              <a:t>使用可燃物（纸箱、塑料、泡沫等）遇有明火易发生火灾</a:t>
            </a:r>
            <a:endParaRPr lang="zh-CN" altLang="en-US" sz="2110" b="1" dirty="0">
              <a:solidFill>
                <a:schemeClr val="bg1"/>
              </a:solidFill>
              <a:latin typeface="微软雅黑" panose="020B0503020204020204" pitchFamily="34" charset="-122"/>
              <a:ea typeface="微软雅黑" panose="020B0503020204020204" pitchFamily="34" charset="-122"/>
            </a:endParaRPr>
          </a:p>
          <a:p>
            <a:pPr marL="0" lvl="0" indent="0">
              <a:lnSpc>
                <a:spcPts val="2700"/>
              </a:lnSpc>
              <a:spcBef>
                <a:spcPct val="0"/>
              </a:spcBef>
              <a:buFontTx/>
              <a:buNone/>
            </a:pPr>
            <a:endPar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137" name="圆角矩形 28"/>
          <p:cNvSpPr>
            <a:spLocks noChangeArrowheads="1"/>
          </p:cNvSpPr>
          <p:nvPr/>
        </p:nvSpPr>
        <p:spPr bwMode="auto">
          <a:xfrm>
            <a:off x="2472236" y="5873671"/>
            <a:ext cx="8618908" cy="530730"/>
          </a:xfrm>
          <a:prstGeom prst="roundRect">
            <a:avLst>
              <a:gd name="adj" fmla="val 16667"/>
            </a:avLst>
          </a:prstGeom>
          <a:solidFill>
            <a:schemeClr val="accent5"/>
          </a:solidFill>
          <a:ln>
            <a:noFill/>
          </a:ln>
        </p:spPr>
        <p:txBody>
          <a:bodyPr lIns="303733" tIns="75933" rIns="303733"/>
          <a:lstStyle/>
          <a:p>
            <a:pPr marL="0" marR="0" lvl="0" indent="0" algn="l" defTabSz="914400" rtl="0" eaLnBrk="0" fontAlgn="base" latinLnBrk="0" hangingPunct="0">
              <a:lnSpc>
                <a:spcPts val="2700"/>
              </a:lnSpc>
              <a:spcBef>
                <a:spcPct val="0"/>
              </a:spcBef>
              <a:spcAft>
                <a:spcPct val="0"/>
              </a:spcAft>
              <a:buClrTx/>
              <a:buSzTx/>
              <a:buFontTx/>
              <a:buNone/>
              <a:defRPr/>
            </a:pPr>
            <a:r>
              <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5、</a:t>
            </a:r>
            <a:r>
              <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使用化学危险物品易发生火灾</a:t>
            </a:r>
            <a:endPar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50185" name="圆角矩形 4"/>
          <p:cNvSpPr/>
          <p:nvPr/>
        </p:nvSpPr>
        <p:spPr>
          <a:xfrm>
            <a:off x="2531745" y="1382219"/>
            <a:ext cx="9020722"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第一懂 懂得本岗位生产过程中的火灾危险性</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10" name="任意多边形 9"/>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任意多边形 1"/>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02  </a:t>
            </a:r>
            <a:r>
              <a:rPr lang="zh-CN" altLang="en-US" sz="3000" dirty="0">
                <a:solidFill>
                  <a:schemeClr val="accent1"/>
                </a:solidFill>
                <a:latin typeface="黑体" panose="02010609060101010101" pitchFamily="49" charset="-122"/>
                <a:ea typeface="微软雅黑" panose="020B0503020204020204" pitchFamily="34" charset="-122"/>
                <a:sym typeface="+mn-ea"/>
              </a:rPr>
              <a:t>消防安全</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blinds(horizontal)">
                                      <p:cBhvr>
                                        <p:cTn id="7" dur="500"/>
                                        <p:tgtEl>
                                          <p:spTgt spid="4813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8134"/>
                                        </p:tgtEl>
                                        <p:attrNameLst>
                                          <p:attrName>style.visibility</p:attrName>
                                        </p:attrNameLst>
                                      </p:cBhvr>
                                      <p:to>
                                        <p:strVal val="visible"/>
                                      </p:to>
                                    </p:set>
                                    <p:animEffect transition="in" filter="blinds(horizontal)">
                                      <p:cBhvr>
                                        <p:cTn id="12" dur="500"/>
                                        <p:tgtEl>
                                          <p:spTgt spid="4813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8135"/>
                                        </p:tgtEl>
                                        <p:attrNameLst>
                                          <p:attrName>style.visibility</p:attrName>
                                        </p:attrNameLst>
                                      </p:cBhvr>
                                      <p:to>
                                        <p:strVal val="visible"/>
                                      </p:to>
                                    </p:set>
                                    <p:animEffect transition="in" filter="blinds(horizontal)">
                                      <p:cBhvr>
                                        <p:cTn id="17" dur="500"/>
                                        <p:tgtEl>
                                          <p:spTgt spid="4813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8136"/>
                                        </p:tgtEl>
                                        <p:attrNameLst>
                                          <p:attrName>style.visibility</p:attrName>
                                        </p:attrNameLst>
                                      </p:cBhvr>
                                      <p:to>
                                        <p:strVal val="visible"/>
                                      </p:to>
                                    </p:set>
                                    <p:animEffect transition="in" filter="blinds(horizontal)">
                                      <p:cBhvr>
                                        <p:cTn id="22" dur="500"/>
                                        <p:tgtEl>
                                          <p:spTgt spid="4813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8137"/>
                                        </p:tgtEl>
                                        <p:attrNameLst>
                                          <p:attrName>style.visibility</p:attrName>
                                        </p:attrNameLst>
                                      </p:cBhvr>
                                      <p:to>
                                        <p:strVal val="visible"/>
                                      </p:to>
                                    </p:set>
                                    <p:animEffect transition="in" filter="blinds(horizontal)">
                                      <p:cBhvr>
                                        <p:cTn id="27"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bldLvl="0" animBg="1"/>
      <p:bldP spid="48134" grpId="0" bldLvl="0" animBg="1"/>
      <p:bldP spid="48135" grpId="0" bldLvl="0" animBg="1"/>
      <p:bldP spid="48136" grpId="0" bldLvl="0" animBg="1"/>
      <p:bldP spid="48137"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259"/>
          <p:cNvSpPr>
            <a:spLocks noChangeArrowheads="1"/>
          </p:cNvSpPr>
          <p:nvPr/>
        </p:nvSpPr>
        <p:spPr bwMode="auto">
          <a:xfrm>
            <a:off x="1908482" y="2143395"/>
            <a:ext cx="2196442" cy="186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1500" b="1" cap="all" spc="300" dirty="0">
                <a:solidFill>
                  <a:schemeClr val="accent1"/>
                </a:solidFill>
                <a:latin typeface="+mj-ea"/>
                <a:ea typeface="+mj-ea"/>
                <a:cs typeface="Arial" panose="020B0604020202020204" pitchFamily="34" charset="0"/>
              </a:rPr>
              <a:t>01</a:t>
            </a:r>
            <a:endParaRPr lang="en-US" altLang="zh-CN" sz="11500" b="1" cap="all" spc="300" dirty="0">
              <a:solidFill>
                <a:schemeClr val="accent1"/>
              </a:solidFill>
              <a:latin typeface="+mj-ea"/>
              <a:ea typeface="+mj-ea"/>
              <a:cs typeface="Arial" panose="020B0604020202020204" pitchFamily="34" charset="0"/>
            </a:endParaRPr>
          </a:p>
        </p:txBody>
      </p:sp>
      <p:sp>
        <p:nvSpPr>
          <p:cNvPr id="6" name="Freeform 6"/>
          <p:cNvSpPr/>
          <p:nvPr/>
        </p:nvSpPr>
        <p:spPr bwMode="auto">
          <a:xfrm>
            <a:off x="354" y="5397910"/>
            <a:ext cx="12858044" cy="1834739"/>
          </a:xfrm>
          <a:custGeom>
            <a:avLst/>
            <a:gdLst>
              <a:gd name="T0" fmla="*/ 1115 w 5702"/>
              <a:gd name="T1" fmla="*/ 0 h 1219"/>
              <a:gd name="T2" fmla="*/ 1277 w 5702"/>
              <a:gd name="T3" fmla="*/ 0 h 1219"/>
              <a:gd name="T4" fmla="*/ 1428 w 5702"/>
              <a:gd name="T5" fmla="*/ 2 h 1219"/>
              <a:gd name="T6" fmla="*/ 1569 w 5702"/>
              <a:gd name="T7" fmla="*/ 2 h 1219"/>
              <a:gd name="T8" fmla="*/ 1698 w 5702"/>
              <a:gd name="T9" fmla="*/ 4 h 1219"/>
              <a:gd name="T10" fmla="*/ 1816 w 5702"/>
              <a:gd name="T11" fmla="*/ 6 h 1219"/>
              <a:gd name="T12" fmla="*/ 1922 w 5702"/>
              <a:gd name="T13" fmla="*/ 7 h 1219"/>
              <a:gd name="T14" fmla="*/ 2018 w 5702"/>
              <a:gd name="T15" fmla="*/ 11 h 1219"/>
              <a:gd name="T16" fmla="*/ 2102 w 5702"/>
              <a:gd name="T17" fmla="*/ 14 h 1219"/>
              <a:gd name="T18" fmla="*/ 2201 w 5702"/>
              <a:gd name="T19" fmla="*/ 20 h 1219"/>
              <a:gd name="T20" fmla="*/ 2293 w 5702"/>
              <a:gd name="T21" fmla="*/ 32 h 1219"/>
              <a:gd name="T22" fmla="*/ 2375 w 5702"/>
              <a:gd name="T23" fmla="*/ 46 h 1219"/>
              <a:gd name="T24" fmla="*/ 2452 w 5702"/>
              <a:gd name="T25" fmla="*/ 63 h 1219"/>
              <a:gd name="T26" fmla="*/ 2518 w 5702"/>
              <a:gd name="T27" fmla="*/ 84 h 1219"/>
              <a:gd name="T28" fmla="*/ 2579 w 5702"/>
              <a:gd name="T29" fmla="*/ 107 h 1219"/>
              <a:gd name="T30" fmla="*/ 2633 w 5702"/>
              <a:gd name="T31" fmla="*/ 131 h 1219"/>
              <a:gd name="T32" fmla="*/ 2680 w 5702"/>
              <a:gd name="T33" fmla="*/ 157 h 1219"/>
              <a:gd name="T34" fmla="*/ 2722 w 5702"/>
              <a:gd name="T35" fmla="*/ 185 h 1219"/>
              <a:gd name="T36" fmla="*/ 2756 w 5702"/>
              <a:gd name="T37" fmla="*/ 213 h 1219"/>
              <a:gd name="T38" fmla="*/ 2788 w 5702"/>
              <a:gd name="T39" fmla="*/ 241 h 1219"/>
              <a:gd name="T40" fmla="*/ 2812 w 5702"/>
              <a:gd name="T41" fmla="*/ 269 h 1219"/>
              <a:gd name="T42" fmla="*/ 2835 w 5702"/>
              <a:gd name="T43" fmla="*/ 295 h 1219"/>
              <a:gd name="T44" fmla="*/ 2852 w 5702"/>
              <a:gd name="T45" fmla="*/ 319 h 1219"/>
              <a:gd name="T46" fmla="*/ 2868 w 5702"/>
              <a:gd name="T47" fmla="*/ 295 h 1219"/>
              <a:gd name="T48" fmla="*/ 2891 w 5702"/>
              <a:gd name="T49" fmla="*/ 269 h 1219"/>
              <a:gd name="T50" fmla="*/ 2915 w 5702"/>
              <a:gd name="T51" fmla="*/ 241 h 1219"/>
              <a:gd name="T52" fmla="*/ 2946 w 5702"/>
              <a:gd name="T53" fmla="*/ 213 h 1219"/>
              <a:gd name="T54" fmla="*/ 2981 w 5702"/>
              <a:gd name="T55" fmla="*/ 185 h 1219"/>
              <a:gd name="T56" fmla="*/ 3023 w 5702"/>
              <a:gd name="T57" fmla="*/ 157 h 1219"/>
              <a:gd name="T58" fmla="*/ 3070 w 5702"/>
              <a:gd name="T59" fmla="*/ 131 h 1219"/>
              <a:gd name="T60" fmla="*/ 3124 w 5702"/>
              <a:gd name="T61" fmla="*/ 107 h 1219"/>
              <a:gd name="T62" fmla="*/ 3185 w 5702"/>
              <a:gd name="T63" fmla="*/ 84 h 1219"/>
              <a:gd name="T64" fmla="*/ 3253 w 5702"/>
              <a:gd name="T65" fmla="*/ 63 h 1219"/>
              <a:gd name="T66" fmla="*/ 3328 w 5702"/>
              <a:gd name="T67" fmla="*/ 46 h 1219"/>
              <a:gd name="T68" fmla="*/ 3409 w 5702"/>
              <a:gd name="T69" fmla="*/ 32 h 1219"/>
              <a:gd name="T70" fmla="*/ 3502 w 5702"/>
              <a:gd name="T71" fmla="*/ 20 h 1219"/>
              <a:gd name="T72" fmla="*/ 3601 w 5702"/>
              <a:gd name="T73" fmla="*/ 14 h 1219"/>
              <a:gd name="T74" fmla="*/ 3684 w 5702"/>
              <a:gd name="T75" fmla="*/ 11 h 1219"/>
              <a:gd name="T76" fmla="*/ 3780 w 5702"/>
              <a:gd name="T77" fmla="*/ 7 h 1219"/>
              <a:gd name="T78" fmla="*/ 3886 w 5702"/>
              <a:gd name="T79" fmla="*/ 6 h 1219"/>
              <a:gd name="T80" fmla="*/ 4005 w 5702"/>
              <a:gd name="T81" fmla="*/ 4 h 1219"/>
              <a:gd name="T82" fmla="*/ 4134 w 5702"/>
              <a:gd name="T83" fmla="*/ 2 h 1219"/>
              <a:gd name="T84" fmla="*/ 4275 w 5702"/>
              <a:gd name="T85" fmla="*/ 2 h 1219"/>
              <a:gd name="T86" fmla="*/ 4426 w 5702"/>
              <a:gd name="T87" fmla="*/ 0 h 1219"/>
              <a:gd name="T88" fmla="*/ 4588 w 5702"/>
              <a:gd name="T89" fmla="*/ 0 h 1219"/>
              <a:gd name="T90" fmla="*/ 4799 w 5702"/>
              <a:gd name="T91" fmla="*/ 0 h 1219"/>
              <a:gd name="T92" fmla="*/ 4999 w 5702"/>
              <a:gd name="T93" fmla="*/ 2 h 1219"/>
              <a:gd name="T94" fmla="*/ 5189 w 5702"/>
              <a:gd name="T95" fmla="*/ 4 h 1219"/>
              <a:gd name="T96" fmla="*/ 5368 w 5702"/>
              <a:gd name="T97" fmla="*/ 6 h 1219"/>
              <a:gd name="T98" fmla="*/ 5541 w 5702"/>
              <a:gd name="T99" fmla="*/ 7 h 1219"/>
              <a:gd name="T100" fmla="*/ 5702 w 5702"/>
              <a:gd name="T101" fmla="*/ 9 h 1219"/>
              <a:gd name="T102" fmla="*/ 5702 w 5702"/>
              <a:gd name="T103" fmla="*/ 1219 h 1219"/>
              <a:gd name="T104" fmla="*/ 0 w 5702"/>
              <a:gd name="T105" fmla="*/ 1219 h 1219"/>
              <a:gd name="T106" fmla="*/ 0 w 5702"/>
              <a:gd name="T107" fmla="*/ 9 h 1219"/>
              <a:gd name="T108" fmla="*/ 164 w 5702"/>
              <a:gd name="T109" fmla="*/ 7 h 1219"/>
              <a:gd name="T110" fmla="*/ 335 w 5702"/>
              <a:gd name="T111" fmla="*/ 6 h 1219"/>
              <a:gd name="T112" fmla="*/ 514 w 5702"/>
              <a:gd name="T113" fmla="*/ 4 h 1219"/>
              <a:gd name="T114" fmla="*/ 704 w 5702"/>
              <a:gd name="T115" fmla="*/ 2 h 1219"/>
              <a:gd name="T116" fmla="*/ 904 w 5702"/>
              <a:gd name="T117" fmla="*/ 0 h 1219"/>
              <a:gd name="T118" fmla="*/ 1115 w 5702"/>
              <a:gd name="T11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02" h="1219">
                <a:moveTo>
                  <a:pt x="1115" y="0"/>
                </a:moveTo>
                <a:lnTo>
                  <a:pt x="1277" y="0"/>
                </a:lnTo>
                <a:lnTo>
                  <a:pt x="1428" y="2"/>
                </a:lnTo>
                <a:lnTo>
                  <a:pt x="1569" y="2"/>
                </a:lnTo>
                <a:lnTo>
                  <a:pt x="1698" y="4"/>
                </a:lnTo>
                <a:lnTo>
                  <a:pt x="1816" y="6"/>
                </a:lnTo>
                <a:lnTo>
                  <a:pt x="1922" y="7"/>
                </a:lnTo>
                <a:lnTo>
                  <a:pt x="2018" y="11"/>
                </a:lnTo>
                <a:lnTo>
                  <a:pt x="2102" y="14"/>
                </a:lnTo>
                <a:lnTo>
                  <a:pt x="2201" y="20"/>
                </a:lnTo>
                <a:lnTo>
                  <a:pt x="2293" y="32"/>
                </a:lnTo>
                <a:lnTo>
                  <a:pt x="2375" y="46"/>
                </a:lnTo>
                <a:lnTo>
                  <a:pt x="2452" y="63"/>
                </a:lnTo>
                <a:lnTo>
                  <a:pt x="2518" y="84"/>
                </a:lnTo>
                <a:lnTo>
                  <a:pt x="2579" y="107"/>
                </a:lnTo>
                <a:lnTo>
                  <a:pt x="2633" y="131"/>
                </a:lnTo>
                <a:lnTo>
                  <a:pt x="2680" y="157"/>
                </a:lnTo>
                <a:lnTo>
                  <a:pt x="2722" y="185"/>
                </a:lnTo>
                <a:lnTo>
                  <a:pt x="2756" y="213"/>
                </a:lnTo>
                <a:lnTo>
                  <a:pt x="2788" y="241"/>
                </a:lnTo>
                <a:lnTo>
                  <a:pt x="2812" y="269"/>
                </a:lnTo>
                <a:lnTo>
                  <a:pt x="2835" y="295"/>
                </a:lnTo>
                <a:lnTo>
                  <a:pt x="2852" y="319"/>
                </a:lnTo>
                <a:lnTo>
                  <a:pt x="2868" y="295"/>
                </a:lnTo>
                <a:lnTo>
                  <a:pt x="2891" y="269"/>
                </a:lnTo>
                <a:lnTo>
                  <a:pt x="2915" y="241"/>
                </a:lnTo>
                <a:lnTo>
                  <a:pt x="2946" y="213"/>
                </a:lnTo>
                <a:lnTo>
                  <a:pt x="2981" y="185"/>
                </a:lnTo>
                <a:lnTo>
                  <a:pt x="3023" y="157"/>
                </a:lnTo>
                <a:lnTo>
                  <a:pt x="3070" y="131"/>
                </a:lnTo>
                <a:lnTo>
                  <a:pt x="3124" y="107"/>
                </a:lnTo>
                <a:lnTo>
                  <a:pt x="3185" y="84"/>
                </a:lnTo>
                <a:lnTo>
                  <a:pt x="3253" y="63"/>
                </a:lnTo>
                <a:lnTo>
                  <a:pt x="3328" y="46"/>
                </a:lnTo>
                <a:lnTo>
                  <a:pt x="3409" y="32"/>
                </a:lnTo>
                <a:lnTo>
                  <a:pt x="3502" y="20"/>
                </a:lnTo>
                <a:lnTo>
                  <a:pt x="3601" y="14"/>
                </a:lnTo>
                <a:lnTo>
                  <a:pt x="3684" y="11"/>
                </a:lnTo>
                <a:lnTo>
                  <a:pt x="3780" y="7"/>
                </a:lnTo>
                <a:lnTo>
                  <a:pt x="3886" y="6"/>
                </a:lnTo>
                <a:lnTo>
                  <a:pt x="4005" y="4"/>
                </a:lnTo>
                <a:lnTo>
                  <a:pt x="4134" y="2"/>
                </a:lnTo>
                <a:lnTo>
                  <a:pt x="4275" y="2"/>
                </a:lnTo>
                <a:lnTo>
                  <a:pt x="4426" y="0"/>
                </a:lnTo>
                <a:lnTo>
                  <a:pt x="4588" y="0"/>
                </a:lnTo>
                <a:lnTo>
                  <a:pt x="4799" y="0"/>
                </a:lnTo>
                <a:lnTo>
                  <a:pt x="4999" y="2"/>
                </a:lnTo>
                <a:lnTo>
                  <a:pt x="5189" y="4"/>
                </a:lnTo>
                <a:lnTo>
                  <a:pt x="5368" y="6"/>
                </a:lnTo>
                <a:lnTo>
                  <a:pt x="5541" y="7"/>
                </a:lnTo>
                <a:lnTo>
                  <a:pt x="5702" y="9"/>
                </a:lnTo>
                <a:lnTo>
                  <a:pt x="5702" y="1219"/>
                </a:lnTo>
                <a:lnTo>
                  <a:pt x="0" y="1219"/>
                </a:lnTo>
                <a:lnTo>
                  <a:pt x="0" y="9"/>
                </a:lnTo>
                <a:lnTo>
                  <a:pt x="164" y="7"/>
                </a:lnTo>
                <a:lnTo>
                  <a:pt x="335" y="6"/>
                </a:lnTo>
                <a:lnTo>
                  <a:pt x="514" y="4"/>
                </a:lnTo>
                <a:lnTo>
                  <a:pt x="704" y="2"/>
                </a:lnTo>
                <a:lnTo>
                  <a:pt x="904" y="0"/>
                </a:lnTo>
                <a:lnTo>
                  <a:pt x="1115"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
        <p:nvSpPr>
          <p:cNvPr id="7" name="Freeform 7"/>
          <p:cNvSpPr/>
          <p:nvPr/>
        </p:nvSpPr>
        <p:spPr bwMode="auto">
          <a:xfrm>
            <a:off x="354" y="5128493"/>
            <a:ext cx="12858044" cy="593017"/>
          </a:xfrm>
          <a:custGeom>
            <a:avLst/>
            <a:gdLst>
              <a:gd name="T0" fmla="*/ 1184 w 5702"/>
              <a:gd name="T1" fmla="*/ 0 h 394"/>
              <a:gd name="T2" fmla="*/ 1492 w 5702"/>
              <a:gd name="T3" fmla="*/ 2 h 394"/>
              <a:gd name="T4" fmla="*/ 1754 w 5702"/>
              <a:gd name="T5" fmla="*/ 5 h 394"/>
              <a:gd name="T6" fmla="*/ 1968 w 5702"/>
              <a:gd name="T7" fmla="*/ 11 h 394"/>
              <a:gd name="T8" fmla="*/ 2156 w 5702"/>
              <a:gd name="T9" fmla="*/ 19 h 394"/>
              <a:gd name="T10" fmla="*/ 2333 w 5702"/>
              <a:gd name="T11" fmla="*/ 42 h 394"/>
              <a:gd name="T12" fmla="*/ 2480 w 5702"/>
              <a:gd name="T13" fmla="*/ 78 h 394"/>
              <a:gd name="T14" fmla="*/ 2598 w 5702"/>
              <a:gd name="T15" fmla="*/ 122 h 394"/>
              <a:gd name="T16" fmla="*/ 2690 w 5702"/>
              <a:gd name="T17" fmla="*/ 172 h 394"/>
              <a:gd name="T18" fmla="*/ 2763 w 5702"/>
              <a:gd name="T19" fmla="*/ 225 h 394"/>
              <a:gd name="T20" fmla="*/ 2816 w 5702"/>
              <a:gd name="T21" fmla="*/ 277 h 394"/>
              <a:gd name="T22" fmla="*/ 2852 w 5702"/>
              <a:gd name="T23" fmla="*/ 326 h 394"/>
              <a:gd name="T24" fmla="*/ 2887 w 5702"/>
              <a:gd name="T25" fmla="*/ 277 h 394"/>
              <a:gd name="T26" fmla="*/ 2939 w 5702"/>
              <a:gd name="T27" fmla="*/ 225 h 394"/>
              <a:gd name="T28" fmla="*/ 3012 w 5702"/>
              <a:gd name="T29" fmla="*/ 172 h 394"/>
              <a:gd name="T30" fmla="*/ 3105 w 5702"/>
              <a:gd name="T31" fmla="*/ 122 h 394"/>
              <a:gd name="T32" fmla="*/ 3223 w 5702"/>
              <a:gd name="T33" fmla="*/ 78 h 394"/>
              <a:gd name="T34" fmla="*/ 3369 w 5702"/>
              <a:gd name="T35" fmla="*/ 42 h 394"/>
              <a:gd name="T36" fmla="*/ 3547 w 5702"/>
              <a:gd name="T37" fmla="*/ 19 h 394"/>
              <a:gd name="T38" fmla="*/ 3735 w 5702"/>
              <a:gd name="T39" fmla="*/ 11 h 394"/>
              <a:gd name="T40" fmla="*/ 3949 w 5702"/>
              <a:gd name="T41" fmla="*/ 5 h 394"/>
              <a:gd name="T42" fmla="*/ 4210 w 5702"/>
              <a:gd name="T43" fmla="*/ 2 h 394"/>
              <a:gd name="T44" fmla="*/ 4519 w 5702"/>
              <a:gd name="T45" fmla="*/ 0 h 394"/>
              <a:gd name="T46" fmla="*/ 4907 w 5702"/>
              <a:gd name="T47" fmla="*/ 0 h 394"/>
              <a:gd name="T48" fmla="*/ 5318 w 5702"/>
              <a:gd name="T49" fmla="*/ 2 h 394"/>
              <a:gd name="T50" fmla="*/ 5702 w 5702"/>
              <a:gd name="T51" fmla="*/ 5 h 394"/>
              <a:gd name="T52" fmla="*/ 5513 w 5702"/>
              <a:gd name="T53" fmla="*/ 72 h 394"/>
              <a:gd name="T54" fmla="*/ 5116 w 5702"/>
              <a:gd name="T55" fmla="*/ 70 h 394"/>
              <a:gd name="T56" fmla="*/ 4689 w 5702"/>
              <a:gd name="T57" fmla="*/ 68 h 394"/>
              <a:gd name="T58" fmla="*/ 4358 w 5702"/>
              <a:gd name="T59" fmla="*/ 70 h 394"/>
              <a:gd name="T60" fmla="*/ 4073 w 5702"/>
              <a:gd name="T61" fmla="*/ 72 h 394"/>
              <a:gd name="T62" fmla="*/ 3836 w 5702"/>
              <a:gd name="T63" fmla="*/ 75 h 394"/>
              <a:gd name="T64" fmla="*/ 3648 w 5702"/>
              <a:gd name="T65" fmla="*/ 80 h 394"/>
              <a:gd name="T66" fmla="*/ 3455 w 5702"/>
              <a:gd name="T67" fmla="*/ 98 h 394"/>
              <a:gd name="T68" fmla="*/ 3293 w 5702"/>
              <a:gd name="T69" fmla="*/ 127 h 394"/>
              <a:gd name="T70" fmla="*/ 3162 w 5702"/>
              <a:gd name="T71" fmla="*/ 167 h 394"/>
              <a:gd name="T72" fmla="*/ 3056 w 5702"/>
              <a:gd name="T73" fmla="*/ 214 h 394"/>
              <a:gd name="T74" fmla="*/ 2974 w 5702"/>
              <a:gd name="T75" fmla="*/ 266 h 394"/>
              <a:gd name="T76" fmla="*/ 2911 w 5702"/>
              <a:gd name="T77" fmla="*/ 320 h 394"/>
              <a:gd name="T78" fmla="*/ 2868 w 5702"/>
              <a:gd name="T79" fmla="*/ 371 h 394"/>
              <a:gd name="T80" fmla="*/ 2835 w 5702"/>
              <a:gd name="T81" fmla="*/ 371 h 394"/>
              <a:gd name="T82" fmla="*/ 2791 w 5702"/>
              <a:gd name="T83" fmla="*/ 320 h 394"/>
              <a:gd name="T84" fmla="*/ 2730 w 5702"/>
              <a:gd name="T85" fmla="*/ 266 h 394"/>
              <a:gd name="T86" fmla="*/ 2647 w 5702"/>
              <a:gd name="T87" fmla="*/ 214 h 394"/>
              <a:gd name="T88" fmla="*/ 2542 w 5702"/>
              <a:gd name="T89" fmla="*/ 167 h 394"/>
              <a:gd name="T90" fmla="*/ 2410 w 5702"/>
              <a:gd name="T91" fmla="*/ 127 h 394"/>
              <a:gd name="T92" fmla="*/ 2248 w 5702"/>
              <a:gd name="T93" fmla="*/ 98 h 394"/>
              <a:gd name="T94" fmla="*/ 2055 w 5702"/>
              <a:gd name="T95" fmla="*/ 80 h 394"/>
              <a:gd name="T96" fmla="*/ 1867 w 5702"/>
              <a:gd name="T97" fmla="*/ 75 h 394"/>
              <a:gd name="T98" fmla="*/ 1630 w 5702"/>
              <a:gd name="T99" fmla="*/ 72 h 394"/>
              <a:gd name="T100" fmla="*/ 1344 w 5702"/>
              <a:gd name="T101" fmla="*/ 70 h 394"/>
              <a:gd name="T102" fmla="*/ 1014 w 5702"/>
              <a:gd name="T103" fmla="*/ 68 h 394"/>
              <a:gd name="T104" fmla="*/ 587 w 5702"/>
              <a:gd name="T105" fmla="*/ 70 h 394"/>
              <a:gd name="T106" fmla="*/ 190 w 5702"/>
              <a:gd name="T107" fmla="*/ 72 h 394"/>
              <a:gd name="T108" fmla="*/ 0 w 5702"/>
              <a:gd name="T109" fmla="*/ 5 h 394"/>
              <a:gd name="T110" fmla="*/ 385 w 5702"/>
              <a:gd name="T111" fmla="*/ 2 h 394"/>
              <a:gd name="T112" fmla="*/ 796 w 5702"/>
              <a:gd name="T113"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02" h="394">
                <a:moveTo>
                  <a:pt x="1014" y="0"/>
                </a:moveTo>
                <a:lnTo>
                  <a:pt x="1184" y="0"/>
                </a:lnTo>
                <a:lnTo>
                  <a:pt x="1344" y="0"/>
                </a:lnTo>
                <a:lnTo>
                  <a:pt x="1492" y="2"/>
                </a:lnTo>
                <a:lnTo>
                  <a:pt x="1630" y="4"/>
                </a:lnTo>
                <a:lnTo>
                  <a:pt x="1754" y="5"/>
                </a:lnTo>
                <a:lnTo>
                  <a:pt x="1867" y="7"/>
                </a:lnTo>
                <a:lnTo>
                  <a:pt x="1968" y="11"/>
                </a:lnTo>
                <a:lnTo>
                  <a:pt x="2055" y="12"/>
                </a:lnTo>
                <a:lnTo>
                  <a:pt x="2156" y="19"/>
                </a:lnTo>
                <a:lnTo>
                  <a:pt x="2248" y="30"/>
                </a:lnTo>
                <a:lnTo>
                  <a:pt x="2333" y="42"/>
                </a:lnTo>
                <a:lnTo>
                  <a:pt x="2410" y="59"/>
                </a:lnTo>
                <a:lnTo>
                  <a:pt x="2480" y="78"/>
                </a:lnTo>
                <a:lnTo>
                  <a:pt x="2542" y="99"/>
                </a:lnTo>
                <a:lnTo>
                  <a:pt x="2598" y="122"/>
                </a:lnTo>
                <a:lnTo>
                  <a:pt x="2647" y="146"/>
                </a:lnTo>
                <a:lnTo>
                  <a:pt x="2690" y="172"/>
                </a:lnTo>
                <a:lnTo>
                  <a:pt x="2730" y="199"/>
                </a:lnTo>
                <a:lnTo>
                  <a:pt x="2763" y="225"/>
                </a:lnTo>
                <a:lnTo>
                  <a:pt x="2791" y="253"/>
                </a:lnTo>
                <a:lnTo>
                  <a:pt x="2816" y="277"/>
                </a:lnTo>
                <a:lnTo>
                  <a:pt x="2835" y="303"/>
                </a:lnTo>
                <a:lnTo>
                  <a:pt x="2852" y="326"/>
                </a:lnTo>
                <a:lnTo>
                  <a:pt x="2868" y="303"/>
                </a:lnTo>
                <a:lnTo>
                  <a:pt x="2887" y="277"/>
                </a:lnTo>
                <a:lnTo>
                  <a:pt x="2911" y="253"/>
                </a:lnTo>
                <a:lnTo>
                  <a:pt x="2939" y="225"/>
                </a:lnTo>
                <a:lnTo>
                  <a:pt x="2974" y="199"/>
                </a:lnTo>
                <a:lnTo>
                  <a:pt x="3012" y="172"/>
                </a:lnTo>
                <a:lnTo>
                  <a:pt x="3056" y="146"/>
                </a:lnTo>
                <a:lnTo>
                  <a:pt x="3105" y="122"/>
                </a:lnTo>
                <a:lnTo>
                  <a:pt x="3162" y="99"/>
                </a:lnTo>
                <a:lnTo>
                  <a:pt x="3223" y="78"/>
                </a:lnTo>
                <a:lnTo>
                  <a:pt x="3293" y="59"/>
                </a:lnTo>
                <a:lnTo>
                  <a:pt x="3369" y="42"/>
                </a:lnTo>
                <a:lnTo>
                  <a:pt x="3455" y="30"/>
                </a:lnTo>
                <a:lnTo>
                  <a:pt x="3547" y="19"/>
                </a:lnTo>
                <a:lnTo>
                  <a:pt x="3648" y="12"/>
                </a:lnTo>
                <a:lnTo>
                  <a:pt x="3735" y="11"/>
                </a:lnTo>
                <a:lnTo>
                  <a:pt x="3836" y="7"/>
                </a:lnTo>
                <a:lnTo>
                  <a:pt x="3949" y="5"/>
                </a:lnTo>
                <a:lnTo>
                  <a:pt x="4073" y="4"/>
                </a:lnTo>
                <a:lnTo>
                  <a:pt x="4210" y="2"/>
                </a:lnTo>
                <a:lnTo>
                  <a:pt x="4358" y="0"/>
                </a:lnTo>
                <a:lnTo>
                  <a:pt x="4519" y="0"/>
                </a:lnTo>
                <a:lnTo>
                  <a:pt x="4689" y="0"/>
                </a:lnTo>
                <a:lnTo>
                  <a:pt x="4907" y="0"/>
                </a:lnTo>
                <a:lnTo>
                  <a:pt x="5116" y="2"/>
                </a:lnTo>
                <a:lnTo>
                  <a:pt x="5318" y="2"/>
                </a:lnTo>
                <a:lnTo>
                  <a:pt x="5513" y="4"/>
                </a:lnTo>
                <a:lnTo>
                  <a:pt x="5702" y="5"/>
                </a:lnTo>
                <a:lnTo>
                  <a:pt x="5702" y="73"/>
                </a:lnTo>
                <a:lnTo>
                  <a:pt x="5513" y="72"/>
                </a:lnTo>
                <a:lnTo>
                  <a:pt x="5318" y="70"/>
                </a:lnTo>
                <a:lnTo>
                  <a:pt x="5116" y="70"/>
                </a:lnTo>
                <a:lnTo>
                  <a:pt x="4907" y="68"/>
                </a:lnTo>
                <a:lnTo>
                  <a:pt x="4689" y="68"/>
                </a:lnTo>
                <a:lnTo>
                  <a:pt x="4519" y="68"/>
                </a:lnTo>
                <a:lnTo>
                  <a:pt x="4358" y="70"/>
                </a:lnTo>
                <a:lnTo>
                  <a:pt x="4210" y="70"/>
                </a:lnTo>
                <a:lnTo>
                  <a:pt x="4073" y="72"/>
                </a:lnTo>
                <a:lnTo>
                  <a:pt x="3949" y="73"/>
                </a:lnTo>
                <a:lnTo>
                  <a:pt x="3836" y="75"/>
                </a:lnTo>
                <a:lnTo>
                  <a:pt x="3735" y="78"/>
                </a:lnTo>
                <a:lnTo>
                  <a:pt x="3648" y="80"/>
                </a:lnTo>
                <a:lnTo>
                  <a:pt x="3547" y="87"/>
                </a:lnTo>
                <a:lnTo>
                  <a:pt x="3455" y="98"/>
                </a:lnTo>
                <a:lnTo>
                  <a:pt x="3369" y="110"/>
                </a:lnTo>
                <a:lnTo>
                  <a:pt x="3293" y="127"/>
                </a:lnTo>
                <a:lnTo>
                  <a:pt x="3223" y="146"/>
                </a:lnTo>
                <a:lnTo>
                  <a:pt x="3162" y="167"/>
                </a:lnTo>
                <a:lnTo>
                  <a:pt x="3105" y="190"/>
                </a:lnTo>
                <a:lnTo>
                  <a:pt x="3056" y="214"/>
                </a:lnTo>
                <a:lnTo>
                  <a:pt x="3012" y="240"/>
                </a:lnTo>
                <a:lnTo>
                  <a:pt x="2974" y="266"/>
                </a:lnTo>
                <a:lnTo>
                  <a:pt x="2939" y="293"/>
                </a:lnTo>
                <a:lnTo>
                  <a:pt x="2911" y="320"/>
                </a:lnTo>
                <a:lnTo>
                  <a:pt x="2887" y="345"/>
                </a:lnTo>
                <a:lnTo>
                  <a:pt x="2868" y="371"/>
                </a:lnTo>
                <a:lnTo>
                  <a:pt x="2852" y="394"/>
                </a:lnTo>
                <a:lnTo>
                  <a:pt x="2835" y="371"/>
                </a:lnTo>
                <a:lnTo>
                  <a:pt x="2816" y="345"/>
                </a:lnTo>
                <a:lnTo>
                  <a:pt x="2791" y="320"/>
                </a:lnTo>
                <a:lnTo>
                  <a:pt x="2763" y="293"/>
                </a:lnTo>
                <a:lnTo>
                  <a:pt x="2730" y="266"/>
                </a:lnTo>
                <a:lnTo>
                  <a:pt x="2690" y="240"/>
                </a:lnTo>
                <a:lnTo>
                  <a:pt x="2647" y="214"/>
                </a:lnTo>
                <a:lnTo>
                  <a:pt x="2598" y="190"/>
                </a:lnTo>
                <a:lnTo>
                  <a:pt x="2542" y="167"/>
                </a:lnTo>
                <a:lnTo>
                  <a:pt x="2480" y="146"/>
                </a:lnTo>
                <a:lnTo>
                  <a:pt x="2410" y="127"/>
                </a:lnTo>
                <a:lnTo>
                  <a:pt x="2333" y="110"/>
                </a:lnTo>
                <a:lnTo>
                  <a:pt x="2248" y="98"/>
                </a:lnTo>
                <a:lnTo>
                  <a:pt x="2156" y="87"/>
                </a:lnTo>
                <a:lnTo>
                  <a:pt x="2055" y="80"/>
                </a:lnTo>
                <a:lnTo>
                  <a:pt x="1968" y="78"/>
                </a:lnTo>
                <a:lnTo>
                  <a:pt x="1867" y="75"/>
                </a:lnTo>
                <a:lnTo>
                  <a:pt x="1754" y="73"/>
                </a:lnTo>
                <a:lnTo>
                  <a:pt x="1630" y="72"/>
                </a:lnTo>
                <a:lnTo>
                  <a:pt x="1492" y="70"/>
                </a:lnTo>
                <a:lnTo>
                  <a:pt x="1344" y="70"/>
                </a:lnTo>
                <a:lnTo>
                  <a:pt x="1184" y="68"/>
                </a:lnTo>
                <a:lnTo>
                  <a:pt x="1014" y="68"/>
                </a:lnTo>
                <a:lnTo>
                  <a:pt x="796" y="68"/>
                </a:lnTo>
                <a:lnTo>
                  <a:pt x="587" y="70"/>
                </a:lnTo>
                <a:lnTo>
                  <a:pt x="385" y="70"/>
                </a:lnTo>
                <a:lnTo>
                  <a:pt x="190" y="72"/>
                </a:lnTo>
                <a:lnTo>
                  <a:pt x="0" y="73"/>
                </a:lnTo>
                <a:lnTo>
                  <a:pt x="0" y="5"/>
                </a:lnTo>
                <a:lnTo>
                  <a:pt x="190" y="4"/>
                </a:lnTo>
                <a:lnTo>
                  <a:pt x="385" y="2"/>
                </a:lnTo>
                <a:lnTo>
                  <a:pt x="587" y="2"/>
                </a:lnTo>
                <a:lnTo>
                  <a:pt x="796" y="0"/>
                </a:lnTo>
                <a:lnTo>
                  <a:pt x="1014"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
        <p:nvSpPr>
          <p:cNvPr id="4" name="TextBox 48"/>
          <p:cNvSpPr txBox="1"/>
          <p:nvPr/>
        </p:nvSpPr>
        <p:spPr>
          <a:xfrm>
            <a:off x="6777990" y="2762885"/>
            <a:ext cx="5582285" cy="768985"/>
          </a:xfrm>
          <a:prstGeom prst="rect">
            <a:avLst/>
          </a:prstGeom>
          <a:noFill/>
        </p:spPr>
        <p:txBody>
          <a:bodyPr wrap="square" lIns="0" tIns="0" rIns="0" bIns="0" rtlCol="0">
            <a:spAutoFit/>
          </a:bodyPr>
          <a:lstStyle/>
          <a:p>
            <a:pPr algn="ctr"/>
            <a:r>
              <a:rPr lang="zh-CN" altLang="en-US" sz="5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5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方正姚体" panose="02010601030101010101" pitchFamily="2"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圆角矩形 4"/>
          <p:cNvSpPr/>
          <p:nvPr/>
        </p:nvSpPr>
        <p:spPr>
          <a:xfrm>
            <a:off x="2485104" y="1095199"/>
            <a:ext cx="6125987"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第二懂 </a:t>
            </a:r>
            <a:r>
              <a:rPr lang="zh-CN" altLang="en-US" sz="3375"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懂得预防火灾的措施</a:t>
            </a:r>
            <a:endParaRPr lang="zh-CN" altLang="en-US" sz="3375"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9157" name="圆角矩形 26"/>
          <p:cNvSpPr>
            <a:spLocks noChangeArrowheads="1"/>
          </p:cNvSpPr>
          <p:nvPr/>
        </p:nvSpPr>
        <p:spPr bwMode="auto">
          <a:xfrm>
            <a:off x="2166799" y="1936605"/>
            <a:ext cx="8657416" cy="1292501"/>
          </a:xfrm>
          <a:prstGeom prst="roundRect">
            <a:avLst>
              <a:gd name="adj" fmla="val 16667"/>
            </a:avLst>
          </a:prstGeom>
          <a:solidFill>
            <a:schemeClr val="accent5"/>
          </a:solidFill>
          <a:ln>
            <a:noFill/>
          </a:ln>
        </p:spPr>
        <p:txBody>
          <a:bodyPr lIns="303733" tIns="75933" rIns="303733"/>
          <a:lstStyle/>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1</a:t>
            </a:r>
            <a:r>
              <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a:t>
            </a:r>
            <a:r>
              <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努力学习消防安全知识，掌握预防、扑救火灾的本领，不断提高自防自救的能力，不得将火种带入生产工作场所</a:t>
            </a:r>
            <a:br>
              <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br>
            <a:endPar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defRPr/>
            </a:pPr>
            <a:endPar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9158" name="圆角矩形 27"/>
          <p:cNvSpPr/>
          <p:nvPr/>
        </p:nvSpPr>
        <p:spPr>
          <a:xfrm>
            <a:off x="2138338" y="3441732"/>
            <a:ext cx="8657415" cy="1175306"/>
          </a:xfrm>
          <a:prstGeom prst="roundRect">
            <a:avLst>
              <a:gd name="adj" fmla="val 16667"/>
            </a:avLst>
          </a:prstGeom>
          <a:solidFill>
            <a:schemeClr val="accent2"/>
          </a:solidFill>
          <a:ln w="9525">
            <a:noFill/>
          </a:ln>
        </p:spPr>
        <p:txBody>
          <a:bodyPr lIns="303733" tIns="75933" rIns="303733"/>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rPr>
              <a:t>认真遵守执行《消防法》及公司的消防安全规章制度和安全操作规程</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49159" name="圆角矩形 28"/>
          <p:cNvSpPr>
            <a:spLocks noChangeArrowheads="1"/>
          </p:cNvSpPr>
          <p:nvPr/>
        </p:nvSpPr>
        <p:spPr bwMode="auto">
          <a:xfrm>
            <a:off x="2138338" y="4831339"/>
            <a:ext cx="8657416" cy="1212139"/>
          </a:xfrm>
          <a:prstGeom prst="roundRect">
            <a:avLst>
              <a:gd name="adj" fmla="val 16667"/>
            </a:avLst>
          </a:prstGeom>
          <a:solidFill>
            <a:schemeClr val="accent5"/>
          </a:solidFill>
          <a:ln>
            <a:noFill/>
          </a:ln>
        </p:spPr>
        <p:txBody>
          <a:bodyPr lIns="303733" tIns="75933" rIns="303733"/>
          <a:lstStyle/>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3</a:t>
            </a:r>
            <a:r>
              <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a:t>
            </a:r>
            <a:r>
              <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加强对电器设备、线路的检查和维修保养，及时更换老化线路陈旧设备</a:t>
            </a:r>
            <a:endPar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49160" name="圆角矩形 29"/>
          <p:cNvSpPr/>
          <p:nvPr/>
        </p:nvSpPr>
        <p:spPr>
          <a:xfrm>
            <a:off x="2166799" y="6257778"/>
            <a:ext cx="8657416" cy="681410"/>
          </a:xfrm>
          <a:prstGeom prst="roundRect">
            <a:avLst>
              <a:gd name="adj" fmla="val 16667"/>
            </a:avLst>
          </a:prstGeom>
          <a:solidFill>
            <a:schemeClr val="accent2"/>
          </a:solidFill>
          <a:ln w="9525">
            <a:noFill/>
          </a:ln>
        </p:spPr>
        <p:txBody>
          <a:bodyPr lIns="303733" tIns="75933" rIns="303733"/>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rPr>
              <a:t>加强消防安全岗位自查，及时整改火险隐患</a:t>
            </a:r>
            <a:endParaRPr lang="zh-CN" altLang="en-US" sz="2110" b="1" dirty="0">
              <a:solidFill>
                <a:schemeClr val="bg1"/>
              </a:solidFill>
              <a:latin typeface="微软雅黑" panose="020B0503020204020204" pitchFamily="34" charset="-122"/>
              <a:ea typeface="微软雅黑" panose="020B0503020204020204" pitchFamily="34" charset="-122"/>
            </a:endParaRPr>
          </a:p>
          <a:p>
            <a:pPr marL="0" lvl="0" indent="0">
              <a:lnSpc>
                <a:spcPct val="150000"/>
              </a:lnSpc>
              <a:spcBef>
                <a:spcPct val="0"/>
              </a:spcBef>
              <a:buFontTx/>
              <a:buNone/>
            </a:pPr>
            <a:endPar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任意多边形 1"/>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任意多边形 2"/>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02  </a:t>
            </a:r>
            <a:r>
              <a:rPr lang="zh-CN" altLang="en-US" sz="3000" dirty="0">
                <a:solidFill>
                  <a:schemeClr val="accent1"/>
                </a:solidFill>
                <a:latin typeface="黑体" panose="02010609060101010101" pitchFamily="49" charset="-122"/>
                <a:ea typeface="微软雅黑" panose="020B0503020204020204" pitchFamily="34" charset="-122"/>
                <a:sym typeface="+mn-ea"/>
              </a:rPr>
              <a:t>消防安全</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9157"/>
                                        </p:tgtEl>
                                        <p:attrNameLst>
                                          <p:attrName>style.visibility</p:attrName>
                                        </p:attrNameLst>
                                      </p:cBhvr>
                                      <p:to>
                                        <p:strVal val="visible"/>
                                      </p:to>
                                    </p:set>
                                    <p:animEffect transition="in" filter="blinds(horizontal)">
                                      <p:cBhvr>
                                        <p:cTn id="7" dur="500"/>
                                        <p:tgtEl>
                                          <p:spTgt spid="4915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9158"/>
                                        </p:tgtEl>
                                        <p:attrNameLst>
                                          <p:attrName>style.visibility</p:attrName>
                                        </p:attrNameLst>
                                      </p:cBhvr>
                                      <p:to>
                                        <p:strVal val="visible"/>
                                      </p:to>
                                    </p:set>
                                    <p:animEffect transition="in" filter="blinds(horizontal)">
                                      <p:cBhvr>
                                        <p:cTn id="12" dur="500"/>
                                        <p:tgtEl>
                                          <p:spTgt spid="4915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9159"/>
                                        </p:tgtEl>
                                        <p:attrNameLst>
                                          <p:attrName>style.visibility</p:attrName>
                                        </p:attrNameLst>
                                      </p:cBhvr>
                                      <p:to>
                                        <p:strVal val="visible"/>
                                      </p:to>
                                    </p:set>
                                    <p:animEffect transition="in" filter="blinds(horizontal)">
                                      <p:cBhvr>
                                        <p:cTn id="17" dur="500"/>
                                        <p:tgtEl>
                                          <p:spTgt spid="4915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9160"/>
                                        </p:tgtEl>
                                        <p:attrNameLst>
                                          <p:attrName>style.visibility</p:attrName>
                                        </p:attrNameLst>
                                      </p:cBhvr>
                                      <p:to>
                                        <p:strVal val="visible"/>
                                      </p:to>
                                    </p:set>
                                    <p:animEffect transition="in" filter="blinds(horizontal)">
                                      <p:cBhvr>
                                        <p:cTn id="22" dur="500"/>
                                        <p:tgtEl>
                                          <p:spTgt spid="49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bldLvl="0" animBg="1"/>
      <p:bldP spid="49158" grpId="0" bldLvl="0" animBg="1"/>
      <p:bldP spid="49159" grpId="0" bldLvl="0" animBg="1"/>
      <p:bldP spid="49160"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圆角矩形 4"/>
          <p:cNvSpPr/>
          <p:nvPr/>
        </p:nvSpPr>
        <p:spPr>
          <a:xfrm>
            <a:off x="2107912" y="1378870"/>
            <a:ext cx="4450089"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第三懂 懂得灭火方法</a:t>
            </a:r>
            <a:endParaRPr lang="zh-CN" altLang="en-US" sz="3375"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0181" name="圆角矩形 26"/>
          <p:cNvSpPr>
            <a:spLocks noChangeArrowheads="1"/>
          </p:cNvSpPr>
          <p:nvPr/>
        </p:nvSpPr>
        <p:spPr bwMode="auto">
          <a:xfrm>
            <a:off x="2160102" y="2834954"/>
            <a:ext cx="8657416" cy="644577"/>
          </a:xfrm>
          <a:prstGeom prst="roundRect">
            <a:avLst>
              <a:gd name="adj" fmla="val 16667"/>
            </a:avLst>
          </a:prstGeom>
          <a:solidFill>
            <a:schemeClr val="accent5"/>
          </a:solidFill>
          <a:ln>
            <a:noFill/>
          </a:ln>
        </p:spPr>
        <p:txBody>
          <a:bodyPr lIns="303733" tIns="75933" rIns="303733"/>
          <a:lstStyle/>
          <a:p>
            <a:pPr marL="0" marR="0" lvl="0" indent="0" algn="l" defTabSz="914400" rtl="0" eaLnBrk="0" fontAlgn="base" latinLnBrk="0" hangingPunct="0">
              <a:lnSpc>
                <a:spcPct val="150000"/>
              </a:lnSpc>
              <a:spcBef>
                <a:spcPct val="0"/>
              </a:spcBef>
              <a:spcAft>
                <a:spcPct val="0"/>
              </a:spcAft>
              <a:buClrTx/>
              <a:buSzTx/>
              <a:buFontTx/>
              <a:buNone/>
              <a:defRPr/>
            </a:pPr>
            <a:endPar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0182" name="圆角矩形 27"/>
          <p:cNvSpPr/>
          <p:nvPr/>
        </p:nvSpPr>
        <p:spPr>
          <a:xfrm>
            <a:off x="2166799" y="3759126"/>
            <a:ext cx="8657416" cy="569236"/>
          </a:xfrm>
          <a:prstGeom prst="roundRect">
            <a:avLst>
              <a:gd name="adj" fmla="val 16667"/>
            </a:avLst>
          </a:prstGeom>
          <a:solidFill>
            <a:schemeClr val="accent2"/>
          </a:solidFill>
          <a:ln w="9525">
            <a:noFill/>
          </a:ln>
        </p:spPr>
        <p:txBody>
          <a:bodyPr lIns="303733" tIns="75933" rIns="303733"/>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50183" name="圆角矩形 28"/>
          <p:cNvSpPr>
            <a:spLocks noChangeArrowheads="1"/>
          </p:cNvSpPr>
          <p:nvPr/>
        </p:nvSpPr>
        <p:spPr bwMode="auto">
          <a:xfrm>
            <a:off x="2166799" y="4606283"/>
            <a:ext cx="8657416" cy="607744"/>
          </a:xfrm>
          <a:prstGeom prst="roundRect">
            <a:avLst>
              <a:gd name="adj" fmla="val 16667"/>
            </a:avLst>
          </a:prstGeom>
          <a:solidFill>
            <a:schemeClr val="accent5"/>
          </a:solidFill>
          <a:ln>
            <a:noFill/>
          </a:ln>
        </p:spPr>
        <p:txBody>
          <a:bodyPr lIns="303733" tIns="75933" rIns="303733"/>
          <a:lstStyle/>
          <a:p>
            <a:pPr marL="0" marR="0" lvl="0" indent="0" algn="l" defTabSz="914400" rtl="0" eaLnBrk="0" fontAlgn="base" latinLnBrk="0" hangingPunct="0">
              <a:lnSpc>
                <a:spcPct val="150000"/>
              </a:lnSpc>
              <a:spcBef>
                <a:spcPct val="0"/>
              </a:spcBef>
              <a:spcAft>
                <a:spcPct val="0"/>
              </a:spcAft>
              <a:buClrTx/>
              <a:buSzTx/>
              <a:buFontTx/>
              <a:buNone/>
              <a:defRPr/>
            </a:pPr>
            <a:endPar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50184" name="圆角矩形 29"/>
          <p:cNvSpPr/>
          <p:nvPr/>
        </p:nvSpPr>
        <p:spPr>
          <a:xfrm>
            <a:off x="2166799" y="5493622"/>
            <a:ext cx="8657416" cy="570910"/>
          </a:xfrm>
          <a:prstGeom prst="roundRect">
            <a:avLst>
              <a:gd name="adj" fmla="val 16667"/>
            </a:avLst>
          </a:prstGeom>
          <a:solidFill>
            <a:schemeClr val="accent2"/>
          </a:solidFill>
          <a:ln w="9525">
            <a:noFill/>
          </a:ln>
        </p:spPr>
        <p:txBody>
          <a:bodyPr lIns="303733" tIns="75933" rIns="303733"/>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endPar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233" name="矩形 1"/>
          <p:cNvSpPr/>
          <p:nvPr/>
        </p:nvSpPr>
        <p:spPr>
          <a:xfrm>
            <a:off x="2419608" y="2856718"/>
            <a:ext cx="1419860" cy="57785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rPr>
              <a:t>隔离法</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52234" name="矩形 2"/>
          <p:cNvSpPr/>
          <p:nvPr/>
        </p:nvSpPr>
        <p:spPr>
          <a:xfrm>
            <a:off x="2419608" y="3730663"/>
            <a:ext cx="1419860" cy="57785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rPr>
              <a:t>窒息法</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52235" name="矩形 3"/>
          <p:cNvSpPr/>
          <p:nvPr/>
        </p:nvSpPr>
        <p:spPr>
          <a:xfrm>
            <a:off x="2419608" y="4604608"/>
            <a:ext cx="1419860" cy="57785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rPr>
              <a:t>冷却法</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52236" name="矩形 4"/>
          <p:cNvSpPr/>
          <p:nvPr/>
        </p:nvSpPr>
        <p:spPr>
          <a:xfrm>
            <a:off x="2417933" y="5493622"/>
            <a:ext cx="1955800" cy="57785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rPr>
              <a:t>抑制灭火法</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2" name="任意多边形 1"/>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任意多边形 2"/>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02  </a:t>
            </a:r>
            <a:r>
              <a:rPr lang="zh-CN" altLang="en-US" sz="3000" dirty="0">
                <a:solidFill>
                  <a:schemeClr val="accent1"/>
                </a:solidFill>
                <a:latin typeface="黑体" panose="02010609060101010101" pitchFamily="49" charset="-122"/>
                <a:ea typeface="微软雅黑" panose="020B0503020204020204" pitchFamily="34" charset="-122"/>
                <a:sym typeface="+mn-ea"/>
              </a:rPr>
              <a:t>消防安全</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blinds(horizontal)">
                                      <p:cBhvr>
                                        <p:cTn id="7" dur="500"/>
                                        <p:tgtEl>
                                          <p:spTgt spid="5018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0182"/>
                                        </p:tgtEl>
                                        <p:attrNameLst>
                                          <p:attrName>style.visibility</p:attrName>
                                        </p:attrNameLst>
                                      </p:cBhvr>
                                      <p:to>
                                        <p:strVal val="visible"/>
                                      </p:to>
                                    </p:set>
                                    <p:animEffect transition="in" filter="blinds(horizontal)">
                                      <p:cBhvr>
                                        <p:cTn id="12" dur="500"/>
                                        <p:tgtEl>
                                          <p:spTgt spid="5018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0183"/>
                                        </p:tgtEl>
                                        <p:attrNameLst>
                                          <p:attrName>style.visibility</p:attrName>
                                        </p:attrNameLst>
                                      </p:cBhvr>
                                      <p:to>
                                        <p:strVal val="visible"/>
                                      </p:to>
                                    </p:set>
                                    <p:animEffect transition="in" filter="blinds(horizontal)">
                                      <p:cBhvr>
                                        <p:cTn id="17" dur="500"/>
                                        <p:tgtEl>
                                          <p:spTgt spid="5018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0184"/>
                                        </p:tgtEl>
                                        <p:attrNameLst>
                                          <p:attrName>style.visibility</p:attrName>
                                        </p:attrNameLst>
                                      </p:cBhvr>
                                      <p:to>
                                        <p:strVal val="visible"/>
                                      </p:to>
                                    </p:set>
                                    <p:animEffect transition="in" filter="blinds(horizontal)">
                                      <p:cBhvr>
                                        <p:cTn id="22" dur="500"/>
                                        <p:tgtEl>
                                          <p:spTgt spid="50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bldLvl="0" animBg="1"/>
      <p:bldP spid="50182" grpId="0" bldLvl="0" animBg="1"/>
      <p:bldP spid="50183" grpId="0" bldLvl="0" animBg="1"/>
      <p:bldP spid="50184"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圆角矩形 4"/>
          <p:cNvSpPr/>
          <p:nvPr/>
        </p:nvSpPr>
        <p:spPr>
          <a:xfrm>
            <a:off x="761309" y="1213596"/>
            <a:ext cx="4309454" cy="610870"/>
          </a:xfrm>
          <a:prstGeom prst="rect">
            <a:avLst/>
          </a:prstGeom>
          <a:noFill/>
          <a:ln w="9525">
            <a:noFill/>
          </a:ln>
        </p:spPr>
        <p:txBody>
          <a:bodyPr wrap="square"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第四懂 </a:t>
            </a:r>
            <a:r>
              <a:rPr lang="zh-CN" altLang="en-US" sz="3375"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懂逃生方法</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51206" name="圆角矩形 26"/>
          <p:cNvSpPr>
            <a:spLocks noChangeArrowheads="1"/>
          </p:cNvSpPr>
          <p:nvPr/>
        </p:nvSpPr>
        <p:spPr bwMode="auto">
          <a:xfrm>
            <a:off x="2250274" y="2172434"/>
            <a:ext cx="8597144" cy="567563"/>
          </a:xfrm>
          <a:prstGeom prst="roundRect">
            <a:avLst>
              <a:gd name="adj" fmla="val 16667"/>
            </a:avLst>
          </a:prstGeom>
          <a:solidFill>
            <a:schemeClr val="accent5"/>
          </a:solidFill>
          <a:ln>
            <a:noFill/>
          </a:ln>
        </p:spPr>
        <p:txBody>
          <a:bodyPr lIns="303733" tIns="75933" rIns="303733"/>
          <a:lstStyle/>
          <a:p>
            <a:pPr marL="0" marR="0" lvl="0" indent="0" algn="l" defTabSz="914400" rtl="0" eaLnBrk="0" fontAlgn="base" latinLnBrk="0" hangingPunct="0">
              <a:lnSpc>
                <a:spcPct val="150000"/>
              </a:lnSpc>
              <a:spcBef>
                <a:spcPct val="0"/>
              </a:spcBef>
              <a:spcAft>
                <a:spcPct val="0"/>
              </a:spcAft>
              <a:buClrTx/>
              <a:buSzTx/>
              <a:buFontTx/>
              <a:buNone/>
              <a:defRPr/>
            </a:pPr>
            <a:endPar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1207" name="圆角矩形 27"/>
          <p:cNvSpPr/>
          <p:nvPr/>
        </p:nvSpPr>
        <p:spPr>
          <a:xfrm>
            <a:off x="2256971" y="2971039"/>
            <a:ext cx="8620582" cy="492222"/>
          </a:xfrm>
          <a:prstGeom prst="roundRect">
            <a:avLst>
              <a:gd name="adj" fmla="val 16667"/>
            </a:avLst>
          </a:prstGeom>
          <a:solidFill>
            <a:schemeClr val="accent2"/>
          </a:solidFill>
          <a:ln w="9525">
            <a:noFill/>
          </a:ln>
        </p:spPr>
        <p:txBody>
          <a:bodyPr lIns="303733" tIns="75933" rIns="303733"/>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endParaRPr lang="zh-CN" altLang="en-US" sz="211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1208" name="圆角矩形 28"/>
          <p:cNvSpPr>
            <a:spLocks noChangeArrowheads="1"/>
          </p:cNvSpPr>
          <p:nvPr/>
        </p:nvSpPr>
        <p:spPr bwMode="auto">
          <a:xfrm>
            <a:off x="2256971" y="3694304"/>
            <a:ext cx="8618908" cy="924172"/>
          </a:xfrm>
          <a:prstGeom prst="roundRect">
            <a:avLst>
              <a:gd name="adj" fmla="val 16667"/>
            </a:avLst>
          </a:prstGeom>
          <a:solidFill>
            <a:schemeClr val="accent5"/>
          </a:solidFill>
          <a:ln>
            <a:noFill/>
          </a:ln>
        </p:spPr>
        <p:txBody>
          <a:bodyPr lIns="303733" tIns="75933" rIns="303733"/>
          <a:lstStyle/>
          <a:p>
            <a:pPr marL="0" marR="0" lvl="0" indent="0" algn="l" defTabSz="914400" rtl="0" eaLnBrk="0" fontAlgn="base" latinLnBrk="0" hangingPunct="0">
              <a:lnSpc>
                <a:spcPct val="150000"/>
              </a:lnSpc>
              <a:spcBef>
                <a:spcPct val="0"/>
              </a:spcBef>
              <a:spcAft>
                <a:spcPct val="0"/>
              </a:spcAft>
              <a:buClrTx/>
              <a:buSzTx/>
              <a:buFontTx/>
              <a:buNone/>
              <a:defRPr/>
            </a:pPr>
            <a:endPar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51209" name="圆角矩形 29"/>
          <p:cNvSpPr/>
          <p:nvPr/>
        </p:nvSpPr>
        <p:spPr>
          <a:xfrm>
            <a:off x="2250274" y="4849519"/>
            <a:ext cx="8618908" cy="493897"/>
          </a:xfrm>
          <a:prstGeom prst="roundRect">
            <a:avLst>
              <a:gd name="adj" fmla="val 16667"/>
            </a:avLst>
          </a:prstGeom>
          <a:solidFill>
            <a:schemeClr val="accent2"/>
          </a:solidFill>
          <a:ln w="9525">
            <a:noFill/>
          </a:ln>
        </p:spPr>
        <p:txBody>
          <a:bodyPr lIns="303733" tIns="75933" rIns="303733"/>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endPar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210" name="圆角矩形 28"/>
          <p:cNvSpPr>
            <a:spLocks noChangeArrowheads="1"/>
          </p:cNvSpPr>
          <p:nvPr/>
        </p:nvSpPr>
        <p:spPr bwMode="auto">
          <a:xfrm>
            <a:off x="2250274" y="5576132"/>
            <a:ext cx="8618908" cy="530730"/>
          </a:xfrm>
          <a:prstGeom prst="roundRect">
            <a:avLst>
              <a:gd name="adj" fmla="val 16667"/>
            </a:avLst>
          </a:prstGeom>
          <a:solidFill>
            <a:schemeClr val="accent5"/>
          </a:solidFill>
          <a:ln>
            <a:noFill/>
          </a:ln>
        </p:spPr>
        <p:txBody>
          <a:bodyPr lIns="303733" tIns="75933" rIns="303733"/>
          <a:lstStyle/>
          <a:p>
            <a:pPr marL="0" marR="0" lvl="0" indent="0" algn="l" defTabSz="914400" rtl="0" eaLnBrk="0" fontAlgn="base" latinLnBrk="0" hangingPunct="0">
              <a:lnSpc>
                <a:spcPct val="150000"/>
              </a:lnSpc>
              <a:spcBef>
                <a:spcPct val="0"/>
              </a:spcBef>
              <a:spcAft>
                <a:spcPct val="0"/>
              </a:spcAft>
              <a:buClrTx/>
              <a:buSzTx/>
              <a:buFontTx/>
              <a:buNone/>
              <a:defRPr/>
            </a:pPr>
            <a:endPar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51211" name="圆角矩形 29"/>
          <p:cNvSpPr/>
          <p:nvPr/>
        </p:nvSpPr>
        <p:spPr>
          <a:xfrm>
            <a:off x="2256971" y="6337905"/>
            <a:ext cx="8618908" cy="493896"/>
          </a:xfrm>
          <a:prstGeom prst="roundRect">
            <a:avLst>
              <a:gd name="adj" fmla="val 16667"/>
            </a:avLst>
          </a:prstGeom>
          <a:solidFill>
            <a:schemeClr val="accent2"/>
          </a:solidFill>
          <a:ln w="9525">
            <a:noFill/>
          </a:ln>
        </p:spPr>
        <p:txBody>
          <a:bodyPr lIns="303733" tIns="75933" rIns="303733"/>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endPar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259" name="矩形 1"/>
          <p:cNvSpPr/>
          <p:nvPr/>
        </p:nvSpPr>
        <p:spPr>
          <a:xfrm>
            <a:off x="2447833" y="2138950"/>
            <a:ext cx="8011164" cy="5778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不可搭乘电梯，因为火灾时往往电源会中断，会被困于电梯中</a:t>
            </a:r>
            <a:endParaRPr lang="zh-CN" altLang="en-US" sz="211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3260" name="矩形 2"/>
          <p:cNvSpPr/>
          <p:nvPr/>
        </p:nvSpPr>
        <p:spPr>
          <a:xfrm>
            <a:off x="2447833" y="2885654"/>
            <a:ext cx="4960727" cy="5778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顺着避难方向指示，进入安全梯逃生</a:t>
            </a:r>
            <a:endParaRPr lang="zh-CN" altLang="en-US" sz="211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3261" name="矩形 3"/>
          <p:cNvSpPr/>
          <p:nvPr/>
        </p:nvSpPr>
        <p:spPr>
          <a:xfrm>
            <a:off x="2447833" y="3615616"/>
            <a:ext cx="8238858" cy="10642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以毛巾或手帕掩口：毛巾或手帕沾湿以后，掩住口鼻,可避免浓烟的侵袭</a:t>
            </a:r>
            <a:endParaRPr lang="zh-CN" altLang="en-US" sz="211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3262" name="矩形 4"/>
          <p:cNvSpPr/>
          <p:nvPr/>
        </p:nvSpPr>
        <p:spPr>
          <a:xfrm>
            <a:off x="2447833" y="4789246"/>
            <a:ext cx="3338404" cy="5778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浓烟中采取低姿势爬行</a:t>
            </a:r>
            <a:endParaRPr lang="zh-CN" altLang="en-US" sz="211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3263" name="矩形 5"/>
          <p:cNvSpPr/>
          <p:nvPr/>
        </p:nvSpPr>
        <p:spPr>
          <a:xfrm>
            <a:off x="2447833" y="5547671"/>
            <a:ext cx="3607953" cy="5778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211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浓烟中戴透明塑胶袋逃生</a:t>
            </a:r>
            <a:endParaRPr lang="zh-CN" altLang="en-US" sz="211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3264" name="矩形 6"/>
          <p:cNvSpPr/>
          <p:nvPr/>
        </p:nvSpPr>
        <p:spPr>
          <a:xfrm>
            <a:off x="2447833" y="6247497"/>
            <a:ext cx="2255180" cy="5778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6、</a:t>
            </a:r>
            <a:r>
              <a:rPr lang="zh-CN" altLang="en-US" sz="211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沿墙面逃生等</a:t>
            </a:r>
            <a:endParaRPr lang="zh-CN" altLang="en-US" sz="211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任意多边形 1"/>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任意多边形 2"/>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02  </a:t>
            </a:r>
            <a:r>
              <a:rPr lang="zh-CN" altLang="en-US" sz="3000" dirty="0">
                <a:solidFill>
                  <a:schemeClr val="accent1"/>
                </a:solidFill>
                <a:latin typeface="黑体" panose="02010609060101010101" pitchFamily="49" charset="-122"/>
                <a:ea typeface="微软雅黑" panose="020B0503020204020204" pitchFamily="34" charset="-122"/>
                <a:sym typeface="+mn-ea"/>
              </a:rPr>
              <a:t>消防安全</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06"/>
                                        </p:tgtEl>
                                        <p:attrNameLst>
                                          <p:attrName>style.visibility</p:attrName>
                                        </p:attrNameLst>
                                      </p:cBhvr>
                                      <p:to>
                                        <p:strVal val="visible"/>
                                      </p:to>
                                    </p:set>
                                    <p:animEffect transition="in" filter="blinds(horizontal)">
                                      <p:cBhvr>
                                        <p:cTn id="7" dur="500"/>
                                        <p:tgtEl>
                                          <p:spTgt spid="5120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207"/>
                                        </p:tgtEl>
                                        <p:attrNameLst>
                                          <p:attrName>style.visibility</p:attrName>
                                        </p:attrNameLst>
                                      </p:cBhvr>
                                      <p:to>
                                        <p:strVal val="visible"/>
                                      </p:to>
                                    </p:set>
                                    <p:animEffect transition="in" filter="blinds(horizontal)">
                                      <p:cBhvr>
                                        <p:cTn id="12" dur="500"/>
                                        <p:tgtEl>
                                          <p:spTgt spid="5120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1208"/>
                                        </p:tgtEl>
                                        <p:attrNameLst>
                                          <p:attrName>style.visibility</p:attrName>
                                        </p:attrNameLst>
                                      </p:cBhvr>
                                      <p:to>
                                        <p:strVal val="visible"/>
                                      </p:to>
                                    </p:set>
                                    <p:animEffect transition="in" filter="blinds(horizontal)">
                                      <p:cBhvr>
                                        <p:cTn id="17" dur="500"/>
                                        <p:tgtEl>
                                          <p:spTgt spid="5120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1209"/>
                                        </p:tgtEl>
                                        <p:attrNameLst>
                                          <p:attrName>style.visibility</p:attrName>
                                        </p:attrNameLst>
                                      </p:cBhvr>
                                      <p:to>
                                        <p:strVal val="visible"/>
                                      </p:to>
                                    </p:set>
                                    <p:animEffect transition="in" filter="blinds(horizontal)">
                                      <p:cBhvr>
                                        <p:cTn id="22" dur="500"/>
                                        <p:tgtEl>
                                          <p:spTgt spid="5120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1210"/>
                                        </p:tgtEl>
                                        <p:attrNameLst>
                                          <p:attrName>style.visibility</p:attrName>
                                        </p:attrNameLst>
                                      </p:cBhvr>
                                      <p:to>
                                        <p:strVal val="visible"/>
                                      </p:to>
                                    </p:set>
                                    <p:animEffect transition="in" filter="blinds(horizontal)">
                                      <p:cBhvr>
                                        <p:cTn id="27" dur="500"/>
                                        <p:tgtEl>
                                          <p:spTgt spid="512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1211"/>
                                        </p:tgtEl>
                                        <p:attrNameLst>
                                          <p:attrName>style.visibility</p:attrName>
                                        </p:attrNameLst>
                                      </p:cBhvr>
                                      <p:to>
                                        <p:strVal val="visible"/>
                                      </p:to>
                                    </p:set>
                                    <p:animEffect transition="in" filter="blinds(horizontal)">
                                      <p:cBhvr>
                                        <p:cTn id="32" dur="500"/>
                                        <p:tgtEl>
                                          <p:spTgt spid="51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bldLvl="0" animBg="1"/>
      <p:bldP spid="51207" grpId="0" bldLvl="0" animBg="1"/>
      <p:bldP spid="51208" grpId="0" bldLvl="0" animBg="1"/>
      <p:bldP spid="51209" grpId="0" bldLvl="0" animBg="1"/>
      <p:bldP spid="51210" grpId="0" bldLvl="0" animBg="1"/>
      <p:bldP spid="51211"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80815" y="3789498"/>
            <a:ext cx="3956193" cy="1404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bg1"/>
              </a:solidFill>
              <a:effectLst/>
              <a:uLnTx/>
              <a:uFillTx/>
              <a:latin typeface="+mn-lt"/>
              <a:ea typeface="+mn-ea"/>
              <a:cs typeface="+mn-cs"/>
            </a:endParaRPr>
          </a:p>
        </p:txBody>
      </p:sp>
      <p:sp>
        <p:nvSpPr>
          <p:cNvPr id="3" name="矩形 2"/>
          <p:cNvSpPr/>
          <p:nvPr/>
        </p:nvSpPr>
        <p:spPr>
          <a:xfrm rot="5400000">
            <a:off x="4640703" y="3751827"/>
            <a:ext cx="3606280" cy="1404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bg1"/>
              </a:solidFill>
              <a:effectLst/>
              <a:uLnTx/>
              <a:uFillTx/>
              <a:latin typeface="+mn-lt"/>
              <a:ea typeface="+mn-ea"/>
              <a:cs typeface="+mn-cs"/>
            </a:endParaRPr>
          </a:p>
        </p:txBody>
      </p:sp>
      <p:sp>
        <p:nvSpPr>
          <p:cNvPr id="4" name="矩形 3"/>
          <p:cNvSpPr/>
          <p:nvPr/>
        </p:nvSpPr>
        <p:spPr>
          <a:xfrm>
            <a:off x="4328460" y="2384824"/>
            <a:ext cx="1215487" cy="12154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bg1"/>
              </a:solidFill>
              <a:effectLst/>
              <a:uLnTx/>
              <a:uFillTx/>
              <a:latin typeface="+mn-lt"/>
              <a:ea typeface="+mn-ea"/>
              <a:cs typeface="+mn-cs"/>
            </a:endParaRPr>
          </a:p>
        </p:txBody>
      </p:sp>
      <p:sp>
        <p:nvSpPr>
          <p:cNvPr id="5" name="矩形 4"/>
          <p:cNvSpPr/>
          <p:nvPr/>
        </p:nvSpPr>
        <p:spPr>
          <a:xfrm>
            <a:off x="7345412" y="2384824"/>
            <a:ext cx="1213813" cy="12154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bg1"/>
              </a:solidFill>
              <a:effectLst/>
              <a:uLnTx/>
              <a:uFillTx/>
              <a:latin typeface="+mn-lt"/>
              <a:ea typeface="+mn-ea"/>
              <a:cs typeface="+mn-cs"/>
            </a:endParaRPr>
          </a:p>
        </p:txBody>
      </p:sp>
      <p:sp>
        <p:nvSpPr>
          <p:cNvPr id="6" name="矩形 5"/>
          <p:cNvSpPr/>
          <p:nvPr/>
        </p:nvSpPr>
        <p:spPr>
          <a:xfrm>
            <a:off x="7345412" y="5383359"/>
            <a:ext cx="1213813" cy="12154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bg1"/>
              </a:solidFill>
              <a:effectLst/>
              <a:uLnTx/>
              <a:uFillTx/>
              <a:latin typeface="+mn-lt"/>
              <a:ea typeface="+mn-ea"/>
              <a:cs typeface="+mn-cs"/>
            </a:endParaRPr>
          </a:p>
        </p:txBody>
      </p:sp>
      <p:sp>
        <p:nvSpPr>
          <p:cNvPr id="7" name="矩形 6"/>
          <p:cNvSpPr/>
          <p:nvPr/>
        </p:nvSpPr>
        <p:spPr>
          <a:xfrm>
            <a:off x="4325111" y="5371640"/>
            <a:ext cx="1215487" cy="12154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bg1"/>
              </a:solidFill>
              <a:effectLst/>
              <a:uLnTx/>
              <a:uFillTx/>
              <a:latin typeface="+mn-lt"/>
              <a:ea typeface="+mn-ea"/>
              <a:cs typeface="+mn-cs"/>
            </a:endParaRPr>
          </a:p>
        </p:txBody>
      </p:sp>
      <p:sp>
        <p:nvSpPr>
          <p:cNvPr id="54280" name="文本框 7"/>
          <p:cNvSpPr txBox="1"/>
          <p:nvPr/>
        </p:nvSpPr>
        <p:spPr>
          <a:xfrm>
            <a:off x="4196197" y="2619215"/>
            <a:ext cx="1290827" cy="7397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4220" b="1" i="1" dirty="0">
                <a:solidFill>
                  <a:schemeClr val="bg1"/>
                </a:solidFill>
                <a:latin typeface="微软雅黑" panose="020B0503020204020204" pitchFamily="34" charset="-122"/>
                <a:ea typeface="微软雅黑" panose="020B0503020204020204" pitchFamily="34" charset="-122"/>
              </a:rPr>
              <a:t>1</a:t>
            </a:r>
            <a:endParaRPr lang="en-US" altLang="zh-CN" sz="4220" b="1" i="1" dirty="0">
              <a:solidFill>
                <a:schemeClr val="bg1"/>
              </a:solidFill>
              <a:latin typeface="微软雅黑" panose="020B0503020204020204" pitchFamily="34" charset="-122"/>
              <a:ea typeface="微软雅黑" panose="020B0503020204020204" pitchFamily="34" charset="-122"/>
            </a:endParaRPr>
          </a:p>
        </p:txBody>
      </p:sp>
      <p:sp>
        <p:nvSpPr>
          <p:cNvPr id="54281" name="文本框 8"/>
          <p:cNvSpPr txBox="1"/>
          <p:nvPr/>
        </p:nvSpPr>
        <p:spPr>
          <a:xfrm>
            <a:off x="7268398" y="2577359"/>
            <a:ext cx="1290828" cy="7397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4220" b="1" i="1" dirty="0">
                <a:solidFill>
                  <a:schemeClr val="bg1"/>
                </a:solidFill>
                <a:latin typeface="微软雅黑" panose="020B0503020204020204" pitchFamily="34" charset="-122"/>
                <a:ea typeface="微软雅黑" panose="020B0503020204020204" pitchFamily="34" charset="-122"/>
              </a:rPr>
              <a:t>2</a:t>
            </a:r>
            <a:endParaRPr lang="en-US" altLang="zh-CN" sz="4220" b="1" i="1" dirty="0">
              <a:solidFill>
                <a:schemeClr val="bg1"/>
              </a:solidFill>
              <a:latin typeface="微软雅黑" panose="020B0503020204020204" pitchFamily="34" charset="-122"/>
              <a:ea typeface="微软雅黑" panose="020B0503020204020204" pitchFamily="34" charset="-122"/>
            </a:endParaRPr>
          </a:p>
        </p:txBody>
      </p:sp>
      <p:sp>
        <p:nvSpPr>
          <p:cNvPr id="54282" name="文本框 9"/>
          <p:cNvSpPr txBox="1"/>
          <p:nvPr/>
        </p:nvSpPr>
        <p:spPr>
          <a:xfrm>
            <a:off x="7268398" y="5606032"/>
            <a:ext cx="1290828" cy="7397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4220" b="1" i="1" dirty="0">
                <a:solidFill>
                  <a:schemeClr val="bg1"/>
                </a:solidFill>
                <a:latin typeface="微软雅黑" panose="020B0503020204020204" pitchFamily="34" charset="-122"/>
                <a:ea typeface="微软雅黑" panose="020B0503020204020204" pitchFamily="34" charset="-122"/>
              </a:rPr>
              <a:t>3</a:t>
            </a:r>
            <a:endParaRPr lang="en-US" altLang="zh-CN" sz="4220" b="1" i="1" dirty="0">
              <a:solidFill>
                <a:schemeClr val="bg1"/>
              </a:solidFill>
              <a:latin typeface="微软雅黑" panose="020B0503020204020204" pitchFamily="34" charset="-122"/>
              <a:ea typeface="微软雅黑" panose="020B0503020204020204" pitchFamily="34" charset="-122"/>
            </a:endParaRPr>
          </a:p>
        </p:txBody>
      </p:sp>
      <p:sp>
        <p:nvSpPr>
          <p:cNvPr id="54283" name="文本框 10"/>
          <p:cNvSpPr txBox="1"/>
          <p:nvPr/>
        </p:nvSpPr>
        <p:spPr>
          <a:xfrm>
            <a:off x="4238052" y="5617751"/>
            <a:ext cx="1290828" cy="7397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4220" b="1" i="1" dirty="0">
                <a:solidFill>
                  <a:schemeClr val="bg1"/>
                </a:solidFill>
                <a:latin typeface="微软雅黑" panose="020B0503020204020204" pitchFamily="34" charset="-122"/>
                <a:ea typeface="微软雅黑" panose="020B0503020204020204" pitchFamily="34" charset="-122"/>
              </a:rPr>
              <a:t>4</a:t>
            </a:r>
            <a:endParaRPr lang="en-US" altLang="zh-CN" sz="4220" b="1" i="1" dirty="0">
              <a:solidFill>
                <a:schemeClr val="bg1"/>
              </a:solidFill>
              <a:latin typeface="微软雅黑" panose="020B0503020204020204" pitchFamily="34" charset="-122"/>
              <a:ea typeface="微软雅黑" panose="020B0503020204020204" pitchFamily="34" charset="-122"/>
            </a:endParaRPr>
          </a:p>
        </p:txBody>
      </p:sp>
      <p:sp>
        <p:nvSpPr>
          <p:cNvPr id="54284" name="矩形 15"/>
          <p:cNvSpPr/>
          <p:nvPr/>
        </p:nvSpPr>
        <p:spPr>
          <a:xfrm>
            <a:off x="3089534" y="2657722"/>
            <a:ext cx="1006209" cy="5778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r">
              <a:lnSpc>
                <a:spcPct val="150000"/>
              </a:lnSpc>
              <a:spcBef>
                <a:spcPct val="0"/>
              </a:spcBef>
              <a:buNone/>
            </a:pPr>
            <a:r>
              <a:rPr lang="zh-CN" altLang="en-US" sz="2110" dirty="0">
                <a:latin typeface="微软雅黑" panose="020B0503020204020204" pitchFamily="34" charset="-122"/>
                <a:ea typeface="微软雅黑" panose="020B0503020204020204" pitchFamily="34" charset="-122"/>
                <a:sym typeface="Arial" panose="020B0604020202020204" pitchFamily="34" charset="0"/>
              </a:rPr>
              <a:t>会报警</a:t>
            </a:r>
            <a:endParaRPr lang="zh-CN" altLang="en-US" sz="211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54285" name="矩形 16"/>
          <p:cNvSpPr/>
          <p:nvPr/>
        </p:nvSpPr>
        <p:spPr>
          <a:xfrm>
            <a:off x="8748413" y="2656048"/>
            <a:ext cx="2087759" cy="5778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r">
              <a:lnSpc>
                <a:spcPct val="150000"/>
              </a:lnSpc>
              <a:spcBef>
                <a:spcPct val="0"/>
              </a:spcBef>
              <a:buNone/>
            </a:pPr>
            <a:r>
              <a:rPr lang="zh-CN" altLang="en-US" sz="2110" dirty="0">
                <a:latin typeface="微软雅黑" panose="020B0503020204020204" pitchFamily="34" charset="-122"/>
                <a:ea typeface="微软雅黑" panose="020B0503020204020204" pitchFamily="34" charset="-122"/>
                <a:sym typeface="Arial" panose="020B0604020202020204" pitchFamily="34" charset="0"/>
              </a:rPr>
              <a:t>会使用消防器材</a:t>
            </a:r>
            <a:endParaRPr lang="zh-CN" altLang="en-US" sz="211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54286" name="矩形 17"/>
          <p:cNvSpPr/>
          <p:nvPr/>
        </p:nvSpPr>
        <p:spPr>
          <a:xfrm>
            <a:off x="1927622" y="5686395"/>
            <a:ext cx="2168121" cy="5778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r">
              <a:lnSpc>
                <a:spcPct val="150000"/>
              </a:lnSpc>
              <a:spcBef>
                <a:spcPct val="0"/>
              </a:spcBef>
              <a:buNone/>
            </a:pPr>
            <a:r>
              <a:rPr lang="zh-CN" altLang="en-US" sz="2110" dirty="0">
                <a:latin typeface="微软雅黑" panose="020B0503020204020204" pitchFamily="34" charset="-122"/>
                <a:ea typeface="微软雅黑" panose="020B0503020204020204" pitchFamily="34" charset="-122"/>
                <a:sym typeface="Arial" panose="020B0604020202020204" pitchFamily="34" charset="0"/>
              </a:rPr>
              <a:t>会扑灭初起火灾</a:t>
            </a:r>
            <a:r>
              <a:rPr lang="zh-CN" altLang="en-US" sz="2110" dirty="0">
                <a:latin typeface="微软雅黑" panose="020B0503020204020204" pitchFamily="34" charset="-122"/>
                <a:ea typeface="微软雅黑" panose="020B0503020204020204" pitchFamily="34" charset="-122"/>
              </a:rPr>
              <a:t> </a:t>
            </a:r>
            <a:endParaRPr lang="zh-CN" altLang="en-US" sz="2110" dirty="0">
              <a:latin typeface="微软雅黑" panose="020B0503020204020204" pitchFamily="34" charset="-122"/>
              <a:ea typeface="微软雅黑" panose="020B0503020204020204" pitchFamily="34" charset="-122"/>
            </a:endParaRPr>
          </a:p>
        </p:txBody>
      </p:sp>
      <p:sp>
        <p:nvSpPr>
          <p:cNvPr id="54287" name="矩形 18"/>
          <p:cNvSpPr/>
          <p:nvPr/>
        </p:nvSpPr>
        <p:spPr>
          <a:xfrm>
            <a:off x="8758458" y="5606032"/>
            <a:ext cx="1546983" cy="5778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r">
              <a:lnSpc>
                <a:spcPct val="150000"/>
              </a:lnSpc>
              <a:spcBef>
                <a:spcPct val="0"/>
              </a:spcBef>
              <a:buNone/>
            </a:pPr>
            <a:r>
              <a:rPr lang="zh-CN" altLang="en-US" sz="2110" dirty="0">
                <a:latin typeface="微软雅黑" panose="020B0503020204020204" pitchFamily="34" charset="-122"/>
                <a:ea typeface="微软雅黑" panose="020B0503020204020204" pitchFamily="34" charset="-122"/>
                <a:sym typeface="Arial" panose="020B0604020202020204" pitchFamily="34" charset="0"/>
              </a:rPr>
              <a:t>会疏散自救</a:t>
            </a:r>
            <a:endParaRPr lang="zh-CN" altLang="en-US" sz="211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20" name="Rectangle 2"/>
          <p:cNvSpPr/>
          <p:nvPr/>
        </p:nvSpPr>
        <p:spPr>
          <a:xfrm>
            <a:off x="4182110" y="1322184"/>
            <a:ext cx="5479737" cy="610870"/>
          </a:xfrm>
          <a:prstGeom prst="rect">
            <a:avLst/>
          </a:prstGeom>
          <a:noFill/>
          <a:ln w="9525">
            <a:noFill/>
          </a:ln>
        </p:spPr>
        <p:txBody>
          <a:bodyPr wrap="square"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消防安全知识之“四会”</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8" name="任意多边形 7"/>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任意多边形 8"/>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0"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02  </a:t>
            </a:r>
            <a:r>
              <a:rPr lang="zh-CN" altLang="en-US" sz="3000" dirty="0">
                <a:solidFill>
                  <a:schemeClr val="accent1"/>
                </a:solidFill>
                <a:latin typeface="黑体" panose="02010609060101010101" pitchFamily="49" charset="-122"/>
                <a:ea typeface="微软雅黑" panose="020B0503020204020204" pitchFamily="34" charset="-122"/>
                <a:sym typeface="+mn-ea"/>
              </a:rPr>
              <a:t>消防安全</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圆角矩形 4"/>
          <p:cNvSpPr/>
          <p:nvPr/>
        </p:nvSpPr>
        <p:spPr>
          <a:xfrm>
            <a:off x="4132120" y="1168628"/>
            <a:ext cx="3435509"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第一会 会报警</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53253" name="圆角矩形 26"/>
          <p:cNvSpPr>
            <a:spLocks noChangeArrowheads="1"/>
          </p:cNvSpPr>
          <p:nvPr/>
        </p:nvSpPr>
        <p:spPr bwMode="auto">
          <a:xfrm>
            <a:off x="2156754" y="2321203"/>
            <a:ext cx="8597144" cy="517336"/>
          </a:xfrm>
          <a:prstGeom prst="roundRect">
            <a:avLst>
              <a:gd name="adj" fmla="val 16667"/>
            </a:avLst>
          </a:prstGeom>
          <a:solidFill>
            <a:schemeClr val="accent5"/>
          </a:solidFill>
          <a:ln>
            <a:noFill/>
          </a:ln>
        </p:spPr>
        <p:txBody>
          <a:bodyPr lIns="303733" tIns="75933" rIns="303733"/>
          <a:lstStyle/>
          <a:p>
            <a:pPr marL="0" marR="0" lvl="0" indent="0" algn="l" defTabSz="914400" rtl="0" eaLnBrk="0" fontAlgn="base" latinLnBrk="0" hangingPunct="0">
              <a:lnSpc>
                <a:spcPct val="150000"/>
              </a:lnSpc>
              <a:spcBef>
                <a:spcPct val="0"/>
              </a:spcBef>
              <a:spcAft>
                <a:spcPct val="0"/>
              </a:spcAft>
              <a:buClrTx/>
              <a:buSzTx/>
              <a:buFontTx/>
              <a:buNone/>
              <a:defRPr/>
            </a:pPr>
            <a:endPar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3254" name="圆角矩形 27"/>
          <p:cNvSpPr/>
          <p:nvPr/>
        </p:nvSpPr>
        <p:spPr>
          <a:xfrm>
            <a:off x="2156754" y="2970802"/>
            <a:ext cx="8620583" cy="492222"/>
          </a:xfrm>
          <a:prstGeom prst="roundRect">
            <a:avLst>
              <a:gd name="adj" fmla="val 16667"/>
            </a:avLst>
          </a:prstGeom>
          <a:solidFill>
            <a:schemeClr val="accent2"/>
          </a:solidFill>
          <a:ln w="9525">
            <a:noFill/>
          </a:ln>
        </p:spPr>
        <p:txBody>
          <a:bodyPr lIns="303733" tIns="75933" rIns="303733"/>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endPar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255" name="圆角矩形 28"/>
          <p:cNvSpPr>
            <a:spLocks noChangeArrowheads="1"/>
          </p:cNvSpPr>
          <p:nvPr/>
        </p:nvSpPr>
        <p:spPr bwMode="auto">
          <a:xfrm>
            <a:off x="2140012" y="3595288"/>
            <a:ext cx="8618908" cy="530730"/>
          </a:xfrm>
          <a:prstGeom prst="roundRect">
            <a:avLst>
              <a:gd name="adj" fmla="val 16667"/>
            </a:avLst>
          </a:prstGeom>
          <a:solidFill>
            <a:schemeClr val="accent5"/>
          </a:solidFill>
          <a:ln>
            <a:noFill/>
          </a:ln>
        </p:spPr>
        <p:txBody>
          <a:bodyPr lIns="303733" tIns="75933" rIns="303733"/>
          <a:lstStyle/>
          <a:p>
            <a:pPr marL="0" marR="0" lvl="0" indent="0" algn="l" defTabSz="914400" rtl="0" eaLnBrk="0" fontAlgn="base" latinLnBrk="0" hangingPunct="0">
              <a:lnSpc>
                <a:spcPct val="150000"/>
              </a:lnSpc>
              <a:spcBef>
                <a:spcPct val="0"/>
              </a:spcBef>
              <a:spcAft>
                <a:spcPct val="0"/>
              </a:spcAft>
              <a:buClrTx/>
              <a:buSzTx/>
              <a:buFontTx/>
              <a:buNone/>
              <a:defRPr/>
            </a:pPr>
            <a:endPar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53256" name="圆角矩形 29"/>
          <p:cNvSpPr/>
          <p:nvPr/>
        </p:nvSpPr>
        <p:spPr>
          <a:xfrm>
            <a:off x="2143360" y="4258281"/>
            <a:ext cx="8618908" cy="493897"/>
          </a:xfrm>
          <a:prstGeom prst="roundRect">
            <a:avLst>
              <a:gd name="adj" fmla="val 16667"/>
            </a:avLst>
          </a:prstGeom>
          <a:solidFill>
            <a:schemeClr val="accent2"/>
          </a:solidFill>
          <a:ln w="9525">
            <a:noFill/>
          </a:ln>
        </p:spPr>
        <p:txBody>
          <a:bodyPr lIns="303733" tIns="75933" rIns="303733"/>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53257" name="圆角矩形 28"/>
          <p:cNvSpPr>
            <a:spLocks noChangeArrowheads="1"/>
          </p:cNvSpPr>
          <p:nvPr/>
        </p:nvSpPr>
        <p:spPr bwMode="auto">
          <a:xfrm>
            <a:off x="2148383" y="4886115"/>
            <a:ext cx="8618908" cy="530730"/>
          </a:xfrm>
          <a:prstGeom prst="roundRect">
            <a:avLst>
              <a:gd name="adj" fmla="val 16667"/>
            </a:avLst>
          </a:prstGeom>
          <a:solidFill>
            <a:schemeClr val="accent5"/>
          </a:solidFill>
          <a:ln>
            <a:noFill/>
          </a:ln>
        </p:spPr>
        <p:txBody>
          <a:bodyPr lIns="303733" tIns="75933" rIns="303733"/>
          <a:lstStyle/>
          <a:p>
            <a:pPr marL="0" marR="0" lvl="0" indent="0" algn="l" defTabSz="914400" rtl="0" eaLnBrk="0" fontAlgn="base" latinLnBrk="0" hangingPunct="0">
              <a:lnSpc>
                <a:spcPct val="150000"/>
              </a:lnSpc>
              <a:spcBef>
                <a:spcPct val="0"/>
              </a:spcBef>
              <a:spcAft>
                <a:spcPct val="0"/>
              </a:spcAft>
              <a:buClrTx/>
              <a:buSzTx/>
              <a:buFontTx/>
              <a:buNone/>
              <a:defRPr/>
            </a:pPr>
            <a:endPar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53259" name="圆角矩形 29"/>
          <p:cNvSpPr/>
          <p:nvPr/>
        </p:nvSpPr>
        <p:spPr>
          <a:xfrm>
            <a:off x="2153406" y="5549108"/>
            <a:ext cx="8618908" cy="1044716"/>
          </a:xfrm>
          <a:prstGeom prst="roundRect">
            <a:avLst>
              <a:gd name="adj" fmla="val 16667"/>
            </a:avLst>
          </a:prstGeom>
          <a:solidFill>
            <a:schemeClr val="accent2"/>
          </a:solidFill>
          <a:ln w="9525">
            <a:noFill/>
          </a:ln>
        </p:spPr>
        <p:txBody>
          <a:bodyPr lIns="303733" tIns="75933" rIns="303733"/>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55307" name="矩形 1"/>
          <p:cNvSpPr/>
          <p:nvPr/>
        </p:nvSpPr>
        <p:spPr>
          <a:xfrm>
            <a:off x="2384449" y="2281022"/>
            <a:ext cx="3255010" cy="57785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rPr>
              <a:t>拨准火警电话“119”</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55308" name="矩形 2"/>
          <p:cNvSpPr/>
          <p:nvPr/>
        </p:nvSpPr>
        <p:spPr>
          <a:xfrm>
            <a:off x="2387797" y="3524970"/>
            <a:ext cx="5975350" cy="57785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rPr>
              <a:t>火势大小（初起阶段、发展阶段、猛烈阶段）</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55309" name="矩形 3"/>
          <p:cNvSpPr/>
          <p:nvPr/>
        </p:nvSpPr>
        <p:spPr>
          <a:xfrm>
            <a:off x="2389472" y="4871047"/>
            <a:ext cx="5707380" cy="57785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2110" b="1" dirty="0">
                <a:solidFill>
                  <a:schemeClr val="bg1"/>
                </a:solidFill>
                <a:latin typeface="微软雅黑" panose="020B0503020204020204" pitchFamily="34" charset="-122"/>
                <a:ea typeface="微软雅黑" panose="020B0503020204020204" pitchFamily="34" charset="-122"/>
              </a:rPr>
              <a:t>在交叉路口迎接消防车（人员），正确引路</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55310" name="矩形 5"/>
          <p:cNvSpPr/>
          <p:nvPr/>
        </p:nvSpPr>
        <p:spPr>
          <a:xfrm>
            <a:off x="2381100" y="2888765"/>
            <a:ext cx="8004810" cy="57785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rPr>
              <a:t>讲清起火单位全称、街道门牌号码,讲清着火部位,什么物质着火</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55311" name="矩形 6"/>
          <p:cNvSpPr/>
          <p:nvPr/>
        </p:nvSpPr>
        <p:spPr>
          <a:xfrm>
            <a:off x="2387797" y="4201357"/>
            <a:ext cx="4903470" cy="57785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rPr>
              <a:t>讲清报警用的电话号码和报警人姓名</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55312" name="矩形 7"/>
          <p:cNvSpPr/>
          <p:nvPr/>
        </p:nvSpPr>
        <p:spPr>
          <a:xfrm>
            <a:off x="2387797" y="5535714"/>
            <a:ext cx="8213746" cy="10642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6、</a:t>
            </a:r>
            <a:r>
              <a:rPr lang="zh-CN" altLang="en-US" sz="2110" b="1" dirty="0">
                <a:solidFill>
                  <a:schemeClr val="bg1"/>
                </a:solidFill>
                <a:latin typeface="微软雅黑" panose="020B0503020204020204" pitchFamily="34" charset="-122"/>
                <a:ea typeface="微软雅黑" panose="020B0503020204020204" pitchFamily="34" charset="-122"/>
              </a:rPr>
              <a:t>若火势熄灭，要立即通知消防队，消防车（人员）迅速返回以免执行新的任务</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8" name="任意多边形 7"/>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任意多边形 8"/>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0"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02  </a:t>
            </a:r>
            <a:r>
              <a:rPr lang="zh-CN" altLang="en-US" sz="3000" dirty="0">
                <a:solidFill>
                  <a:schemeClr val="accent1"/>
                </a:solidFill>
                <a:latin typeface="黑体" panose="02010609060101010101" pitchFamily="49" charset="-122"/>
                <a:ea typeface="微软雅黑" panose="020B0503020204020204" pitchFamily="34" charset="-122"/>
                <a:sym typeface="+mn-ea"/>
              </a:rPr>
              <a:t>消防安全</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53"/>
                                        </p:tgtEl>
                                        <p:attrNameLst>
                                          <p:attrName>style.visibility</p:attrName>
                                        </p:attrNameLst>
                                      </p:cBhvr>
                                      <p:to>
                                        <p:strVal val="visible"/>
                                      </p:to>
                                    </p:set>
                                    <p:animEffect transition="in" filter="blinds(horizontal)">
                                      <p:cBhvr>
                                        <p:cTn id="7" dur="500"/>
                                        <p:tgtEl>
                                          <p:spTgt spid="5325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3255"/>
                                        </p:tgtEl>
                                        <p:attrNameLst>
                                          <p:attrName>style.visibility</p:attrName>
                                        </p:attrNameLst>
                                      </p:cBhvr>
                                      <p:to>
                                        <p:strVal val="visible"/>
                                      </p:to>
                                    </p:set>
                                    <p:animEffect transition="in" filter="blinds(horizontal)">
                                      <p:cBhvr>
                                        <p:cTn id="17" dur="500"/>
                                        <p:tgtEl>
                                          <p:spTgt spid="5325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3256"/>
                                        </p:tgtEl>
                                        <p:attrNameLst>
                                          <p:attrName>style.visibility</p:attrName>
                                        </p:attrNameLst>
                                      </p:cBhvr>
                                      <p:to>
                                        <p:strVal val="visible"/>
                                      </p:to>
                                    </p:set>
                                    <p:animEffect transition="in" filter="blinds(horizontal)">
                                      <p:cBhvr>
                                        <p:cTn id="22" dur="500"/>
                                        <p:tgtEl>
                                          <p:spTgt spid="5325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3257"/>
                                        </p:tgtEl>
                                        <p:attrNameLst>
                                          <p:attrName>style.visibility</p:attrName>
                                        </p:attrNameLst>
                                      </p:cBhvr>
                                      <p:to>
                                        <p:strVal val="visible"/>
                                      </p:to>
                                    </p:set>
                                    <p:animEffect transition="in" filter="blinds(horizontal)">
                                      <p:cBhvr>
                                        <p:cTn id="27" dur="500"/>
                                        <p:tgtEl>
                                          <p:spTgt spid="5325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3259"/>
                                        </p:tgtEl>
                                        <p:attrNameLst>
                                          <p:attrName>style.visibility</p:attrName>
                                        </p:attrNameLst>
                                      </p:cBhvr>
                                      <p:to>
                                        <p:strVal val="visible"/>
                                      </p:to>
                                    </p:set>
                                    <p:animEffect transition="in" filter="blinds(horizontal)">
                                      <p:cBhvr>
                                        <p:cTn id="32" dur="500"/>
                                        <p:tgtEl>
                                          <p:spTgt spid="53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bldLvl="0" animBg="1"/>
      <p:bldP spid="53254" grpId="0" bldLvl="0" animBg="1"/>
      <p:bldP spid="53255" grpId="0" bldLvl="0" animBg="1"/>
      <p:bldP spid="53256" grpId="0" bldLvl="0" animBg="1"/>
      <p:bldP spid="53257" grpId="0" bldLvl="0" animBg="1"/>
      <p:bldP spid="53259"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圆角矩形 4"/>
          <p:cNvSpPr/>
          <p:nvPr/>
        </p:nvSpPr>
        <p:spPr>
          <a:xfrm>
            <a:off x="4058691" y="1093525"/>
            <a:ext cx="5241998"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第二会 会使用消防器材</a:t>
            </a:r>
            <a:endParaRPr lang="zh-CN" altLang="en-US" sz="3375"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4277" name="圆角矩形 26"/>
          <p:cNvSpPr>
            <a:spLocks noChangeArrowheads="1"/>
          </p:cNvSpPr>
          <p:nvPr/>
        </p:nvSpPr>
        <p:spPr bwMode="auto">
          <a:xfrm>
            <a:off x="2271803" y="1784250"/>
            <a:ext cx="8657416" cy="1180329"/>
          </a:xfrm>
          <a:prstGeom prst="roundRect">
            <a:avLst>
              <a:gd name="adj" fmla="val 16667"/>
            </a:avLst>
          </a:prstGeom>
          <a:solidFill>
            <a:schemeClr val="accent5"/>
          </a:solidFill>
          <a:ln>
            <a:noFill/>
          </a:ln>
        </p:spPr>
        <p:txBody>
          <a:bodyPr lIns="303733" tIns="75933" rIns="303733"/>
          <a:lstStyle/>
          <a:p>
            <a:pPr marL="0" marR="0" lvl="0" indent="0" algn="l" defTabSz="914400" rtl="0" eaLnBrk="0" fontAlgn="base" latinLnBrk="0" hangingPunct="0">
              <a:lnSpc>
                <a:spcPct val="150000"/>
              </a:lnSpc>
              <a:spcBef>
                <a:spcPct val="0"/>
              </a:spcBef>
              <a:spcAft>
                <a:spcPct val="0"/>
              </a:spcAft>
              <a:buClrTx/>
              <a:buSzTx/>
              <a:buFontTx/>
              <a:buNone/>
              <a:defRPr/>
            </a:pPr>
            <a:br>
              <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br>
            <a:endPar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defRPr/>
            </a:pPr>
            <a:endPar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4278" name="圆角矩形 27"/>
          <p:cNvSpPr/>
          <p:nvPr/>
        </p:nvSpPr>
        <p:spPr>
          <a:xfrm>
            <a:off x="2243340" y="3096842"/>
            <a:ext cx="8657416" cy="969377"/>
          </a:xfrm>
          <a:prstGeom prst="roundRect">
            <a:avLst>
              <a:gd name="adj" fmla="val 16667"/>
            </a:avLst>
          </a:prstGeom>
          <a:solidFill>
            <a:schemeClr val="accent2"/>
          </a:solidFill>
          <a:ln w="9525">
            <a:noFill/>
          </a:ln>
        </p:spPr>
        <p:txBody>
          <a:bodyPr lIns="303733" tIns="75933" rIns="303733"/>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54279" name="圆角矩形 28"/>
          <p:cNvSpPr>
            <a:spLocks noChangeArrowheads="1"/>
          </p:cNvSpPr>
          <p:nvPr/>
        </p:nvSpPr>
        <p:spPr bwMode="auto">
          <a:xfrm>
            <a:off x="2243340" y="4198482"/>
            <a:ext cx="8657416" cy="987792"/>
          </a:xfrm>
          <a:prstGeom prst="roundRect">
            <a:avLst>
              <a:gd name="adj" fmla="val 16667"/>
            </a:avLst>
          </a:prstGeom>
          <a:solidFill>
            <a:schemeClr val="accent5"/>
          </a:solidFill>
          <a:ln>
            <a:noFill/>
          </a:ln>
        </p:spPr>
        <p:txBody>
          <a:bodyPr lIns="303733" tIns="75933" rIns="303733"/>
          <a:lstStyle/>
          <a:p>
            <a:pPr marL="0" marR="0" lvl="0" indent="0" algn="l" defTabSz="914400" rtl="0" eaLnBrk="0" fontAlgn="base" latinLnBrk="0" hangingPunct="0">
              <a:lnSpc>
                <a:spcPct val="150000"/>
              </a:lnSpc>
              <a:spcBef>
                <a:spcPct val="0"/>
              </a:spcBef>
              <a:spcAft>
                <a:spcPct val="0"/>
              </a:spcAft>
              <a:buClrTx/>
              <a:buSzTx/>
              <a:buFontTx/>
              <a:buNone/>
              <a:defRPr/>
            </a:pPr>
            <a:endPar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54280" name="圆角矩形 29"/>
          <p:cNvSpPr/>
          <p:nvPr/>
        </p:nvSpPr>
        <p:spPr>
          <a:xfrm>
            <a:off x="2243340" y="5318539"/>
            <a:ext cx="8657416" cy="1555354"/>
          </a:xfrm>
          <a:prstGeom prst="roundRect">
            <a:avLst>
              <a:gd name="adj" fmla="val 16667"/>
            </a:avLst>
          </a:prstGeom>
          <a:solidFill>
            <a:schemeClr val="accent2"/>
          </a:solidFill>
          <a:ln w="9525">
            <a:noFill/>
          </a:ln>
        </p:spPr>
        <p:txBody>
          <a:bodyPr lIns="303733" tIns="75933" rIns="303733"/>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endPar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329" name="矩形 1"/>
          <p:cNvSpPr/>
          <p:nvPr/>
        </p:nvSpPr>
        <p:spPr>
          <a:xfrm>
            <a:off x="2509543" y="1837825"/>
            <a:ext cx="8126686" cy="10642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rPr>
              <a:t>干粉灭火器的使用方法</a:t>
            </a:r>
            <a:r>
              <a:rPr lang="en-US" altLang="zh-CN" sz="2110" b="1" dirty="0">
                <a:solidFill>
                  <a:schemeClr val="bg1"/>
                </a:solidFill>
                <a:latin typeface="微软雅黑" panose="020B0503020204020204" pitchFamily="34" charset="-122"/>
                <a:ea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rPr>
              <a:t>油类及其产品、可燃气体和电器设备初起火灾</a:t>
            </a:r>
            <a:r>
              <a:rPr lang="en-US" altLang="zh-CN" sz="2110" b="1" dirty="0">
                <a:solidFill>
                  <a:schemeClr val="bg1"/>
                </a:solidFill>
                <a:latin typeface="微软雅黑" panose="020B0503020204020204" pitchFamily="34" charset="-122"/>
                <a:ea typeface="微软雅黑" panose="020B0503020204020204" pitchFamily="34" charset="-122"/>
              </a:rPr>
              <a:t>)</a:t>
            </a:r>
            <a:endParaRPr lang="zh-CN" altLang="en-US" sz="2110" b="1" dirty="0">
              <a:latin typeface="黑体" panose="02010609060101010101" pitchFamily="49" charset="-122"/>
            </a:endParaRPr>
          </a:p>
        </p:txBody>
      </p:sp>
      <p:sp>
        <p:nvSpPr>
          <p:cNvPr id="56330" name="矩形 2"/>
          <p:cNvSpPr/>
          <p:nvPr/>
        </p:nvSpPr>
        <p:spPr>
          <a:xfrm>
            <a:off x="2509543" y="2999737"/>
            <a:ext cx="8315873" cy="10642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rPr>
              <a:t>二氧化碳灭火器的使用方法及注意事项</a:t>
            </a:r>
            <a:r>
              <a:rPr lang="en-US" altLang="zh-CN" sz="2110" b="1" dirty="0">
                <a:solidFill>
                  <a:schemeClr val="bg1"/>
                </a:solidFill>
                <a:latin typeface="微软雅黑" panose="020B0503020204020204" pitchFamily="34" charset="-122"/>
                <a:ea typeface="微软雅黑" panose="020B0503020204020204" pitchFamily="34" charset="-122"/>
              </a:rPr>
              <a:t>(600</a:t>
            </a:r>
            <a:r>
              <a:rPr lang="zh-CN" altLang="en-US" sz="2110" b="1" dirty="0">
                <a:solidFill>
                  <a:schemeClr val="bg1"/>
                </a:solidFill>
                <a:latin typeface="微软雅黑" panose="020B0503020204020204" pitchFamily="34" charset="-122"/>
                <a:ea typeface="微软雅黑" panose="020B0503020204020204" pitchFamily="34" charset="-122"/>
              </a:rPr>
              <a:t>伏以下带电电器、贵重设备、仪器仪表、图书资料初起火灾</a:t>
            </a:r>
            <a:r>
              <a:rPr lang="en-US" altLang="zh-CN" sz="2110" b="1" dirty="0">
                <a:solidFill>
                  <a:schemeClr val="bg1"/>
                </a:solidFill>
                <a:latin typeface="微软雅黑" panose="020B0503020204020204" pitchFamily="34" charset="-122"/>
                <a:ea typeface="微软雅黑" panose="020B0503020204020204" pitchFamily="34" charset="-122"/>
              </a:rPr>
              <a:t>)</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56331" name="矩形 3"/>
          <p:cNvSpPr/>
          <p:nvPr/>
        </p:nvSpPr>
        <p:spPr>
          <a:xfrm>
            <a:off x="2514565" y="4138210"/>
            <a:ext cx="8121664" cy="10642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rPr>
              <a:t>1211灭火器的使用方法（拨出保险销，按下上手柄，将皮管喷咀对准火源根部即可将火扑灭）</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56332" name="矩形 4"/>
          <p:cNvSpPr/>
          <p:nvPr/>
        </p:nvSpPr>
        <p:spPr>
          <a:xfrm>
            <a:off x="2395695" y="5316864"/>
            <a:ext cx="8240533" cy="155130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rPr>
              <a:t>机械泡沫灭火器使用方法</a:t>
            </a:r>
            <a:r>
              <a:rPr lang="en-US" altLang="zh-CN" sz="2110" b="1" dirty="0">
                <a:solidFill>
                  <a:schemeClr val="bg1"/>
                </a:solidFill>
                <a:latin typeface="微软雅黑" panose="020B0503020204020204" pitchFamily="34" charset="-122"/>
                <a:ea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rPr>
              <a:t>要切断电源后方可使用</a:t>
            </a:r>
            <a:r>
              <a:rPr lang="en-US" altLang="zh-CN" sz="2110" b="1" dirty="0">
                <a:solidFill>
                  <a:schemeClr val="bg1"/>
                </a:solidFill>
                <a:latin typeface="微软雅黑" panose="020B0503020204020204" pitchFamily="34" charset="-122"/>
                <a:ea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rPr>
              <a:t>油类、木材、纸张、棉麻等。不能用于水溶性可燃气体、电气设备、金属及遇水燃烧物</a:t>
            </a:r>
            <a:r>
              <a:rPr lang="en-US" altLang="zh-CN" sz="2110" b="1" dirty="0">
                <a:solidFill>
                  <a:schemeClr val="bg1"/>
                </a:solidFill>
                <a:latin typeface="微软雅黑" panose="020B0503020204020204" pitchFamily="34" charset="-122"/>
                <a:ea typeface="微软雅黑" panose="020B0503020204020204" pitchFamily="34" charset="-122"/>
              </a:rPr>
              <a:t>)</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8" name="任意多边形 7"/>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任意多边形 8"/>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2"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02  </a:t>
            </a:r>
            <a:r>
              <a:rPr lang="zh-CN" altLang="en-US" sz="3000" dirty="0">
                <a:solidFill>
                  <a:schemeClr val="accent1"/>
                </a:solidFill>
                <a:latin typeface="黑体" panose="02010609060101010101" pitchFamily="49" charset="-122"/>
                <a:ea typeface="微软雅黑" panose="020B0503020204020204" pitchFamily="34" charset="-122"/>
                <a:sym typeface="+mn-ea"/>
              </a:rPr>
              <a:t>消防安全</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277"/>
                                        </p:tgtEl>
                                        <p:attrNameLst>
                                          <p:attrName>style.visibility</p:attrName>
                                        </p:attrNameLst>
                                      </p:cBhvr>
                                      <p:to>
                                        <p:strVal val="visible"/>
                                      </p:to>
                                    </p:set>
                                    <p:animEffect transition="in" filter="blinds(horizontal)">
                                      <p:cBhvr>
                                        <p:cTn id="7" dur="500"/>
                                        <p:tgtEl>
                                          <p:spTgt spid="5427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4278"/>
                                        </p:tgtEl>
                                        <p:attrNameLst>
                                          <p:attrName>style.visibility</p:attrName>
                                        </p:attrNameLst>
                                      </p:cBhvr>
                                      <p:to>
                                        <p:strVal val="visible"/>
                                      </p:to>
                                    </p:set>
                                    <p:animEffect transition="in" filter="blinds(horizontal)">
                                      <p:cBhvr>
                                        <p:cTn id="12" dur="500"/>
                                        <p:tgtEl>
                                          <p:spTgt spid="5427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4279"/>
                                        </p:tgtEl>
                                        <p:attrNameLst>
                                          <p:attrName>style.visibility</p:attrName>
                                        </p:attrNameLst>
                                      </p:cBhvr>
                                      <p:to>
                                        <p:strVal val="visible"/>
                                      </p:to>
                                    </p:set>
                                    <p:animEffect transition="in" filter="blinds(horizontal)">
                                      <p:cBhvr>
                                        <p:cTn id="17" dur="500"/>
                                        <p:tgtEl>
                                          <p:spTgt spid="5427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4280"/>
                                        </p:tgtEl>
                                        <p:attrNameLst>
                                          <p:attrName>style.visibility</p:attrName>
                                        </p:attrNameLst>
                                      </p:cBhvr>
                                      <p:to>
                                        <p:strVal val="visible"/>
                                      </p:to>
                                    </p:set>
                                    <p:animEffect transition="in" filter="blinds(horizontal)">
                                      <p:cBhvr>
                                        <p:cTn id="22" dur="5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bldLvl="0" animBg="1"/>
      <p:bldP spid="54278" grpId="0" bldLvl="0" animBg="1"/>
      <p:bldP spid="54279" grpId="0" bldLvl="0" animBg="1"/>
      <p:bldP spid="54280"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圆角矩形 4"/>
          <p:cNvSpPr/>
          <p:nvPr/>
        </p:nvSpPr>
        <p:spPr>
          <a:xfrm>
            <a:off x="3746558" y="1455648"/>
            <a:ext cx="4624208" cy="610870"/>
          </a:xfrm>
          <a:prstGeom prst="rect">
            <a:avLst/>
          </a:prstGeom>
          <a:noFill/>
          <a:ln w="9525">
            <a:noFill/>
          </a:ln>
        </p:spPr>
        <p:txBody>
          <a:bodyPr wrap="square"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第三会 会扑初起火灾</a:t>
            </a:r>
            <a:endParaRPr lang="zh-CN" altLang="en-US" sz="3375"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5301" name="圆角矩形 26"/>
          <p:cNvSpPr>
            <a:spLocks noChangeArrowheads="1"/>
          </p:cNvSpPr>
          <p:nvPr/>
        </p:nvSpPr>
        <p:spPr bwMode="auto">
          <a:xfrm>
            <a:off x="2156754" y="2830641"/>
            <a:ext cx="8657416" cy="644577"/>
          </a:xfrm>
          <a:prstGeom prst="roundRect">
            <a:avLst>
              <a:gd name="adj" fmla="val 16667"/>
            </a:avLst>
          </a:prstGeom>
          <a:solidFill>
            <a:schemeClr val="accent5"/>
          </a:solidFill>
          <a:ln>
            <a:noFill/>
          </a:ln>
        </p:spPr>
        <p:txBody>
          <a:bodyPr lIns="303733" tIns="75933" rIns="303733"/>
          <a:lstStyle/>
          <a:p>
            <a:pPr marL="0" marR="0" lvl="0" indent="0" algn="l" defTabSz="914400" rtl="0" eaLnBrk="0" fontAlgn="base" latinLnBrk="0" hangingPunct="0">
              <a:lnSpc>
                <a:spcPct val="150000"/>
              </a:lnSpc>
              <a:spcBef>
                <a:spcPct val="0"/>
              </a:spcBef>
              <a:spcAft>
                <a:spcPct val="0"/>
              </a:spcAft>
              <a:buClrTx/>
              <a:buSzTx/>
              <a:buFontTx/>
              <a:buNone/>
              <a:defRPr/>
            </a:pPr>
            <a:endPar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5306" name="圆角矩形 26"/>
          <p:cNvSpPr/>
          <p:nvPr/>
        </p:nvSpPr>
        <p:spPr>
          <a:xfrm>
            <a:off x="2165126" y="4232457"/>
            <a:ext cx="8659089" cy="1649112"/>
          </a:xfrm>
          <a:prstGeom prst="roundRect">
            <a:avLst>
              <a:gd name="adj" fmla="val 16667"/>
            </a:avLst>
          </a:prstGeom>
          <a:solidFill>
            <a:schemeClr val="accent2"/>
          </a:solidFill>
          <a:ln w="9525">
            <a:noFill/>
          </a:ln>
        </p:spPr>
        <p:txBody>
          <a:bodyPr lIns="303733" tIns="75933" rIns="303733"/>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endPar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351" name="矩形 1"/>
          <p:cNvSpPr/>
          <p:nvPr/>
        </p:nvSpPr>
        <p:spPr>
          <a:xfrm>
            <a:off x="2330873" y="2828966"/>
            <a:ext cx="8309177" cy="5778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en-US" sz="2110" b="1" dirty="0">
                <a:solidFill>
                  <a:schemeClr val="bg1"/>
                </a:solidFill>
                <a:latin typeface="微软雅黑" panose="020B0503020204020204" pitchFamily="34" charset="-122"/>
                <a:ea typeface="微软雅黑" panose="020B0503020204020204" pitchFamily="34" charset="-122"/>
              </a:rPr>
              <a:t>扑救要及时，动作要迅速准确，要将灭火器对准火源根部喷射灭火</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57352" name="矩形 2"/>
          <p:cNvSpPr/>
          <p:nvPr/>
        </p:nvSpPr>
        <p:spPr>
          <a:xfrm>
            <a:off x="2361009" y="4768209"/>
            <a:ext cx="6429022" cy="968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en-US" sz="1900" b="1" dirty="0">
                <a:solidFill>
                  <a:schemeClr val="bg1"/>
                </a:solidFill>
                <a:latin typeface="微软雅黑" panose="020B0503020204020204" pitchFamily="34" charset="-122"/>
                <a:ea typeface="微软雅黑" panose="020B0503020204020204" pitchFamily="34" charset="-122"/>
              </a:rPr>
              <a:t>边报警，边扑救；先控制，后灭火；</a:t>
            </a:r>
            <a:endParaRPr lang="en-US" altLang="zh-CN" sz="1900" b="1" dirty="0">
              <a:solidFill>
                <a:schemeClr val="bg1"/>
              </a:solidFill>
              <a:latin typeface="微软雅黑" panose="020B0503020204020204" pitchFamily="34" charset="-122"/>
              <a:ea typeface="微软雅黑" panose="020B0503020204020204" pitchFamily="34" charset="-122"/>
            </a:endParaRPr>
          </a:p>
          <a:p>
            <a:pPr marL="0" lvl="0" indent="0">
              <a:lnSpc>
                <a:spcPct val="150000"/>
              </a:lnSpc>
              <a:spcBef>
                <a:spcPct val="0"/>
              </a:spcBef>
              <a:buFontTx/>
              <a:buNone/>
            </a:pPr>
            <a:r>
              <a:rPr lang="zh-CN" altLang="en-US" sz="1900" b="1" dirty="0">
                <a:solidFill>
                  <a:schemeClr val="bg1"/>
                </a:solidFill>
                <a:latin typeface="微软雅黑" panose="020B0503020204020204" pitchFamily="34" charset="-122"/>
                <a:ea typeface="微软雅黑" panose="020B0503020204020204" pitchFamily="34" charset="-122"/>
              </a:rPr>
              <a:t>先救人，后救物；防中毒，防窒息；听指挥，莫惊慌；</a:t>
            </a:r>
            <a:endParaRPr lang="zh-CN" altLang="en-US" sz="1900" b="1" dirty="0">
              <a:solidFill>
                <a:schemeClr val="bg1"/>
              </a:solidFill>
              <a:latin typeface="微软雅黑" panose="020B0503020204020204" pitchFamily="34" charset="-122"/>
              <a:ea typeface="微软雅黑" panose="020B0503020204020204" pitchFamily="34" charset="-122"/>
            </a:endParaRPr>
          </a:p>
        </p:txBody>
      </p:sp>
      <p:sp>
        <p:nvSpPr>
          <p:cNvPr id="57353" name="矩形 3"/>
          <p:cNvSpPr/>
          <p:nvPr/>
        </p:nvSpPr>
        <p:spPr>
          <a:xfrm>
            <a:off x="2347616" y="4242503"/>
            <a:ext cx="2087759" cy="5778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en-US" sz="2110" b="1" dirty="0">
                <a:solidFill>
                  <a:schemeClr val="bg1"/>
                </a:solidFill>
                <a:latin typeface="微软雅黑" panose="020B0503020204020204" pitchFamily="34" charset="-122"/>
                <a:ea typeface="微软雅黑" panose="020B0503020204020204" pitchFamily="34" charset="-122"/>
              </a:rPr>
              <a:t>扑救火灾的原则</a:t>
            </a:r>
            <a:endParaRPr lang="zh-CN" altLang="en-US" sz="211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任意多边形 7"/>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任意多边形 8"/>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2"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02  </a:t>
            </a:r>
            <a:r>
              <a:rPr lang="zh-CN" altLang="en-US" sz="3000" dirty="0">
                <a:solidFill>
                  <a:schemeClr val="accent1"/>
                </a:solidFill>
                <a:latin typeface="黑体" panose="02010609060101010101" pitchFamily="49" charset="-122"/>
                <a:ea typeface="微软雅黑" panose="020B0503020204020204" pitchFamily="34" charset="-122"/>
                <a:sym typeface="+mn-ea"/>
              </a:rPr>
              <a:t>消防安全</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5301"/>
                                        </p:tgtEl>
                                        <p:attrNameLst>
                                          <p:attrName>style.visibility</p:attrName>
                                        </p:attrNameLst>
                                      </p:cBhvr>
                                      <p:to>
                                        <p:strVal val="visible"/>
                                      </p:to>
                                    </p:set>
                                    <p:animEffect transition="in" filter="blinds(horizontal)">
                                      <p:cBhvr>
                                        <p:cTn id="7" dur="500"/>
                                        <p:tgtEl>
                                          <p:spTgt spid="5530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5306"/>
                                        </p:tgtEl>
                                        <p:attrNameLst>
                                          <p:attrName>style.visibility</p:attrName>
                                        </p:attrNameLst>
                                      </p:cBhvr>
                                      <p:to>
                                        <p:strVal val="visible"/>
                                      </p:to>
                                    </p:set>
                                    <p:animEffect transition="in" filter="blinds(horizontal)">
                                      <p:cBhvr>
                                        <p:cTn id="12" dur="500"/>
                                        <p:tgtEl>
                                          <p:spTgt spid="55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bldLvl="0" animBg="1"/>
      <p:bldP spid="55306"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圆角矩形 4"/>
          <p:cNvSpPr/>
          <p:nvPr/>
        </p:nvSpPr>
        <p:spPr>
          <a:xfrm>
            <a:off x="4427511" y="874074"/>
            <a:ext cx="4913850"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第四会 会疏散自救</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67588" name="圆角矩形 26"/>
          <p:cNvSpPr>
            <a:spLocks noChangeArrowheads="1"/>
          </p:cNvSpPr>
          <p:nvPr/>
        </p:nvSpPr>
        <p:spPr bwMode="auto">
          <a:xfrm>
            <a:off x="2206981" y="1534791"/>
            <a:ext cx="8597144" cy="457064"/>
          </a:xfrm>
          <a:prstGeom prst="roundRect">
            <a:avLst>
              <a:gd name="adj" fmla="val 16667"/>
            </a:avLst>
          </a:prstGeom>
          <a:solidFill>
            <a:schemeClr val="accent5"/>
          </a:solidFill>
          <a:ln>
            <a:noFill/>
          </a:ln>
        </p:spPr>
        <p:txBody>
          <a:bodyPr lIns="303733" tIns="75933" rIns="303733"/>
          <a:lstStyle/>
          <a:p>
            <a:pPr marL="0" marR="0" lvl="0" indent="0" algn="l" defTabSz="914400" rtl="0" eaLnBrk="0" fontAlgn="base" latinLnBrk="0" hangingPunct="0">
              <a:lnSpc>
                <a:spcPct val="150000"/>
              </a:lnSpc>
              <a:spcBef>
                <a:spcPct val="0"/>
              </a:spcBef>
              <a:spcAft>
                <a:spcPct val="0"/>
              </a:spcAft>
              <a:buClrTx/>
              <a:buSzTx/>
              <a:buFontTx/>
              <a:buNone/>
              <a:defRPr/>
            </a:pPr>
            <a:endPar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8372" name="圆角矩形 27"/>
          <p:cNvSpPr/>
          <p:nvPr/>
        </p:nvSpPr>
        <p:spPr>
          <a:xfrm>
            <a:off x="2183542" y="2099004"/>
            <a:ext cx="8620583" cy="416882"/>
          </a:xfrm>
          <a:prstGeom prst="roundRect">
            <a:avLst>
              <a:gd name="adj" fmla="val 16667"/>
            </a:avLst>
          </a:prstGeom>
          <a:solidFill>
            <a:schemeClr val="accent2"/>
          </a:solidFill>
          <a:ln w="9525">
            <a:noFill/>
          </a:ln>
        </p:spPr>
        <p:txBody>
          <a:bodyPr lIns="303733" tIns="75933" rIns="303733"/>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endPar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590" name="圆角矩形 28"/>
          <p:cNvSpPr>
            <a:spLocks noChangeArrowheads="1"/>
          </p:cNvSpPr>
          <p:nvPr/>
        </p:nvSpPr>
        <p:spPr bwMode="auto">
          <a:xfrm>
            <a:off x="2185216" y="2624711"/>
            <a:ext cx="8618908" cy="482177"/>
          </a:xfrm>
          <a:prstGeom prst="roundRect">
            <a:avLst>
              <a:gd name="adj" fmla="val 16667"/>
            </a:avLst>
          </a:prstGeom>
          <a:solidFill>
            <a:schemeClr val="accent5"/>
          </a:solidFill>
          <a:ln>
            <a:noFill/>
          </a:ln>
        </p:spPr>
        <p:txBody>
          <a:bodyPr lIns="303733" tIns="75933" rIns="303733"/>
          <a:lstStyle/>
          <a:p>
            <a:pPr marL="0" marR="0" lvl="0" indent="0" algn="l" defTabSz="914400" rtl="0" eaLnBrk="0" fontAlgn="base" latinLnBrk="0" hangingPunct="0">
              <a:lnSpc>
                <a:spcPct val="150000"/>
              </a:lnSpc>
              <a:spcBef>
                <a:spcPct val="0"/>
              </a:spcBef>
              <a:spcAft>
                <a:spcPct val="0"/>
              </a:spcAft>
              <a:buClrTx/>
              <a:buSzTx/>
              <a:buFontTx/>
              <a:buNone/>
              <a:defRPr/>
            </a:pPr>
            <a:endPar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58374" name="圆角矩形 29"/>
          <p:cNvSpPr/>
          <p:nvPr/>
        </p:nvSpPr>
        <p:spPr>
          <a:xfrm>
            <a:off x="2185216" y="3215713"/>
            <a:ext cx="8618908" cy="435298"/>
          </a:xfrm>
          <a:prstGeom prst="roundRect">
            <a:avLst>
              <a:gd name="adj" fmla="val 16667"/>
            </a:avLst>
          </a:prstGeom>
          <a:solidFill>
            <a:schemeClr val="accent2"/>
          </a:solidFill>
          <a:ln w="9525">
            <a:noFill/>
          </a:ln>
        </p:spPr>
        <p:txBody>
          <a:bodyPr lIns="303733" tIns="75933" rIns="303733"/>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67592" name="圆角矩形 28"/>
          <p:cNvSpPr>
            <a:spLocks noChangeArrowheads="1"/>
          </p:cNvSpPr>
          <p:nvPr/>
        </p:nvSpPr>
        <p:spPr bwMode="auto">
          <a:xfrm>
            <a:off x="2185216" y="3759835"/>
            <a:ext cx="8618908" cy="428601"/>
          </a:xfrm>
          <a:prstGeom prst="roundRect">
            <a:avLst>
              <a:gd name="adj" fmla="val 16667"/>
            </a:avLst>
          </a:prstGeom>
          <a:solidFill>
            <a:schemeClr val="accent5"/>
          </a:solidFill>
          <a:ln>
            <a:noFill/>
          </a:ln>
        </p:spPr>
        <p:txBody>
          <a:bodyPr lIns="303733" tIns="75933" rIns="303733"/>
          <a:lstStyle/>
          <a:p>
            <a:pPr marL="0" marR="0" lvl="0" indent="0" algn="l" defTabSz="914400" rtl="0" eaLnBrk="0" fontAlgn="base" latinLnBrk="0" hangingPunct="0">
              <a:lnSpc>
                <a:spcPct val="150000"/>
              </a:lnSpc>
              <a:spcBef>
                <a:spcPct val="0"/>
              </a:spcBef>
              <a:spcAft>
                <a:spcPct val="0"/>
              </a:spcAft>
              <a:buClrTx/>
              <a:buSzTx/>
              <a:buFontTx/>
              <a:buNone/>
              <a:defRPr/>
            </a:pPr>
            <a:endPar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58376" name="圆角矩形 29"/>
          <p:cNvSpPr/>
          <p:nvPr/>
        </p:nvSpPr>
        <p:spPr>
          <a:xfrm>
            <a:off x="2185216" y="4297262"/>
            <a:ext cx="8618908" cy="1349425"/>
          </a:xfrm>
          <a:prstGeom prst="roundRect">
            <a:avLst>
              <a:gd name="adj" fmla="val 16667"/>
            </a:avLst>
          </a:prstGeom>
          <a:solidFill>
            <a:schemeClr val="accent2"/>
          </a:solidFill>
          <a:ln w="9525">
            <a:noFill/>
          </a:ln>
        </p:spPr>
        <p:txBody>
          <a:bodyPr lIns="303733" tIns="75933" rIns="303733"/>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67594" name="圆角矩形 28"/>
          <p:cNvSpPr>
            <a:spLocks noChangeArrowheads="1"/>
          </p:cNvSpPr>
          <p:nvPr/>
        </p:nvSpPr>
        <p:spPr bwMode="auto">
          <a:xfrm>
            <a:off x="2185216" y="5755511"/>
            <a:ext cx="8618908" cy="1413046"/>
          </a:xfrm>
          <a:prstGeom prst="roundRect">
            <a:avLst>
              <a:gd name="adj" fmla="val 16667"/>
            </a:avLst>
          </a:prstGeom>
          <a:solidFill>
            <a:schemeClr val="accent5"/>
          </a:solidFill>
          <a:ln>
            <a:noFill/>
          </a:ln>
        </p:spPr>
        <p:txBody>
          <a:bodyPr lIns="303733" tIns="75933" rIns="303733"/>
          <a:lstStyle/>
          <a:p>
            <a:pPr marL="0" marR="0" lvl="0" indent="0" algn="l" defTabSz="914400" rtl="0" eaLnBrk="0" fontAlgn="base" latinLnBrk="0" hangingPunct="0">
              <a:lnSpc>
                <a:spcPct val="150000"/>
              </a:lnSpc>
              <a:spcBef>
                <a:spcPct val="0"/>
              </a:spcBef>
              <a:spcAft>
                <a:spcPct val="0"/>
              </a:spcAft>
              <a:buClrTx/>
              <a:buSzTx/>
              <a:buFontTx/>
              <a:buNone/>
              <a:defRPr/>
            </a:pPr>
            <a:endParaRPr kumimoji="0" lang="zh-CN" altLang="en-US" sz="211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58380" name="矩形 1"/>
          <p:cNvSpPr/>
          <p:nvPr/>
        </p:nvSpPr>
        <p:spPr>
          <a:xfrm>
            <a:off x="2329200" y="1422618"/>
            <a:ext cx="7441928" cy="5778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rPr>
              <a:t>疏散自救时不要为穿衣或寻找贵重物品而浪费时间</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58381" name="矩形 2"/>
          <p:cNvSpPr/>
          <p:nvPr/>
        </p:nvSpPr>
        <p:spPr>
          <a:xfrm>
            <a:off x="2371055" y="2035384"/>
            <a:ext cx="3338404" cy="5778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rPr>
              <a:t>不要向狭窄的角落逃避</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58382" name="矩形 3"/>
          <p:cNvSpPr/>
          <p:nvPr/>
        </p:nvSpPr>
        <p:spPr>
          <a:xfrm>
            <a:off x="2392820" y="2569462"/>
            <a:ext cx="2256855" cy="5778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rPr>
              <a:t>不要乘坐电梯</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58383" name="矩形 4"/>
          <p:cNvSpPr/>
          <p:nvPr/>
        </p:nvSpPr>
        <p:spPr>
          <a:xfrm>
            <a:off x="2392820" y="3128653"/>
            <a:ext cx="2223770" cy="57785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10" b="1" dirty="0">
                <a:solidFill>
                  <a:schemeClr val="bg1"/>
                </a:solidFill>
                <a:latin typeface="微软雅黑" panose="020B0503020204020204" pitchFamily="34" charset="-122"/>
                <a:ea typeface="微软雅黑" panose="020B0503020204020204" pitchFamily="34" charset="-122"/>
              </a:rPr>
              <a:t>不要重返火场</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58384" name="矩形 5"/>
          <p:cNvSpPr/>
          <p:nvPr/>
        </p:nvSpPr>
        <p:spPr>
          <a:xfrm>
            <a:off x="2392820" y="3696214"/>
            <a:ext cx="4903470" cy="57785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2110" b="1" dirty="0">
                <a:solidFill>
                  <a:schemeClr val="bg1"/>
                </a:solidFill>
                <a:latin typeface="微软雅黑" panose="020B0503020204020204" pitchFamily="34" charset="-122"/>
                <a:ea typeface="微软雅黑" panose="020B0503020204020204" pitchFamily="34" charset="-122"/>
              </a:rPr>
              <a:t>采用毛巾捂住口鼻，低姿势撤离火场</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58385" name="矩形 6"/>
          <p:cNvSpPr/>
          <p:nvPr/>
        </p:nvSpPr>
        <p:spPr>
          <a:xfrm>
            <a:off x="2371055" y="4252057"/>
            <a:ext cx="8202027" cy="14071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en-US" sz="19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6、</a:t>
            </a:r>
            <a:r>
              <a:rPr lang="zh-CN" altLang="en-US" sz="1900" b="1" dirty="0">
                <a:solidFill>
                  <a:schemeClr val="bg1"/>
                </a:solidFill>
                <a:latin typeface="微软雅黑" panose="020B0503020204020204" pitchFamily="34" charset="-122"/>
                <a:ea typeface="微软雅黑" panose="020B0503020204020204" pitchFamily="34" charset="-122"/>
              </a:rPr>
              <a:t>要利用建筑物本身及附近的自然条件自救。在无法突围的情况 下，应设法向浴室、卫生间之类的室内（既无可燃物又有水源的地方）转移，进入后要立即关闭门窗打开水龙头，阻止烟雾的进入</a:t>
            </a:r>
            <a:endParaRPr lang="zh-CN" altLang="en-US" sz="1900" b="1" dirty="0">
              <a:solidFill>
                <a:schemeClr val="bg1"/>
              </a:solidFill>
              <a:latin typeface="微软雅黑" panose="020B0503020204020204" pitchFamily="34" charset="-122"/>
              <a:ea typeface="微软雅黑" panose="020B0503020204020204" pitchFamily="34" charset="-122"/>
            </a:endParaRPr>
          </a:p>
        </p:txBody>
      </p:sp>
      <p:sp>
        <p:nvSpPr>
          <p:cNvPr id="58386" name="矩形 7"/>
          <p:cNvSpPr/>
          <p:nvPr/>
        </p:nvSpPr>
        <p:spPr>
          <a:xfrm>
            <a:off x="2399517" y="5755511"/>
            <a:ext cx="8098224" cy="14071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FontTx/>
              <a:buNone/>
            </a:pPr>
            <a:r>
              <a:rPr lang="zh-CN" altLang="en-US" sz="19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7、</a:t>
            </a:r>
            <a:r>
              <a:rPr lang="zh-CN" altLang="en-US" sz="1900" b="1" dirty="0">
                <a:solidFill>
                  <a:schemeClr val="bg1"/>
                </a:solidFill>
                <a:latin typeface="微软雅黑" panose="020B0503020204020204" pitchFamily="34" charset="-122"/>
                <a:ea typeface="微软雅黑" panose="020B0503020204020204" pitchFamily="34" charset="-122"/>
              </a:rPr>
              <a:t>在非跳不可的情况下，跳楼时要抱一些棉被、沙发垫等松软的物品，选择往楼下车棚、草地、水池或树上跳，以减缓冲击力，不到万不得已时，一定要耐心等待消防队的救援</a:t>
            </a:r>
            <a:endParaRPr lang="zh-CN" altLang="en-US" sz="1900" b="1" dirty="0">
              <a:solidFill>
                <a:schemeClr val="bg1"/>
              </a:solidFill>
              <a:latin typeface="微软雅黑" panose="020B0503020204020204" pitchFamily="34" charset="-122"/>
              <a:ea typeface="微软雅黑" panose="020B0503020204020204" pitchFamily="34" charset="-122"/>
            </a:endParaRPr>
          </a:p>
        </p:txBody>
      </p:sp>
      <p:sp>
        <p:nvSpPr>
          <p:cNvPr id="8" name="任意多边形 7"/>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任意多边形 8"/>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2"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02  </a:t>
            </a:r>
            <a:r>
              <a:rPr lang="zh-CN" altLang="en-US" sz="3000" dirty="0">
                <a:solidFill>
                  <a:schemeClr val="accent1"/>
                </a:solidFill>
                <a:latin typeface="黑体" panose="02010609060101010101" pitchFamily="49" charset="-122"/>
                <a:ea typeface="微软雅黑" panose="020B0503020204020204" pitchFamily="34" charset="-122"/>
                <a:sym typeface="+mn-ea"/>
              </a:rPr>
              <a:t>消防安全</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259"/>
          <p:cNvSpPr>
            <a:spLocks noChangeArrowheads="1"/>
          </p:cNvSpPr>
          <p:nvPr/>
        </p:nvSpPr>
        <p:spPr bwMode="auto">
          <a:xfrm>
            <a:off x="2036887" y="663997"/>
            <a:ext cx="2196442" cy="186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1500" b="1" cap="all" spc="300" dirty="0">
                <a:solidFill>
                  <a:schemeClr val="accent1"/>
                </a:solidFill>
                <a:latin typeface="+mj-ea"/>
                <a:ea typeface="+mj-ea"/>
                <a:cs typeface="Arial" panose="020B0604020202020204" pitchFamily="34" charset="0"/>
              </a:rPr>
              <a:t>03</a:t>
            </a:r>
            <a:endParaRPr lang="en-US" altLang="zh-CN" sz="11500" b="1" cap="all" spc="300" dirty="0">
              <a:solidFill>
                <a:schemeClr val="accent1"/>
              </a:solidFill>
              <a:latin typeface="+mj-ea"/>
              <a:ea typeface="+mj-ea"/>
              <a:cs typeface="Arial" panose="020B0604020202020204" pitchFamily="34" charset="0"/>
            </a:endParaRPr>
          </a:p>
        </p:txBody>
      </p:sp>
      <p:sp>
        <p:nvSpPr>
          <p:cNvPr id="6" name="Freeform 6"/>
          <p:cNvSpPr/>
          <p:nvPr/>
        </p:nvSpPr>
        <p:spPr bwMode="auto">
          <a:xfrm>
            <a:off x="354" y="5397910"/>
            <a:ext cx="12858044" cy="1834739"/>
          </a:xfrm>
          <a:custGeom>
            <a:avLst/>
            <a:gdLst>
              <a:gd name="T0" fmla="*/ 1115 w 5702"/>
              <a:gd name="T1" fmla="*/ 0 h 1219"/>
              <a:gd name="T2" fmla="*/ 1277 w 5702"/>
              <a:gd name="T3" fmla="*/ 0 h 1219"/>
              <a:gd name="T4" fmla="*/ 1428 w 5702"/>
              <a:gd name="T5" fmla="*/ 2 h 1219"/>
              <a:gd name="T6" fmla="*/ 1569 w 5702"/>
              <a:gd name="T7" fmla="*/ 2 h 1219"/>
              <a:gd name="T8" fmla="*/ 1698 w 5702"/>
              <a:gd name="T9" fmla="*/ 4 h 1219"/>
              <a:gd name="T10" fmla="*/ 1816 w 5702"/>
              <a:gd name="T11" fmla="*/ 6 h 1219"/>
              <a:gd name="T12" fmla="*/ 1922 w 5702"/>
              <a:gd name="T13" fmla="*/ 7 h 1219"/>
              <a:gd name="T14" fmla="*/ 2018 w 5702"/>
              <a:gd name="T15" fmla="*/ 11 h 1219"/>
              <a:gd name="T16" fmla="*/ 2102 w 5702"/>
              <a:gd name="T17" fmla="*/ 14 h 1219"/>
              <a:gd name="T18" fmla="*/ 2201 w 5702"/>
              <a:gd name="T19" fmla="*/ 20 h 1219"/>
              <a:gd name="T20" fmla="*/ 2293 w 5702"/>
              <a:gd name="T21" fmla="*/ 32 h 1219"/>
              <a:gd name="T22" fmla="*/ 2375 w 5702"/>
              <a:gd name="T23" fmla="*/ 46 h 1219"/>
              <a:gd name="T24" fmla="*/ 2452 w 5702"/>
              <a:gd name="T25" fmla="*/ 63 h 1219"/>
              <a:gd name="T26" fmla="*/ 2518 w 5702"/>
              <a:gd name="T27" fmla="*/ 84 h 1219"/>
              <a:gd name="T28" fmla="*/ 2579 w 5702"/>
              <a:gd name="T29" fmla="*/ 107 h 1219"/>
              <a:gd name="T30" fmla="*/ 2633 w 5702"/>
              <a:gd name="T31" fmla="*/ 131 h 1219"/>
              <a:gd name="T32" fmla="*/ 2680 w 5702"/>
              <a:gd name="T33" fmla="*/ 157 h 1219"/>
              <a:gd name="T34" fmla="*/ 2722 w 5702"/>
              <a:gd name="T35" fmla="*/ 185 h 1219"/>
              <a:gd name="T36" fmla="*/ 2756 w 5702"/>
              <a:gd name="T37" fmla="*/ 213 h 1219"/>
              <a:gd name="T38" fmla="*/ 2788 w 5702"/>
              <a:gd name="T39" fmla="*/ 241 h 1219"/>
              <a:gd name="T40" fmla="*/ 2812 w 5702"/>
              <a:gd name="T41" fmla="*/ 269 h 1219"/>
              <a:gd name="T42" fmla="*/ 2835 w 5702"/>
              <a:gd name="T43" fmla="*/ 295 h 1219"/>
              <a:gd name="T44" fmla="*/ 2852 w 5702"/>
              <a:gd name="T45" fmla="*/ 319 h 1219"/>
              <a:gd name="T46" fmla="*/ 2868 w 5702"/>
              <a:gd name="T47" fmla="*/ 295 h 1219"/>
              <a:gd name="T48" fmla="*/ 2891 w 5702"/>
              <a:gd name="T49" fmla="*/ 269 h 1219"/>
              <a:gd name="T50" fmla="*/ 2915 w 5702"/>
              <a:gd name="T51" fmla="*/ 241 h 1219"/>
              <a:gd name="T52" fmla="*/ 2946 w 5702"/>
              <a:gd name="T53" fmla="*/ 213 h 1219"/>
              <a:gd name="T54" fmla="*/ 2981 w 5702"/>
              <a:gd name="T55" fmla="*/ 185 h 1219"/>
              <a:gd name="T56" fmla="*/ 3023 w 5702"/>
              <a:gd name="T57" fmla="*/ 157 h 1219"/>
              <a:gd name="T58" fmla="*/ 3070 w 5702"/>
              <a:gd name="T59" fmla="*/ 131 h 1219"/>
              <a:gd name="T60" fmla="*/ 3124 w 5702"/>
              <a:gd name="T61" fmla="*/ 107 h 1219"/>
              <a:gd name="T62" fmla="*/ 3185 w 5702"/>
              <a:gd name="T63" fmla="*/ 84 h 1219"/>
              <a:gd name="T64" fmla="*/ 3253 w 5702"/>
              <a:gd name="T65" fmla="*/ 63 h 1219"/>
              <a:gd name="T66" fmla="*/ 3328 w 5702"/>
              <a:gd name="T67" fmla="*/ 46 h 1219"/>
              <a:gd name="T68" fmla="*/ 3409 w 5702"/>
              <a:gd name="T69" fmla="*/ 32 h 1219"/>
              <a:gd name="T70" fmla="*/ 3502 w 5702"/>
              <a:gd name="T71" fmla="*/ 20 h 1219"/>
              <a:gd name="T72" fmla="*/ 3601 w 5702"/>
              <a:gd name="T73" fmla="*/ 14 h 1219"/>
              <a:gd name="T74" fmla="*/ 3684 w 5702"/>
              <a:gd name="T75" fmla="*/ 11 h 1219"/>
              <a:gd name="T76" fmla="*/ 3780 w 5702"/>
              <a:gd name="T77" fmla="*/ 7 h 1219"/>
              <a:gd name="T78" fmla="*/ 3886 w 5702"/>
              <a:gd name="T79" fmla="*/ 6 h 1219"/>
              <a:gd name="T80" fmla="*/ 4005 w 5702"/>
              <a:gd name="T81" fmla="*/ 4 h 1219"/>
              <a:gd name="T82" fmla="*/ 4134 w 5702"/>
              <a:gd name="T83" fmla="*/ 2 h 1219"/>
              <a:gd name="T84" fmla="*/ 4275 w 5702"/>
              <a:gd name="T85" fmla="*/ 2 h 1219"/>
              <a:gd name="T86" fmla="*/ 4426 w 5702"/>
              <a:gd name="T87" fmla="*/ 0 h 1219"/>
              <a:gd name="T88" fmla="*/ 4588 w 5702"/>
              <a:gd name="T89" fmla="*/ 0 h 1219"/>
              <a:gd name="T90" fmla="*/ 4799 w 5702"/>
              <a:gd name="T91" fmla="*/ 0 h 1219"/>
              <a:gd name="T92" fmla="*/ 4999 w 5702"/>
              <a:gd name="T93" fmla="*/ 2 h 1219"/>
              <a:gd name="T94" fmla="*/ 5189 w 5702"/>
              <a:gd name="T95" fmla="*/ 4 h 1219"/>
              <a:gd name="T96" fmla="*/ 5368 w 5702"/>
              <a:gd name="T97" fmla="*/ 6 h 1219"/>
              <a:gd name="T98" fmla="*/ 5541 w 5702"/>
              <a:gd name="T99" fmla="*/ 7 h 1219"/>
              <a:gd name="T100" fmla="*/ 5702 w 5702"/>
              <a:gd name="T101" fmla="*/ 9 h 1219"/>
              <a:gd name="T102" fmla="*/ 5702 w 5702"/>
              <a:gd name="T103" fmla="*/ 1219 h 1219"/>
              <a:gd name="T104" fmla="*/ 0 w 5702"/>
              <a:gd name="T105" fmla="*/ 1219 h 1219"/>
              <a:gd name="T106" fmla="*/ 0 w 5702"/>
              <a:gd name="T107" fmla="*/ 9 h 1219"/>
              <a:gd name="T108" fmla="*/ 164 w 5702"/>
              <a:gd name="T109" fmla="*/ 7 h 1219"/>
              <a:gd name="T110" fmla="*/ 335 w 5702"/>
              <a:gd name="T111" fmla="*/ 6 h 1219"/>
              <a:gd name="T112" fmla="*/ 514 w 5702"/>
              <a:gd name="T113" fmla="*/ 4 h 1219"/>
              <a:gd name="T114" fmla="*/ 704 w 5702"/>
              <a:gd name="T115" fmla="*/ 2 h 1219"/>
              <a:gd name="T116" fmla="*/ 904 w 5702"/>
              <a:gd name="T117" fmla="*/ 0 h 1219"/>
              <a:gd name="T118" fmla="*/ 1115 w 5702"/>
              <a:gd name="T11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02" h="1219">
                <a:moveTo>
                  <a:pt x="1115" y="0"/>
                </a:moveTo>
                <a:lnTo>
                  <a:pt x="1277" y="0"/>
                </a:lnTo>
                <a:lnTo>
                  <a:pt x="1428" y="2"/>
                </a:lnTo>
                <a:lnTo>
                  <a:pt x="1569" y="2"/>
                </a:lnTo>
                <a:lnTo>
                  <a:pt x="1698" y="4"/>
                </a:lnTo>
                <a:lnTo>
                  <a:pt x="1816" y="6"/>
                </a:lnTo>
                <a:lnTo>
                  <a:pt x="1922" y="7"/>
                </a:lnTo>
                <a:lnTo>
                  <a:pt x="2018" y="11"/>
                </a:lnTo>
                <a:lnTo>
                  <a:pt x="2102" y="14"/>
                </a:lnTo>
                <a:lnTo>
                  <a:pt x="2201" y="20"/>
                </a:lnTo>
                <a:lnTo>
                  <a:pt x="2293" y="32"/>
                </a:lnTo>
                <a:lnTo>
                  <a:pt x="2375" y="46"/>
                </a:lnTo>
                <a:lnTo>
                  <a:pt x="2452" y="63"/>
                </a:lnTo>
                <a:lnTo>
                  <a:pt x="2518" y="84"/>
                </a:lnTo>
                <a:lnTo>
                  <a:pt x="2579" y="107"/>
                </a:lnTo>
                <a:lnTo>
                  <a:pt x="2633" y="131"/>
                </a:lnTo>
                <a:lnTo>
                  <a:pt x="2680" y="157"/>
                </a:lnTo>
                <a:lnTo>
                  <a:pt x="2722" y="185"/>
                </a:lnTo>
                <a:lnTo>
                  <a:pt x="2756" y="213"/>
                </a:lnTo>
                <a:lnTo>
                  <a:pt x="2788" y="241"/>
                </a:lnTo>
                <a:lnTo>
                  <a:pt x="2812" y="269"/>
                </a:lnTo>
                <a:lnTo>
                  <a:pt x="2835" y="295"/>
                </a:lnTo>
                <a:lnTo>
                  <a:pt x="2852" y="319"/>
                </a:lnTo>
                <a:lnTo>
                  <a:pt x="2868" y="295"/>
                </a:lnTo>
                <a:lnTo>
                  <a:pt x="2891" y="269"/>
                </a:lnTo>
                <a:lnTo>
                  <a:pt x="2915" y="241"/>
                </a:lnTo>
                <a:lnTo>
                  <a:pt x="2946" y="213"/>
                </a:lnTo>
                <a:lnTo>
                  <a:pt x="2981" y="185"/>
                </a:lnTo>
                <a:lnTo>
                  <a:pt x="3023" y="157"/>
                </a:lnTo>
                <a:lnTo>
                  <a:pt x="3070" y="131"/>
                </a:lnTo>
                <a:lnTo>
                  <a:pt x="3124" y="107"/>
                </a:lnTo>
                <a:lnTo>
                  <a:pt x="3185" y="84"/>
                </a:lnTo>
                <a:lnTo>
                  <a:pt x="3253" y="63"/>
                </a:lnTo>
                <a:lnTo>
                  <a:pt x="3328" y="46"/>
                </a:lnTo>
                <a:lnTo>
                  <a:pt x="3409" y="32"/>
                </a:lnTo>
                <a:lnTo>
                  <a:pt x="3502" y="20"/>
                </a:lnTo>
                <a:lnTo>
                  <a:pt x="3601" y="14"/>
                </a:lnTo>
                <a:lnTo>
                  <a:pt x="3684" y="11"/>
                </a:lnTo>
                <a:lnTo>
                  <a:pt x="3780" y="7"/>
                </a:lnTo>
                <a:lnTo>
                  <a:pt x="3886" y="6"/>
                </a:lnTo>
                <a:lnTo>
                  <a:pt x="4005" y="4"/>
                </a:lnTo>
                <a:lnTo>
                  <a:pt x="4134" y="2"/>
                </a:lnTo>
                <a:lnTo>
                  <a:pt x="4275" y="2"/>
                </a:lnTo>
                <a:lnTo>
                  <a:pt x="4426" y="0"/>
                </a:lnTo>
                <a:lnTo>
                  <a:pt x="4588" y="0"/>
                </a:lnTo>
                <a:lnTo>
                  <a:pt x="4799" y="0"/>
                </a:lnTo>
                <a:lnTo>
                  <a:pt x="4999" y="2"/>
                </a:lnTo>
                <a:lnTo>
                  <a:pt x="5189" y="4"/>
                </a:lnTo>
                <a:lnTo>
                  <a:pt x="5368" y="6"/>
                </a:lnTo>
                <a:lnTo>
                  <a:pt x="5541" y="7"/>
                </a:lnTo>
                <a:lnTo>
                  <a:pt x="5702" y="9"/>
                </a:lnTo>
                <a:lnTo>
                  <a:pt x="5702" y="1219"/>
                </a:lnTo>
                <a:lnTo>
                  <a:pt x="0" y="1219"/>
                </a:lnTo>
                <a:lnTo>
                  <a:pt x="0" y="9"/>
                </a:lnTo>
                <a:lnTo>
                  <a:pt x="164" y="7"/>
                </a:lnTo>
                <a:lnTo>
                  <a:pt x="335" y="6"/>
                </a:lnTo>
                <a:lnTo>
                  <a:pt x="514" y="4"/>
                </a:lnTo>
                <a:lnTo>
                  <a:pt x="704" y="2"/>
                </a:lnTo>
                <a:lnTo>
                  <a:pt x="904" y="0"/>
                </a:lnTo>
                <a:lnTo>
                  <a:pt x="1115"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
        <p:nvSpPr>
          <p:cNvPr id="7" name="Freeform 7"/>
          <p:cNvSpPr/>
          <p:nvPr/>
        </p:nvSpPr>
        <p:spPr bwMode="auto">
          <a:xfrm>
            <a:off x="354" y="5128493"/>
            <a:ext cx="12858044" cy="593017"/>
          </a:xfrm>
          <a:custGeom>
            <a:avLst/>
            <a:gdLst>
              <a:gd name="T0" fmla="*/ 1184 w 5702"/>
              <a:gd name="T1" fmla="*/ 0 h 394"/>
              <a:gd name="T2" fmla="*/ 1492 w 5702"/>
              <a:gd name="T3" fmla="*/ 2 h 394"/>
              <a:gd name="T4" fmla="*/ 1754 w 5702"/>
              <a:gd name="T5" fmla="*/ 5 h 394"/>
              <a:gd name="T6" fmla="*/ 1968 w 5702"/>
              <a:gd name="T7" fmla="*/ 11 h 394"/>
              <a:gd name="T8" fmla="*/ 2156 w 5702"/>
              <a:gd name="T9" fmla="*/ 19 h 394"/>
              <a:gd name="T10" fmla="*/ 2333 w 5702"/>
              <a:gd name="T11" fmla="*/ 42 h 394"/>
              <a:gd name="T12" fmla="*/ 2480 w 5702"/>
              <a:gd name="T13" fmla="*/ 78 h 394"/>
              <a:gd name="T14" fmla="*/ 2598 w 5702"/>
              <a:gd name="T15" fmla="*/ 122 h 394"/>
              <a:gd name="T16" fmla="*/ 2690 w 5702"/>
              <a:gd name="T17" fmla="*/ 172 h 394"/>
              <a:gd name="T18" fmla="*/ 2763 w 5702"/>
              <a:gd name="T19" fmla="*/ 225 h 394"/>
              <a:gd name="T20" fmla="*/ 2816 w 5702"/>
              <a:gd name="T21" fmla="*/ 277 h 394"/>
              <a:gd name="T22" fmla="*/ 2852 w 5702"/>
              <a:gd name="T23" fmla="*/ 326 h 394"/>
              <a:gd name="T24" fmla="*/ 2887 w 5702"/>
              <a:gd name="T25" fmla="*/ 277 h 394"/>
              <a:gd name="T26" fmla="*/ 2939 w 5702"/>
              <a:gd name="T27" fmla="*/ 225 h 394"/>
              <a:gd name="T28" fmla="*/ 3012 w 5702"/>
              <a:gd name="T29" fmla="*/ 172 h 394"/>
              <a:gd name="T30" fmla="*/ 3105 w 5702"/>
              <a:gd name="T31" fmla="*/ 122 h 394"/>
              <a:gd name="T32" fmla="*/ 3223 w 5702"/>
              <a:gd name="T33" fmla="*/ 78 h 394"/>
              <a:gd name="T34" fmla="*/ 3369 w 5702"/>
              <a:gd name="T35" fmla="*/ 42 h 394"/>
              <a:gd name="T36" fmla="*/ 3547 w 5702"/>
              <a:gd name="T37" fmla="*/ 19 h 394"/>
              <a:gd name="T38" fmla="*/ 3735 w 5702"/>
              <a:gd name="T39" fmla="*/ 11 h 394"/>
              <a:gd name="T40" fmla="*/ 3949 w 5702"/>
              <a:gd name="T41" fmla="*/ 5 h 394"/>
              <a:gd name="T42" fmla="*/ 4210 w 5702"/>
              <a:gd name="T43" fmla="*/ 2 h 394"/>
              <a:gd name="T44" fmla="*/ 4519 w 5702"/>
              <a:gd name="T45" fmla="*/ 0 h 394"/>
              <a:gd name="T46" fmla="*/ 4907 w 5702"/>
              <a:gd name="T47" fmla="*/ 0 h 394"/>
              <a:gd name="T48" fmla="*/ 5318 w 5702"/>
              <a:gd name="T49" fmla="*/ 2 h 394"/>
              <a:gd name="T50" fmla="*/ 5702 w 5702"/>
              <a:gd name="T51" fmla="*/ 5 h 394"/>
              <a:gd name="T52" fmla="*/ 5513 w 5702"/>
              <a:gd name="T53" fmla="*/ 72 h 394"/>
              <a:gd name="T54" fmla="*/ 5116 w 5702"/>
              <a:gd name="T55" fmla="*/ 70 h 394"/>
              <a:gd name="T56" fmla="*/ 4689 w 5702"/>
              <a:gd name="T57" fmla="*/ 68 h 394"/>
              <a:gd name="T58" fmla="*/ 4358 w 5702"/>
              <a:gd name="T59" fmla="*/ 70 h 394"/>
              <a:gd name="T60" fmla="*/ 4073 w 5702"/>
              <a:gd name="T61" fmla="*/ 72 h 394"/>
              <a:gd name="T62" fmla="*/ 3836 w 5702"/>
              <a:gd name="T63" fmla="*/ 75 h 394"/>
              <a:gd name="T64" fmla="*/ 3648 w 5702"/>
              <a:gd name="T65" fmla="*/ 80 h 394"/>
              <a:gd name="T66" fmla="*/ 3455 w 5702"/>
              <a:gd name="T67" fmla="*/ 98 h 394"/>
              <a:gd name="T68" fmla="*/ 3293 w 5702"/>
              <a:gd name="T69" fmla="*/ 127 h 394"/>
              <a:gd name="T70" fmla="*/ 3162 w 5702"/>
              <a:gd name="T71" fmla="*/ 167 h 394"/>
              <a:gd name="T72" fmla="*/ 3056 w 5702"/>
              <a:gd name="T73" fmla="*/ 214 h 394"/>
              <a:gd name="T74" fmla="*/ 2974 w 5702"/>
              <a:gd name="T75" fmla="*/ 266 h 394"/>
              <a:gd name="T76" fmla="*/ 2911 w 5702"/>
              <a:gd name="T77" fmla="*/ 320 h 394"/>
              <a:gd name="T78" fmla="*/ 2868 w 5702"/>
              <a:gd name="T79" fmla="*/ 371 h 394"/>
              <a:gd name="T80" fmla="*/ 2835 w 5702"/>
              <a:gd name="T81" fmla="*/ 371 h 394"/>
              <a:gd name="T82" fmla="*/ 2791 w 5702"/>
              <a:gd name="T83" fmla="*/ 320 h 394"/>
              <a:gd name="T84" fmla="*/ 2730 w 5702"/>
              <a:gd name="T85" fmla="*/ 266 h 394"/>
              <a:gd name="T86" fmla="*/ 2647 w 5702"/>
              <a:gd name="T87" fmla="*/ 214 h 394"/>
              <a:gd name="T88" fmla="*/ 2542 w 5702"/>
              <a:gd name="T89" fmla="*/ 167 h 394"/>
              <a:gd name="T90" fmla="*/ 2410 w 5702"/>
              <a:gd name="T91" fmla="*/ 127 h 394"/>
              <a:gd name="T92" fmla="*/ 2248 w 5702"/>
              <a:gd name="T93" fmla="*/ 98 h 394"/>
              <a:gd name="T94" fmla="*/ 2055 w 5702"/>
              <a:gd name="T95" fmla="*/ 80 h 394"/>
              <a:gd name="T96" fmla="*/ 1867 w 5702"/>
              <a:gd name="T97" fmla="*/ 75 h 394"/>
              <a:gd name="T98" fmla="*/ 1630 w 5702"/>
              <a:gd name="T99" fmla="*/ 72 h 394"/>
              <a:gd name="T100" fmla="*/ 1344 w 5702"/>
              <a:gd name="T101" fmla="*/ 70 h 394"/>
              <a:gd name="T102" fmla="*/ 1014 w 5702"/>
              <a:gd name="T103" fmla="*/ 68 h 394"/>
              <a:gd name="T104" fmla="*/ 587 w 5702"/>
              <a:gd name="T105" fmla="*/ 70 h 394"/>
              <a:gd name="T106" fmla="*/ 190 w 5702"/>
              <a:gd name="T107" fmla="*/ 72 h 394"/>
              <a:gd name="T108" fmla="*/ 0 w 5702"/>
              <a:gd name="T109" fmla="*/ 5 h 394"/>
              <a:gd name="T110" fmla="*/ 385 w 5702"/>
              <a:gd name="T111" fmla="*/ 2 h 394"/>
              <a:gd name="T112" fmla="*/ 796 w 5702"/>
              <a:gd name="T113"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02" h="394">
                <a:moveTo>
                  <a:pt x="1014" y="0"/>
                </a:moveTo>
                <a:lnTo>
                  <a:pt x="1184" y="0"/>
                </a:lnTo>
                <a:lnTo>
                  <a:pt x="1344" y="0"/>
                </a:lnTo>
                <a:lnTo>
                  <a:pt x="1492" y="2"/>
                </a:lnTo>
                <a:lnTo>
                  <a:pt x="1630" y="4"/>
                </a:lnTo>
                <a:lnTo>
                  <a:pt x="1754" y="5"/>
                </a:lnTo>
                <a:lnTo>
                  <a:pt x="1867" y="7"/>
                </a:lnTo>
                <a:lnTo>
                  <a:pt x="1968" y="11"/>
                </a:lnTo>
                <a:lnTo>
                  <a:pt x="2055" y="12"/>
                </a:lnTo>
                <a:lnTo>
                  <a:pt x="2156" y="19"/>
                </a:lnTo>
                <a:lnTo>
                  <a:pt x="2248" y="30"/>
                </a:lnTo>
                <a:lnTo>
                  <a:pt x="2333" y="42"/>
                </a:lnTo>
                <a:lnTo>
                  <a:pt x="2410" y="59"/>
                </a:lnTo>
                <a:lnTo>
                  <a:pt x="2480" y="78"/>
                </a:lnTo>
                <a:lnTo>
                  <a:pt x="2542" y="99"/>
                </a:lnTo>
                <a:lnTo>
                  <a:pt x="2598" y="122"/>
                </a:lnTo>
                <a:lnTo>
                  <a:pt x="2647" y="146"/>
                </a:lnTo>
                <a:lnTo>
                  <a:pt x="2690" y="172"/>
                </a:lnTo>
                <a:lnTo>
                  <a:pt x="2730" y="199"/>
                </a:lnTo>
                <a:lnTo>
                  <a:pt x="2763" y="225"/>
                </a:lnTo>
                <a:lnTo>
                  <a:pt x="2791" y="253"/>
                </a:lnTo>
                <a:lnTo>
                  <a:pt x="2816" y="277"/>
                </a:lnTo>
                <a:lnTo>
                  <a:pt x="2835" y="303"/>
                </a:lnTo>
                <a:lnTo>
                  <a:pt x="2852" y="326"/>
                </a:lnTo>
                <a:lnTo>
                  <a:pt x="2868" y="303"/>
                </a:lnTo>
                <a:lnTo>
                  <a:pt x="2887" y="277"/>
                </a:lnTo>
                <a:lnTo>
                  <a:pt x="2911" y="253"/>
                </a:lnTo>
                <a:lnTo>
                  <a:pt x="2939" y="225"/>
                </a:lnTo>
                <a:lnTo>
                  <a:pt x="2974" y="199"/>
                </a:lnTo>
                <a:lnTo>
                  <a:pt x="3012" y="172"/>
                </a:lnTo>
                <a:lnTo>
                  <a:pt x="3056" y="146"/>
                </a:lnTo>
                <a:lnTo>
                  <a:pt x="3105" y="122"/>
                </a:lnTo>
                <a:lnTo>
                  <a:pt x="3162" y="99"/>
                </a:lnTo>
                <a:lnTo>
                  <a:pt x="3223" y="78"/>
                </a:lnTo>
                <a:lnTo>
                  <a:pt x="3293" y="59"/>
                </a:lnTo>
                <a:lnTo>
                  <a:pt x="3369" y="42"/>
                </a:lnTo>
                <a:lnTo>
                  <a:pt x="3455" y="30"/>
                </a:lnTo>
                <a:lnTo>
                  <a:pt x="3547" y="19"/>
                </a:lnTo>
                <a:lnTo>
                  <a:pt x="3648" y="12"/>
                </a:lnTo>
                <a:lnTo>
                  <a:pt x="3735" y="11"/>
                </a:lnTo>
                <a:lnTo>
                  <a:pt x="3836" y="7"/>
                </a:lnTo>
                <a:lnTo>
                  <a:pt x="3949" y="5"/>
                </a:lnTo>
                <a:lnTo>
                  <a:pt x="4073" y="4"/>
                </a:lnTo>
                <a:lnTo>
                  <a:pt x="4210" y="2"/>
                </a:lnTo>
                <a:lnTo>
                  <a:pt x="4358" y="0"/>
                </a:lnTo>
                <a:lnTo>
                  <a:pt x="4519" y="0"/>
                </a:lnTo>
                <a:lnTo>
                  <a:pt x="4689" y="0"/>
                </a:lnTo>
                <a:lnTo>
                  <a:pt x="4907" y="0"/>
                </a:lnTo>
                <a:lnTo>
                  <a:pt x="5116" y="2"/>
                </a:lnTo>
                <a:lnTo>
                  <a:pt x="5318" y="2"/>
                </a:lnTo>
                <a:lnTo>
                  <a:pt x="5513" y="4"/>
                </a:lnTo>
                <a:lnTo>
                  <a:pt x="5702" y="5"/>
                </a:lnTo>
                <a:lnTo>
                  <a:pt x="5702" y="73"/>
                </a:lnTo>
                <a:lnTo>
                  <a:pt x="5513" y="72"/>
                </a:lnTo>
                <a:lnTo>
                  <a:pt x="5318" y="70"/>
                </a:lnTo>
                <a:lnTo>
                  <a:pt x="5116" y="70"/>
                </a:lnTo>
                <a:lnTo>
                  <a:pt x="4907" y="68"/>
                </a:lnTo>
                <a:lnTo>
                  <a:pt x="4689" y="68"/>
                </a:lnTo>
                <a:lnTo>
                  <a:pt x="4519" y="68"/>
                </a:lnTo>
                <a:lnTo>
                  <a:pt x="4358" y="70"/>
                </a:lnTo>
                <a:lnTo>
                  <a:pt x="4210" y="70"/>
                </a:lnTo>
                <a:lnTo>
                  <a:pt x="4073" y="72"/>
                </a:lnTo>
                <a:lnTo>
                  <a:pt x="3949" y="73"/>
                </a:lnTo>
                <a:lnTo>
                  <a:pt x="3836" y="75"/>
                </a:lnTo>
                <a:lnTo>
                  <a:pt x="3735" y="78"/>
                </a:lnTo>
                <a:lnTo>
                  <a:pt x="3648" y="80"/>
                </a:lnTo>
                <a:lnTo>
                  <a:pt x="3547" y="87"/>
                </a:lnTo>
                <a:lnTo>
                  <a:pt x="3455" y="98"/>
                </a:lnTo>
                <a:lnTo>
                  <a:pt x="3369" y="110"/>
                </a:lnTo>
                <a:lnTo>
                  <a:pt x="3293" y="127"/>
                </a:lnTo>
                <a:lnTo>
                  <a:pt x="3223" y="146"/>
                </a:lnTo>
                <a:lnTo>
                  <a:pt x="3162" y="167"/>
                </a:lnTo>
                <a:lnTo>
                  <a:pt x="3105" y="190"/>
                </a:lnTo>
                <a:lnTo>
                  <a:pt x="3056" y="214"/>
                </a:lnTo>
                <a:lnTo>
                  <a:pt x="3012" y="240"/>
                </a:lnTo>
                <a:lnTo>
                  <a:pt x="2974" y="266"/>
                </a:lnTo>
                <a:lnTo>
                  <a:pt x="2939" y="293"/>
                </a:lnTo>
                <a:lnTo>
                  <a:pt x="2911" y="320"/>
                </a:lnTo>
                <a:lnTo>
                  <a:pt x="2887" y="345"/>
                </a:lnTo>
                <a:lnTo>
                  <a:pt x="2868" y="371"/>
                </a:lnTo>
                <a:lnTo>
                  <a:pt x="2852" y="394"/>
                </a:lnTo>
                <a:lnTo>
                  <a:pt x="2835" y="371"/>
                </a:lnTo>
                <a:lnTo>
                  <a:pt x="2816" y="345"/>
                </a:lnTo>
                <a:lnTo>
                  <a:pt x="2791" y="320"/>
                </a:lnTo>
                <a:lnTo>
                  <a:pt x="2763" y="293"/>
                </a:lnTo>
                <a:lnTo>
                  <a:pt x="2730" y="266"/>
                </a:lnTo>
                <a:lnTo>
                  <a:pt x="2690" y="240"/>
                </a:lnTo>
                <a:lnTo>
                  <a:pt x="2647" y="214"/>
                </a:lnTo>
                <a:lnTo>
                  <a:pt x="2598" y="190"/>
                </a:lnTo>
                <a:lnTo>
                  <a:pt x="2542" y="167"/>
                </a:lnTo>
                <a:lnTo>
                  <a:pt x="2480" y="146"/>
                </a:lnTo>
                <a:lnTo>
                  <a:pt x="2410" y="127"/>
                </a:lnTo>
                <a:lnTo>
                  <a:pt x="2333" y="110"/>
                </a:lnTo>
                <a:lnTo>
                  <a:pt x="2248" y="98"/>
                </a:lnTo>
                <a:lnTo>
                  <a:pt x="2156" y="87"/>
                </a:lnTo>
                <a:lnTo>
                  <a:pt x="2055" y="80"/>
                </a:lnTo>
                <a:lnTo>
                  <a:pt x="1968" y="78"/>
                </a:lnTo>
                <a:lnTo>
                  <a:pt x="1867" y="75"/>
                </a:lnTo>
                <a:lnTo>
                  <a:pt x="1754" y="73"/>
                </a:lnTo>
                <a:lnTo>
                  <a:pt x="1630" y="72"/>
                </a:lnTo>
                <a:lnTo>
                  <a:pt x="1492" y="70"/>
                </a:lnTo>
                <a:lnTo>
                  <a:pt x="1344" y="70"/>
                </a:lnTo>
                <a:lnTo>
                  <a:pt x="1184" y="68"/>
                </a:lnTo>
                <a:lnTo>
                  <a:pt x="1014" y="68"/>
                </a:lnTo>
                <a:lnTo>
                  <a:pt x="796" y="68"/>
                </a:lnTo>
                <a:lnTo>
                  <a:pt x="587" y="70"/>
                </a:lnTo>
                <a:lnTo>
                  <a:pt x="385" y="70"/>
                </a:lnTo>
                <a:lnTo>
                  <a:pt x="190" y="72"/>
                </a:lnTo>
                <a:lnTo>
                  <a:pt x="0" y="73"/>
                </a:lnTo>
                <a:lnTo>
                  <a:pt x="0" y="5"/>
                </a:lnTo>
                <a:lnTo>
                  <a:pt x="190" y="4"/>
                </a:lnTo>
                <a:lnTo>
                  <a:pt x="385" y="2"/>
                </a:lnTo>
                <a:lnTo>
                  <a:pt x="587" y="2"/>
                </a:lnTo>
                <a:lnTo>
                  <a:pt x="796" y="0"/>
                </a:lnTo>
                <a:lnTo>
                  <a:pt x="1014"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
        <p:nvSpPr>
          <p:cNvPr id="4" name="TextBox 48"/>
          <p:cNvSpPr txBox="1"/>
          <p:nvPr/>
        </p:nvSpPr>
        <p:spPr>
          <a:xfrm>
            <a:off x="7242175" y="2832735"/>
            <a:ext cx="5582285" cy="768985"/>
          </a:xfrm>
          <a:prstGeom prst="rect">
            <a:avLst/>
          </a:prstGeom>
          <a:noFill/>
        </p:spPr>
        <p:txBody>
          <a:bodyPr wrap="square" lIns="0" tIns="0" rIns="0" bIns="0" rtlCol="0">
            <a:spAutoFit/>
          </a:bodyPr>
          <a:lstStyle/>
          <a:p>
            <a:pPr algn="ctr"/>
            <a:r>
              <a:rPr lang="zh-CN" altLang="en-US" sz="5000" dirty="0">
                <a:latin typeface="黑体" panose="02010609060101010101" pitchFamily="49" charset="-122"/>
                <a:ea typeface="微软雅黑" panose="020B0503020204020204" pitchFamily="34" charset="-122"/>
                <a:sym typeface="+mn-ea"/>
              </a:rPr>
              <a:t>工伤处理</a:t>
            </a:r>
            <a:endParaRPr lang="zh-CN" altLang="en-US" sz="5000" b="1" dirty="0">
              <a:solidFill>
                <a:schemeClr val="accent1"/>
              </a:solidFill>
              <a:latin typeface="黑体" panose="02010609060101010101" pitchFamily="49"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 Box 4"/>
          <p:cNvSpPr txBox="1"/>
          <p:nvPr/>
        </p:nvSpPr>
        <p:spPr>
          <a:xfrm>
            <a:off x="3830032" y="1166954"/>
            <a:ext cx="2883015" cy="610870"/>
          </a:xfrm>
          <a:prstGeom prst="rect">
            <a:avLst/>
          </a:prstGeom>
          <a:noFill/>
          <a:ln w="9525">
            <a:noFill/>
          </a:ln>
        </p:spPr>
        <p:txBody>
          <a:bodyPr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3375" b="1" dirty="0">
                <a:solidFill>
                  <a:srgbClr val="000000"/>
                </a:solidFill>
                <a:latin typeface="微软雅黑" panose="020B0503020204020204" pitchFamily="34" charset="-122"/>
                <a:ea typeface="微软雅黑" panose="020B0503020204020204" pitchFamily="34" charset="-122"/>
              </a:rPr>
              <a:t>工伤认定办法 </a:t>
            </a:r>
            <a:endParaRPr lang="zh-CN" altLang="en-US" sz="3375" b="1" dirty="0">
              <a:solidFill>
                <a:srgbClr val="000000"/>
              </a:solidFill>
              <a:latin typeface="微软雅黑" panose="020B0503020204020204" pitchFamily="34" charset="-122"/>
              <a:ea typeface="微软雅黑" panose="020B0503020204020204" pitchFamily="34" charset="-122"/>
            </a:endParaRPr>
          </a:p>
        </p:txBody>
      </p:sp>
      <p:sp>
        <p:nvSpPr>
          <p:cNvPr id="58374" name="Text Box 6"/>
          <p:cNvSpPr txBox="1"/>
          <p:nvPr/>
        </p:nvSpPr>
        <p:spPr>
          <a:xfrm>
            <a:off x="1612632" y="2015766"/>
            <a:ext cx="9449323" cy="4622165"/>
          </a:xfrm>
          <a:prstGeom prst="rect">
            <a:avLst/>
          </a:prstGeom>
          <a:noFill/>
          <a:ln w="9525">
            <a:noFill/>
          </a:ln>
        </p:spPr>
        <p:txBody>
          <a:bodyPr lIns="94916" tIns="49356" rIns="94916" bIns="49356">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55000"/>
              </a:lnSpc>
              <a:spcBef>
                <a:spcPct val="0"/>
              </a:spcBef>
              <a:buAutoNum type="arabicPeriod"/>
            </a:pPr>
            <a:r>
              <a:rPr lang="zh-CN" altLang="en-US" sz="2110" dirty="0">
                <a:latin typeface="微软雅黑" panose="020B0503020204020204" pitchFamily="34" charset="-122"/>
                <a:ea typeface="微软雅黑" panose="020B0503020204020204" pitchFamily="34" charset="-122"/>
              </a:rPr>
              <a:t>在工作时间和工作场所内，因工作原因受到事故伤害的；</a:t>
            </a:r>
            <a:endParaRPr lang="zh-CN" altLang="en-US" sz="2110" dirty="0">
              <a:latin typeface="微软雅黑" panose="020B0503020204020204" pitchFamily="34" charset="-122"/>
              <a:ea typeface="微软雅黑" panose="020B0503020204020204" pitchFamily="34" charset="-122"/>
            </a:endParaRPr>
          </a:p>
          <a:p>
            <a:pPr marL="0" lvl="0" indent="0" eaLnBrk="1" hangingPunct="1">
              <a:lnSpc>
                <a:spcPct val="155000"/>
              </a:lnSpc>
              <a:spcBef>
                <a:spcPct val="0"/>
              </a:spcBef>
              <a:buAutoNum type="arabicPeriod"/>
            </a:pPr>
            <a:r>
              <a:rPr lang="zh-CN" altLang="en-US" sz="2110" dirty="0">
                <a:latin typeface="微软雅黑" panose="020B0503020204020204" pitchFamily="34" charset="-122"/>
                <a:ea typeface="微软雅黑" panose="020B0503020204020204" pitchFamily="34" charset="-122"/>
              </a:rPr>
              <a:t>工作时间前后在工作场所内，从事与工作有关的预备性或者收尾性工作受到事故伤害的；</a:t>
            </a:r>
            <a:endParaRPr lang="zh-CN" altLang="en-US" sz="2110" dirty="0">
              <a:latin typeface="微软雅黑" panose="020B0503020204020204" pitchFamily="34" charset="-122"/>
              <a:ea typeface="微软雅黑" panose="020B0503020204020204" pitchFamily="34" charset="-122"/>
            </a:endParaRPr>
          </a:p>
          <a:p>
            <a:pPr marL="0" lvl="0" indent="0" eaLnBrk="1" hangingPunct="1">
              <a:lnSpc>
                <a:spcPct val="155000"/>
              </a:lnSpc>
              <a:spcBef>
                <a:spcPct val="0"/>
              </a:spcBef>
              <a:buAutoNum type="arabicPeriod"/>
            </a:pPr>
            <a:r>
              <a:rPr lang="zh-CN" altLang="en-US" sz="2110" dirty="0">
                <a:latin typeface="微软雅黑" panose="020B0503020204020204" pitchFamily="34" charset="-122"/>
                <a:ea typeface="微软雅黑" panose="020B0503020204020204" pitchFamily="34" charset="-122"/>
              </a:rPr>
              <a:t>在工作时间和工作场所内因履行工作职责受到暴力等意外伤害的；</a:t>
            </a:r>
            <a:endParaRPr lang="zh-CN" altLang="en-US" sz="2110" dirty="0">
              <a:latin typeface="微软雅黑" panose="020B0503020204020204" pitchFamily="34" charset="-122"/>
              <a:ea typeface="微软雅黑" panose="020B0503020204020204" pitchFamily="34" charset="-122"/>
            </a:endParaRPr>
          </a:p>
          <a:p>
            <a:pPr marL="0" lvl="0" indent="0" eaLnBrk="1" hangingPunct="1">
              <a:lnSpc>
                <a:spcPct val="155000"/>
              </a:lnSpc>
              <a:spcBef>
                <a:spcPct val="0"/>
              </a:spcBef>
              <a:buAutoNum type="arabicPeriod"/>
            </a:pPr>
            <a:r>
              <a:rPr lang="zh-CN" altLang="en-US" sz="2110" dirty="0">
                <a:latin typeface="微软雅黑" panose="020B0503020204020204" pitchFamily="34" charset="-122"/>
                <a:ea typeface="微软雅黑" panose="020B0503020204020204" pitchFamily="34" charset="-122"/>
              </a:rPr>
              <a:t>患职业病的；</a:t>
            </a:r>
            <a:endParaRPr lang="zh-CN" altLang="en-US" sz="2110" dirty="0">
              <a:latin typeface="微软雅黑" panose="020B0503020204020204" pitchFamily="34" charset="-122"/>
              <a:ea typeface="微软雅黑" panose="020B0503020204020204" pitchFamily="34" charset="-122"/>
            </a:endParaRPr>
          </a:p>
          <a:p>
            <a:pPr marL="0" lvl="0" indent="0" eaLnBrk="1" hangingPunct="1">
              <a:lnSpc>
                <a:spcPct val="155000"/>
              </a:lnSpc>
              <a:spcBef>
                <a:spcPct val="0"/>
              </a:spcBef>
              <a:buAutoNum type="arabicPeriod"/>
            </a:pPr>
            <a:r>
              <a:rPr lang="zh-CN" altLang="en-US" sz="2110" dirty="0">
                <a:latin typeface="微软雅黑" panose="020B0503020204020204" pitchFamily="34" charset="-122"/>
                <a:ea typeface="微软雅黑" panose="020B0503020204020204" pitchFamily="34" charset="-122"/>
              </a:rPr>
              <a:t>因工外出期间，由于工作原因受到伤[害或者发生事故下落不明的；</a:t>
            </a:r>
            <a:endParaRPr lang="zh-CN" altLang="en-US" sz="2110" dirty="0">
              <a:latin typeface="微软雅黑" panose="020B0503020204020204" pitchFamily="34" charset="-122"/>
              <a:ea typeface="微软雅黑" panose="020B0503020204020204" pitchFamily="34" charset="-122"/>
            </a:endParaRPr>
          </a:p>
          <a:p>
            <a:pPr marL="0" lvl="0" indent="0" eaLnBrk="1" hangingPunct="1">
              <a:lnSpc>
                <a:spcPct val="155000"/>
              </a:lnSpc>
              <a:spcBef>
                <a:spcPct val="0"/>
              </a:spcBef>
              <a:buAutoNum type="arabicPeriod"/>
            </a:pPr>
            <a:r>
              <a:rPr lang="zh-CN" altLang="en-US" sz="2110" dirty="0">
                <a:latin typeface="微软雅黑" panose="020B0503020204020204" pitchFamily="34" charset="-122"/>
                <a:ea typeface="微软雅黑" panose="020B0503020204020204" pitchFamily="34" charset="-122"/>
              </a:rPr>
              <a:t>在上下班途中，受到非本人主要责任的交通事故或者城市轨道交通、客运轮渡、火车事故伤害的；</a:t>
            </a:r>
            <a:endParaRPr lang="zh-CN" altLang="en-US" sz="2110" dirty="0">
              <a:latin typeface="微软雅黑" panose="020B0503020204020204" pitchFamily="34" charset="-122"/>
              <a:ea typeface="微软雅黑" panose="020B0503020204020204" pitchFamily="34" charset="-122"/>
            </a:endParaRPr>
          </a:p>
          <a:p>
            <a:pPr marL="0" lvl="0" indent="0" eaLnBrk="1" hangingPunct="1">
              <a:lnSpc>
                <a:spcPct val="155000"/>
              </a:lnSpc>
              <a:spcBef>
                <a:spcPct val="0"/>
              </a:spcBef>
              <a:buAutoNum type="arabicPeriod"/>
            </a:pPr>
            <a:r>
              <a:rPr lang="zh-CN" altLang="en-US" sz="2110" dirty="0">
                <a:latin typeface="微软雅黑" panose="020B0503020204020204" pitchFamily="34" charset="-122"/>
                <a:ea typeface="微软雅黑" panose="020B0503020204020204" pitchFamily="34" charset="-122"/>
              </a:rPr>
              <a:t>法律、行政法规规定应当认定为工伤的其他情形。</a:t>
            </a:r>
            <a:endParaRPr lang="zh-CN" altLang="en-US" sz="2110" dirty="0">
              <a:latin typeface="微软雅黑" panose="020B0503020204020204" pitchFamily="34" charset="-122"/>
              <a:ea typeface="微软雅黑" panose="020B0503020204020204" pitchFamily="34" charset="-122"/>
            </a:endParaRPr>
          </a:p>
        </p:txBody>
      </p:sp>
      <p:sp>
        <p:nvSpPr>
          <p:cNvPr id="10" name="任意多边形 9"/>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2"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03  </a:t>
            </a:r>
            <a:r>
              <a:rPr lang="zh-CN" altLang="en-US" sz="3000" dirty="0">
                <a:latin typeface="黑体" panose="02010609060101010101" pitchFamily="49" charset="-122"/>
                <a:ea typeface="微软雅黑" panose="020B0503020204020204" pitchFamily="34" charset="-122"/>
                <a:sym typeface="+mn-ea"/>
              </a:rPr>
              <a:t>工伤处理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8372"/>
                                        </p:tgtEl>
                                        <p:attrNameLst>
                                          <p:attrName>style.visibility</p:attrName>
                                        </p:attrNameLst>
                                      </p:cBhvr>
                                      <p:to>
                                        <p:strVal val="visible"/>
                                      </p:to>
                                    </p:set>
                                    <p:anim calcmode="lin" valueType="num">
                                      <p:cBhvr>
                                        <p:cTn id="7" dur="500" fill="hold"/>
                                        <p:tgtEl>
                                          <p:spTgt spid="5837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8372"/>
                                        </p:tgtEl>
                                        <p:attrNameLst>
                                          <p:attrName>ppt_y</p:attrName>
                                        </p:attrNameLst>
                                      </p:cBhvr>
                                      <p:tavLst>
                                        <p:tav tm="0">
                                          <p:val>
                                            <p:strVal val="#ppt_y"/>
                                          </p:val>
                                        </p:tav>
                                        <p:tav tm="100000">
                                          <p:val>
                                            <p:strVal val="#ppt_y"/>
                                          </p:val>
                                        </p:tav>
                                      </p:tavLst>
                                    </p:anim>
                                    <p:anim calcmode="lin" valueType="num">
                                      <p:cBhvr>
                                        <p:cTn id="9" dur="500" fill="hold"/>
                                        <p:tgtEl>
                                          <p:spTgt spid="5837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837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58372"/>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iterate type="lt">
                                    <p:tmAbs val="0"/>
                                  </p:iterate>
                                  <p:childTnLst>
                                    <p:set>
                                      <p:cBhvr>
                                        <p:cTn id="15" dur="1" fill="hold">
                                          <p:stCondLst>
                                            <p:cond delay="0"/>
                                          </p:stCondLst>
                                        </p:cTn>
                                        <p:tgtEl>
                                          <p:spTgt spid="58374"/>
                                        </p:tgtEl>
                                        <p:attrNameLst>
                                          <p:attrName>style.visibility</p:attrName>
                                        </p:attrNameLst>
                                      </p:cBhvr>
                                      <p:to>
                                        <p:strVal val="visible"/>
                                      </p:to>
                                    </p:set>
                                    <p:animEffect transition="in" filter="fade">
                                      <p:cBhvr>
                                        <p:cTn id="16" dur="2000"/>
                                        <p:tgtEl>
                                          <p:spTgt spid="58374"/>
                                        </p:tgtEl>
                                      </p:cBhvr>
                                    </p:animEffect>
                                    <p:anim calcmode="lin" valueType="num">
                                      <p:cBhvr>
                                        <p:cTn id="17" dur="2000" fill="hold"/>
                                        <p:tgtEl>
                                          <p:spTgt spid="58374"/>
                                        </p:tgtEl>
                                        <p:attrNameLst>
                                          <p:attrName>ppt_x</p:attrName>
                                        </p:attrNameLst>
                                      </p:cBhvr>
                                      <p:tavLst>
                                        <p:tav tm="0">
                                          <p:val>
                                            <p:strVal val="#ppt_x"/>
                                          </p:val>
                                        </p:tav>
                                        <p:tav tm="100000">
                                          <p:val>
                                            <p:strVal val="#ppt_x"/>
                                          </p:val>
                                        </p:tav>
                                      </p:tavLst>
                                    </p:anim>
                                    <p:anim calcmode="lin" valueType="num">
                                      <p:cBhvr>
                                        <p:cTn id="18" dur="2000" fill="hold"/>
                                        <p:tgtEl>
                                          <p:spTgt spid="583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bldLvl="0"/>
      <p:bldP spid="58374" grpId="0" bldLvl="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6"/>
          <p:cNvSpPr/>
          <p:nvPr/>
        </p:nvSpPr>
        <p:spPr>
          <a:xfrm>
            <a:off x="3961568" y="2274561"/>
            <a:ext cx="3559401" cy="3643113"/>
          </a:xfrm>
          <a:custGeom>
            <a:avLst/>
            <a:gdLst>
              <a:gd name="connsiteX0" fmla="*/ 0 w 2280921"/>
              <a:gd name="connsiteY0" fmla="*/ 318175 h 1272698"/>
              <a:gd name="connsiteX1" fmla="*/ 1601962 w 2280921"/>
              <a:gd name="connsiteY1" fmla="*/ 318175 h 1272698"/>
              <a:gd name="connsiteX2" fmla="*/ 1601962 w 2280921"/>
              <a:gd name="connsiteY2" fmla="*/ 0 h 1272698"/>
              <a:gd name="connsiteX3" fmla="*/ 2280921 w 2280921"/>
              <a:gd name="connsiteY3" fmla="*/ 636349 h 1272698"/>
              <a:gd name="connsiteX4" fmla="*/ 1601962 w 2280921"/>
              <a:gd name="connsiteY4" fmla="*/ 1272698 h 1272698"/>
              <a:gd name="connsiteX5" fmla="*/ 1601962 w 2280921"/>
              <a:gd name="connsiteY5" fmla="*/ 954524 h 1272698"/>
              <a:gd name="connsiteX6" fmla="*/ 0 w 2280921"/>
              <a:gd name="connsiteY6" fmla="*/ 954524 h 1272698"/>
              <a:gd name="connsiteX7" fmla="*/ 0 w 2280921"/>
              <a:gd name="connsiteY7" fmla="*/ 318175 h 1272698"/>
              <a:gd name="connsiteX0-1" fmla="*/ 0 w 2567248"/>
              <a:gd name="connsiteY0-2" fmla="*/ 0 h 2173723"/>
              <a:gd name="connsiteX1-3" fmla="*/ 1888289 w 2567248"/>
              <a:gd name="connsiteY1-4" fmla="*/ 1219200 h 2173723"/>
              <a:gd name="connsiteX2-5" fmla="*/ 1888289 w 2567248"/>
              <a:gd name="connsiteY2-6" fmla="*/ 901025 h 2173723"/>
              <a:gd name="connsiteX3-7" fmla="*/ 2567248 w 2567248"/>
              <a:gd name="connsiteY3-8" fmla="*/ 1537374 h 2173723"/>
              <a:gd name="connsiteX4-9" fmla="*/ 1888289 w 2567248"/>
              <a:gd name="connsiteY4-10" fmla="*/ 2173723 h 2173723"/>
              <a:gd name="connsiteX5-11" fmla="*/ 1888289 w 2567248"/>
              <a:gd name="connsiteY5-12" fmla="*/ 1855549 h 2173723"/>
              <a:gd name="connsiteX6-13" fmla="*/ 286327 w 2567248"/>
              <a:gd name="connsiteY6-14" fmla="*/ 1855549 h 2173723"/>
              <a:gd name="connsiteX7-15" fmla="*/ 0 w 2567248"/>
              <a:gd name="connsiteY7-16" fmla="*/ 0 h 2173723"/>
              <a:gd name="connsiteX0-17" fmla="*/ 9237 w 2576485"/>
              <a:gd name="connsiteY0-18" fmla="*/ 0 h 3425730"/>
              <a:gd name="connsiteX1-19" fmla="*/ 1897526 w 2576485"/>
              <a:gd name="connsiteY1-20" fmla="*/ 1219200 h 3425730"/>
              <a:gd name="connsiteX2-21" fmla="*/ 1897526 w 2576485"/>
              <a:gd name="connsiteY2-22" fmla="*/ 901025 h 3425730"/>
              <a:gd name="connsiteX3-23" fmla="*/ 2576485 w 2576485"/>
              <a:gd name="connsiteY3-24" fmla="*/ 1537374 h 3425730"/>
              <a:gd name="connsiteX4-25" fmla="*/ 1897526 w 2576485"/>
              <a:gd name="connsiteY4-26" fmla="*/ 2173723 h 3425730"/>
              <a:gd name="connsiteX5-27" fmla="*/ 1897526 w 2576485"/>
              <a:gd name="connsiteY5-28" fmla="*/ 1855549 h 3425730"/>
              <a:gd name="connsiteX6-29" fmla="*/ 0 w 2576485"/>
              <a:gd name="connsiteY6-30" fmla="*/ 3425730 h 3425730"/>
              <a:gd name="connsiteX7-31" fmla="*/ 9237 w 2576485"/>
              <a:gd name="connsiteY7-32" fmla="*/ 0 h 3425730"/>
              <a:gd name="connsiteX0-33" fmla="*/ 9237 w 2576485"/>
              <a:gd name="connsiteY0-34" fmla="*/ 0 h 3453439"/>
              <a:gd name="connsiteX1-35" fmla="*/ 1897526 w 2576485"/>
              <a:gd name="connsiteY1-36" fmla="*/ 1246909 h 3453439"/>
              <a:gd name="connsiteX2-37" fmla="*/ 1897526 w 2576485"/>
              <a:gd name="connsiteY2-38" fmla="*/ 928734 h 3453439"/>
              <a:gd name="connsiteX3-39" fmla="*/ 2576485 w 2576485"/>
              <a:gd name="connsiteY3-40" fmla="*/ 1565083 h 3453439"/>
              <a:gd name="connsiteX4-41" fmla="*/ 1897526 w 2576485"/>
              <a:gd name="connsiteY4-42" fmla="*/ 2201432 h 3453439"/>
              <a:gd name="connsiteX5-43" fmla="*/ 1897526 w 2576485"/>
              <a:gd name="connsiteY5-44" fmla="*/ 1883258 h 3453439"/>
              <a:gd name="connsiteX6-45" fmla="*/ 0 w 2576485"/>
              <a:gd name="connsiteY6-46" fmla="*/ 3453439 h 3453439"/>
              <a:gd name="connsiteX7-47" fmla="*/ 9237 w 2576485"/>
              <a:gd name="connsiteY7-48" fmla="*/ 0 h 3453439"/>
              <a:gd name="connsiteX0-49" fmla="*/ 9237 w 2576485"/>
              <a:gd name="connsiteY0-50" fmla="*/ 0 h 3453439"/>
              <a:gd name="connsiteX1-51" fmla="*/ 1897526 w 2576485"/>
              <a:gd name="connsiteY1-52" fmla="*/ 1246909 h 3453439"/>
              <a:gd name="connsiteX2-53" fmla="*/ 1897526 w 2576485"/>
              <a:gd name="connsiteY2-54" fmla="*/ 928734 h 3453439"/>
              <a:gd name="connsiteX3-55" fmla="*/ 2576485 w 2576485"/>
              <a:gd name="connsiteY3-56" fmla="*/ 1565083 h 3453439"/>
              <a:gd name="connsiteX4-57" fmla="*/ 1897526 w 2576485"/>
              <a:gd name="connsiteY4-58" fmla="*/ 2201432 h 3453439"/>
              <a:gd name="connsiteX5-59" fmla="*/ 1897526 w 2576485"/>
              <a:gd name="connsiteY5-60" fmla="*/ 1883258 h 3453439"/>
              <a:gd name="connsiteX6-61" fmla="*/ 0 w 2576485"/>
              <a:gd name="connsiteY6-62" fmla="*/ 3453439 h 3453439"/>
              <a:gd name="connsiteX7-63" fmla="*/ 9237 w 2576485"/>
              <a:gd name="connsiteY7-64" fmla="*/ 0 h 3453439"/>
              <a:gd name="connsiteX0-65" fmla="*/ 9237 w 2576485"/>
              <a:gd name="connsiteY0-66" fmla="*/ 0 h 3453439"/>
              <a:gd name="connsiteX1-67" fmla="*/ 1897526 w 2576485"/>
              <a:gd name="connsiteY1-68" fmla="*/ 1246909 h 3453439"/>
              <a:gd name="connsiteX2-69" fmla="*/ 1897526 w 2576485"/>
              <a:gd name="connsiteY2-70" fmla="*/ 928734 h 3453439"/>
              <a:gd name="connsiteX3-71" fmla="*/ 2576485 w 2576485"/>
              <a:gd name="connsiteY3-72" fmla="*/ 1565083 h 3453439"/>
              <a:gd name="connsiteX4-73" fmla="*/ 1897526 w 2576485"/>
              <a:gd name="connsiteY4-74" fmla="*/ 2201432 h 3453439"/>
              <a:gd name="connsiteX5-75" fmla="*/ 1897526 w 2576485"/>
              <a:gd name="connsiteY5-76" fmla="*/ 1883258 h 3453439"/>
              <a:gd name="connsiteX6-77" fmla="*/ 0 w 2576485"/>
              <a:gd name="connsiteY6-78" fmla="*/ 3453439 h 3453439"/>
              <a:gd name="connsiteX7-79" fmla="*/ 9237 w 2576485"/>
              <a:gd name="connsiteY7-80" fmla="*/ 0 h 3453439"/>
              <a:gd name="connsiteX0-81" fmla="*/ 9237 w 2576485"/>
              <a:gd name="connsiteY0-82" fmla="*/ 0 h 3453439"/>
              <a:gd name="connsiteX1-83" fmla="*/ 1897526 w 2576485"/>
              <a:gd name="connsiteY1-84" fmla="*/ 1246909 h 3453439"/>
              <a:gd name="connsiteX2-85" fmla="*/ 1897526 w 2576485"/>
              <a:gd name="connsiteY2-86" fmla="*/ 928734 h 3453439"/>
              <a:gd name="connsiteX3-87" fmla="*/ 2576485 w 2576485"/>
              <a:gd name="connsiteY3-88" fmla="*/ 1565083 h 3453439"/>
              <a:gd name="connsiteX4-89" fmla="*/ 1897526 w 2576485"/>
              <a:gd name="connsiteY4-90" fmla="*/ 2201432 h 3453439"/>
              <a:gd name="connsiteX5-91" fmla="*/ 1897526 w 2576485"/>
              <a:gd name="connsiteY5-92" fmla="*/ 1883258 h 3453439"/>
              <a:gd name="connsiteX6-93" fmla="*/ 0 w 2576485"/>
              <a:gd name="connsiteY6-94" fmla="*/ 3453439 h 3453439"/>
              <a:gd name="connsiteX7-95" fmla="*/ 9237 w 2576485"/>
              <a:gd name="connsiteY7-96" fmla="*/ 0 h 3453439"/>
              <a:gd name="connsiteX0-97" fmla="*/ 9237 w 2576485"/>
              <a:gd name="connsiteY0-98" fmla="*/ 0 h 3453439"/>
              <a:gd name="connsiteX1-99" fmla="*/ 1897526 w 2576485"/>
              <a:gd name="connsiteY1-100" fmla="*/ 1246909 h 3453439"/>
              <a:gd name="connsiteX2-101" fmla="*/ 1897526 w 2576485"/>
              <a:gd name="connsiteY2-102" fmla="*/ 928734 h 3453439"/>
              <a:gd name="connsiteX3-103" fmla="*/ 2576485 w 2576485"/>
              <a:gd name="connsiteY3-104" fmla="*/ 1565083 h 3453439"/>
              <a:gd name="connsiteX4-105" fmla="*/ 1897526 w 2576485"/>
              <a:gd name="connsiteY4-106" fmla="*/ 2201432 h 3453439"/>
              <a:gd name="connsiteX5-107" fmla="*/ 1897526 w 2576485"/>
              <a:gd name="connsiteY5-108" fmla="*/ 1883258 h 3453439"/>
              <a:gd name="connsiteX6-109" fmla="*/ 0 w 2576485"/>
              <a:gd name="connsiteY6-110" fmla="*/ 3453439 h 3453439"/>
              <a:gd name="connsiteX7-111" fmla="*/ 9237 w 2576485"/>
              <a:gd name="connsiteY7-112" fmla="*/ 0 h 3453439"/>
              <a:gd name="connsiteX0-113" fmla="*/ 9237 w 2576485"/>
              <a:gd name="connsiteY0-114" fmla="*/ 0 h 3453439"/>
              <a:gd name="connsiteX1-115" fmla="*/ 1897526 w 2576485"/>
              <a:gd name="connsiteY1-116" fmla="*/ 1246909 h 3453439"/>
              <a:gd name="connsiteX2-117" fmla="*/ 1897526 w 2576485"/>
              <a:gd name="connsiteY2-118" fmla="*/ 928734 h 3453439"/>
              <a:gd name="connsiteX3-119" fmla="*/ 2576485 w 2576485"/>
              <a:gd name="connsiteY3-120" fmla="*/ 1565083 h 3453439"/>
              <a:gd name="connsiteX4-121" fmla="*/ 1897526 w 2576485"/>
              <a:gd name="connsiteY4-122" fmla="*/ 2201432 h 3453439"/>
              <a:gd name="connsiteX5-123" fmla="*/ 1897526 w 2576485"/>
              <a:gd name="connsiteY5-124" fmla="*/ 1883258 h 3453439"/>
              <a:gd name="connsiteX6-125" fmla="*/ 0 w 2576485"/>
              <a:gd name="connsiteY6-126" fmla="*/ 3453439 h 3453439"/>
              <a:gd name="connsiteX7-127" fmla="*/ 9237 w 2576485"/>
              <a:gd name="connsiteY7-128" fmla="*/ 0 h 3453439"/>
              <a:gd name="connsiteX0-129" fmla="*/ 9237 w 2576485"/>
              <a:gd name="connsiteY0-130" fmla="*/ 0 h 3453439"/>
              <a:gd name="connsiteX1-131" fmla="*/ 1897526 w 2576485"/>
              <a:gd name="connsiteY1-132" fmla="*/ 1246909 h 3453439"/>
              <a:gd name="connsiteX2-133" fmla="*/ 1897526 w 2576485"/>
              <a:gd name="connsiteY2-134" fmla="*/ 928734 h 3453439"/>
              <a:gd name="connsiteX3-135" fmla="*/ 2576485 w 2576485"/>
              <a:gd name="connsiteY3-136" fmla="*/ 1565083 h 3453439"/>
              <a:gd name="connsiteX4-137" fmla="*/ 1897526 w 2576485"/>
              <a:gd name="connsiteY4-138" fmla="*/ 2201432 h 3453439"/>
              <a:gd name="connsiteX5-139" fmla="*/ 1897526 w 2576485"/>
              <a:gd name="connsiteY5-140" fmla="*/ 1883258 h 3453439"/>
              <a:gd name="connsiteX6-141" fmla="*/ 0 w 2576485"/>
              <a:gd name="connsiteY6-142" fmla="*/ 3453439 h 3453439"/>
              <a:gd name="connsiteX7-143" fmla="*/ 9237 w 2576485"/>
              <a:gd name="connsiteY7-144" fmla="*/ 0 h 3453439"/>
              <a:gd name="connsiteX0-145" fmla="*/ 9237 w 2576485"/>
              <a:gd name="connsiteY0-146" fmla="*/ 0 h 3453439"/>
              <a:gd name="connsiteX1-147" fmla="*/ 1897526 w 2576485"/>
              <a:gd name="connsiteY1-148" fmla="*/ 1246909 h 3453439"/>
              <a:gd name="connsiteX2-149" fmla="*/ 1897526 w 2576485"/>
              <a:gd name="connsiteY2-150" fmla="*/ 928734 h 3453439"/>
              <a:gd name="connsiteX3-151" fmla="*/ 2576485 w 2576485"/>
              <a:gd name="connsiteY3-152" fmla="*/ 1565083 h 3453439"/>
              <a:gd name="connsiteX4-153" fmla="*/ 1897526 w 2576485"/>
              <a:gd name="connsiteY4-154" fmla="*/ 2201432 h 3453439"/>
              <a:gd name="connsiteX5-155" fmla="*/ 1897526 w 2576485"/>
              <a:gd name="connsiteY5-156" fmla="*/ 1883258 h 3453439"/>
              <a:gd name="connsiteX6-157" fmla="*/ 0 w 2576485"/>
              <a:gd name="connsiteY6-158" fmla="*/ 3453439 h 3453439"/>
              <a:gd name="connsiteX7-159" fmla="*/ 9237 w 2576485"/>
              <a:gd name="connsiteY7-160" fmla="*/ 0 h 34534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576485" h="3453439">
                <a:moveTo>
                  <a:pt x="9237" y="0"/>
                </a:moveTo>
                <a:cubicBezTo>
                  <a:pt x="749504" y="1136073"/>
                  <a:pt x="1277332" y="1163781"/>
                  <a:pt x="1897526" y="1246909"/>
                </a:cubicBezTo>
                <a:lnTo>
                  <a:pt x="1897526" y="928734"/>
                </a:lnTo>
                <a:lnTo>
                  <a:pt x="2576485" y="1565083"/>
                </a:lnTo>
                <a:lnTo>
                  <a:pt x="1897526" y="2201432"/>
                </a:lnTo>
                <a:lnTo>
                  <a:pt x="1897526" y="1883258"/>
                </a:lnTo>
                <a:cubicBezTo>
                  <a:pt x="1209599" y="2120325"/>
                  <a:pt x="493964" y="2662190"/>
                  <a:pt x="0" y="3453439"/>
                </a:cubicBezTo>
                <a:lnTo>
                  <a:pt x="9237" y="0"/>
                </a:lnTo>
                <a:close/>
              </a:path>
            </a:pathLst>
          </a:custGeom>
          <a:gradFill flip="none" rotWithShape="1">
            <a:gsLst>
              <a:gs pos="43000">
                <a:srgbClr val="F0B892"/>
              </a:gs>
              <a:gs pos="89000">
                <a:schemeClr val="bg1">
                  <a:lumMod val="95000"/>
                </a:schemeClr>
              </a:gs>
              <a:gs pos="23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 name="椭圆 2"/>
          <p:cNvSpPr/>
          <p:nvPr/>
        </p:nvSpPr>
        <p:spPr>
          <a:xfrm>
            <a:off x="2488250" y="2028451"/>
            <a:ext cx="1746217" cy="174621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4" name="椭圆 3"/>
          <p:cNvSpPr/>
          <p:nvPr/>
        </p:nvSpPr>
        <p:spPr>
          <a:xfrm>
            <a:off x="2488250" y="4417569"/>
            <a:ext cx="1746217" cy="174621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5" name="椭圆 4"/>
          <p:cNvSpPr/>
          <p:nvPr/>
        </p:nvSpPr>
        <p:spPr>
          <a:xfrm>
            <a:off x="7720203" y="2637868"/>
            <a:ext cx="2869621" cy="286962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6" name="TextBox 7"/>
          <p:cNvSpPr/>
          <p:nvPr/>
        </p:nvSpPr>
        <p:spPr>
          <a:xfrm>
            <a:off x="2605446" y="2502256"/>
            <a:ext cx="1573771" cy="6743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Clr>
                <a:schemeClr val="accent2"/>
              </a:buClr>
              <a:buNone/>
            </a:pPr>
            <a:r>
              <a:rPr lang="zh-CN" altLang="en-US" sz="253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无危则安</a:t>
            </a:r>
            <a:endParaRPr lang="zh-CN" altLang="en-US" sz="253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535" name="矩形 14"/>
          <p:cNvSpPr/>
          <p:nvPr/>
        </p:nvSpPr>
        <p:spPr>
          <a:xfrm>
            <a:off x="2340919" y="4894723"/>
            <a:ext cx="2040880" cy="6743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50000"/>
              </a:lnSpc>
              <a:spcBef>
                <a:spcPct val="0"/>
              </a:spcBef>
              <a:buClr>
                <a:schemeClr val="accent2"/>
              </a:buClr>
              <a:buNone/>
            </a:pPr>
            <a:r>
              <a:rPr lang="zh-CN" altLang="en-US" sz="253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无缺则全</a:t>
            </a:r>
            <a:endParaRPr lang="zh-CN" altLang="en-US" sz="253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TextBox 8"/>
          <p:cNvSpPr/>
          <p:nvPr/>
        </p:nvSpPr>
        <p:spPr>
          <a:xfrm>
            <a:off x="8403286" y="3434799"/>
            <a:ext cx="1784723" cy="106489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Clr>
                <a:schemeClr val="accent2"/>
              </a:buClr>
              <a:buNone/>
            </a:pPr>
            <a:r>
              <a:rPr lang="zh-CN" altLang="en-US" sz="422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安  全</a:t>
            </a:r>
            <a:endParaRPr lang="zh-CN" altLang="en-US" sz="422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矩形 16"/>
          <p:cNvSpPr/>
          <p:nvPr/>
        </p:nvSpPr>
        <p:spPr>
          <a:xfrm>
            <a:off x="2476531" y="6359669"/>
            <a:ext cx="8505061" cy="6743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50000"/>
              </a:lnSpc>
              <a:spcBef>
                <a:spcPct val="20000"/>
              </a:spcBef>
              <a:buClr>
                <a:schemeClr val="accent2"/>
              </a:buClr>
              <a:buFont typeface="Wingdings" panose="05000000000000000000" pitchFamily="2" charset="2"/>
              <a:buNone/>
            </a:pPr>
            <a:r>
              <a:rPr lang="zh-CN" altLang="zh-CN" sz="2530" b="1" dirty="0">
                <a:latin typeface="微软雅黑" panose="020B0503020204020204" pitchFamily="34" charset="-122"/>
                <a:ea typeface="微软雅黑" panose="020B0503020204020204" pitchFamily="34" charset="-122"/>
                <a:sym typeface="微软雅黑" panose="020B0503020204020204" pitchFamily="34" charset="-122"/>
              </a:rPr>
              <a:t>安全：是指生产系统中人员免遭不可承受危险的伤害。</a:t>
            </a:r>
            <a:endParaRPr lang="zh-CN" altLang="zh-CN" sz="253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542" name="Rectangle 2"/>
          <p:cNvSpPr/>
          <p:nvPr/>
        </p:nvSpPr>
        <p:spPr>
          <a:xfrm>
            <a:off x="3543012" y="1069248"/>
            <a:ext cx="3525917" cy="610870"/>
          </a:xfrm>
          <a:prstGeom prst="rect">
            <a:avLst/>
          </a:prstGeom>
          <a:noFill/>
          <a:ln w="9525">
            <a:noFill/>
          </a:ln>
        </p:spPr>
        <p:txBody>
          <a:bodyPr wrap="square"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3375"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安全生产的概念</a:t>
            </a:r>
            <a:endParaRPr lang="zh-CN" altLang="en-US" sz="2955" b="1" dirty="0">
              <a:latin typeface="黑体" panose="02010609060101010101" pitchFamily="49" charset="-122"/>
            </a:endParaRPr>
          </a:p>
        </p:txBody>
      </p:sp>
      <p:grpSp>
        <p:nvGrpSpPr>
          <p:cNvPr id="22543" name="组合 16"/>
          <p:cNvGrpSpPr/>
          <p:nvPr/>
        </p:nvGrpSpPr>
        <p:grpSpPr>
          <a:xfrm>
            <a:off x="3189751" y="3906931"/>
            <a:ext cx="341542" cy="341542"/>
            <a:chOff x="10108069" y="1124873"/>
            <a:chExt cx="540030" cy="540030"/>
          </a:xfrm>
        </p:grpSpPr>
        <p:sp>
          <p:nvSpPr>
            <p:cNvPr id="15" name="矩形 14"/>
            <p:cNvSpPr/>
            <p:nvPr/>
          </p:nvSpPr>
          <p:spPr>
            <a:xfrm>
              <a:off x="10343669" y="1124873"/>
              <a:ext cx="68827" cy="54003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6" name="矩形 15"/>
            <p:cNvSpPr/>
            <p:nvPr/>
          </p:nvSpPr>
          <p:spPr>
            <a:xfrm rot="5400000">
              <a:off x="10343670" y="1124873"/>
              <a:ext cx="68827" cy="54003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grpSp>
      <p:sp>
        <p:nvSpPr>
          <p:cNvPr id="7" name="任意多边形 6"/>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任意多边形 13"/>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7"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01  </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p:bldP spid="8" grpId="0" bldLvl="0"/>
      <p:bldP spid="9" grpId="0" bldLvl="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8" name="Text Box 6"/>
          <p:cNvSpPr txBox="1"/>
          <p:nvPr/>
        </p:nvSpPr>
        <p:spPr>
          <a:xfrm>
            <a:off x="1703040" y="2950475"/>
            <a:ext cx="9583261" cy="3616325"/>
          </a:xfrm>
          <a:prstGeom prst="rect">
            <a:avLst/>
          </a:prstGeom>
          <a:noFill/>
          <a:ln w="9525">
            <a:noFill/>
          </a:ln>
        </p:spPr>
        <p:txBody>
          <a:bodyPr lIns="94916" tIns="49356" rIns="94916" bIns="49356">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55000"/>
              </a:lnSpc>
              <a:spcBef>
                <a:spcPct val="0"/>
              </a:spcBef>
              <a:buAutoNum type="arabicPeriod"/>
            </a:pPr>
            <a:r>
              <a:rPr lang="zh-CN" altLang="en-US" sz="2110" dirty="0">
                <a:latin typeface="微软雅黑" panose="020B0503020204020204" pitchFamily="34" charset="-122"/>
                <a:ea typeface="微软雅黑" panose="020B0503020204020204" pitchFamily="34" charset="-122"/>
              </a:rPr>
              <a:t>在工作时间和工作岗位，突发疾病死亡或者在内48小时之内抢救无效死亡的；</a:t>
            </a:r>
            <a:endParaRPr lang="zh-CN" altLang="en-US" sz="2110" dirty="0">
              <a:latin typeface="微软雅黑" panose="020B0503020204020204" pitchFamily="34" charset="-122"/>
              <a:ea typeface="微软雅黑" panose="020B0503020204020204" pitchFamily="34" charset="-122"/>
            </a:endParaRPr>
          </a:p>
          <a:p>
            <a:pPr marL="0" lvl="0" indent="0" eaLnBrk="1" hangingPunct="1">
              <a:lnSpc>
                <a:spcPct val="155000"/>
              </a:lnSpc>
              <a:spcBef>
                <a:spcPct val="0"/>
              </a:spcBef>
              <a:buAutoNum type="arabicPeriod"/>
            </a:pPr>
            <a:r>
              <a:rPr lang="zh-CN" altLang="en-US" sz="2110" dirty="0">
                <a:latin typeface="微软雅黑" panose="020B0503020204020204" pitchFamily="34" charset="-122"/>
                <a:ea typeface="微软雅黑" panose="020B0503020204020204" pitchFamily="34" charset="-122"/>
              </a:rPr>
              <a:t>在抢险救灾等维护国家利益、公共利益活动中受到伤害的；</a:t>
            </a:r>
            <a:endParaRPr lang="zh-CN" altLang="en-US" sz="2110" dirty="0">
              <a:latin typeface="微软雅黑" panose="020B0503020204020204" pitchFamily="34" charset="-122"/>
              <a:ea typeface="微软雅黑" panose="020B0503020204020204" pitchFamily="34" charset="-122"/>
            </a:endParaRPr>
          </a:p>
          <a:p>
            <a:pPr marL="0" lvl="0" indent="0" eaLnBrk="1" hangingPunct="1">
              <a:lnSpc>
                <a:spcPct val="155000"/>
              </a:lnSpc>
              <a:spcBef>
                <a:spcPct val="0"/>
              </a:spcBef>
              <a:buAutoNum type="arabicPeriod"/>
            </a:pPr>
            <a:r>
              <a:rPr lang="zh-CN" altLang="en-US" sz="2110" dirty="0">
                <a:latin typeface="微软雅黑" panose="020B0503020204020204" pitchFamily="34" charset="-122"/>
                <a:ea typeface="微软雅黑" panose="020B0503020204020204" pitchFamily="34" charset="-122"/>
              </a:rPr>
              <a:t>因工作环境存在有毒有害物质或者在用人单位食堂就餐造成急性中毒而住院抢救治疗，并经县级以上卫生防疫部门验证的；</a:t>
            </a:r>
            <a:endParaRPr lang="zh-CN" altLang="en-US" sz="2110" dirty="0">
              <a:latin typeface="微软雅黑" panose="020B0503020204020204" pitchFamily="34" charset="-122"/>
              <a:ea typeface="微软雅黑" panose="020B0503020204020204" pitchFamily="34" charset="-122"/>
            </a:endParaRPr>
          </a:p>
          <a:p>
            <a:pPr marL="0" lvl="0" indent="0" eaLnBrk="1" hangingPunct="1">
              <a:lnSpc>
                <a:spcPct val="155000"/>
              </a:lnSpc>
              <a:spcBef>
                <a:spcPct val="0"/>
              </a:spcBef>
              <a:buAutoNum type="arabicPeriod"/>
            </a:pPr>
            <a:r>
              <a:rPr lang="zh-CN" altLang="en-US" sz="2110" dirty="0">
                <a:latin typeface="微软雅黑" panose="020B0503020204020204" pitchFamily="34" charset="-122"/>
                <a:ea typeface="微软雅黑" panose="020B0503020204020204" pitchFamily="34" charset="-122"/>
              </a:rPr>
              <a:t>由用人单位指派前往依法法宣布为疫区的地方工作而感染疫病的；</a:t>
            </a:r>
            <a:endParaRPr lang="zh-CN" altLang="en-US" sz="2110" dirty="0">
              <a:latin typeface="微软雅黑" panose="020B0503020204020204" pitchFamily="34" charset="-122"/>
              <a:ea typeface="微软雅黑" panose="020B0503020204020204" pitchFamily="34" charset="-122"/>
            </a:endParaRPr>
          </a:p>
          <a:p>
            <a:pPr marL="0" lvl="0" indent="0" eaLnBrk="1" hangingPunct="1">
              <a:lnSpc>
                <a:spcPct val="155000"/>
              </a:lnSpc>
              <a:spcBef>
                <a:spcPct val="0"/>
              </a:spcBef>
              <a:buAutoNum type="arabicPeriod"/>
            </a:pPr>
            <a:r>
              <a:rPr lang="zh-CN" altLang="en-US" sz="2110" dirty="0">
                <a:latin typeface="微软雅黑" panose="020B0503020204020204" pitchFamily="34" charset="-122"/>
                <a:ea typeface="微软雅黑" panose="020B0503020204020204" pitchFamily="34" charset="-122"/>
              </a:rPr>
              <a:t>职工原在军队服役，因战、因公负伤致残，已取得革命伤残军人证，到用人单位后旧伤复发的。</a:t>
            </a:r>
            <a:endParaRPr lang="zh-CN" altLang="en-US" sz="2110" dirty="0">
              <a:latin typeface="微软雅黑" panose="020B0503020204020204" pitchFamily="34" charset="-122"/>
              <a:ea typeface="微软雅黑" panose="020B0503020204020204" pitchFamily="34" charset="-122"/>
            </a:endParaRPr>
          </a:p>
        </p:txBody>
      </p:sp>
      <p:sp>
        <p:nvSpPr>
          <p:cNvPr id="61445" name="矩形 1"/>
          <p:cNvSpPr/>
          <p:nvPr/>
        </p:nvSpPr>
        <p:spPr>
          <a:xfrm>
            <a:off x="1703040" y="2013619"/>
            <a:ext cx="4286015" cy="600075"/>
          </a:xfrm>
          <a:prstGeom prst="rect">
            <a:avLst/>
          </a:prstGeom>
          <a:noFill/>
          <a:ln w="9525">
            <a:noFill/>
          </a:ln>
        </p:spPr>
        <p:txBody>
          <a:bodyPr lIns="94916" tIns="49356" rIns="94916" bIns="49356">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55000"/>
              </a:lnSpc>
              <a:spcBef>
                <a:spcPct val="0"/>
              </a:spcBef>
              <a:buFontTx/>
              <a:buNone/>
            </a:pPr>
            <a:r>
              <a:rPr lang="zh-CN" altLang="en-US" sz="2110" dirty="0">
                <a:latin typeface="微软雅黑" panose="020B0503020204020204" pitchFamily="34" charset="-122"/>
                <a:ea typeface="微软雅黑" panose="020B0503020204020204" pitchFamily="34" charset="-122"/>
              </a:rPr>
              <a:t>职工下列情形之一的，视同工伤 </a:t>
            </a:r>
            <a:endParaRPr lang="zh-CN" altLang="en-US" sz="2110" dirty="0">
              <a:latin typeface="微软雅黑" panose="020B0503020204020204" pitchFamily="34" charset="-122"/>
              <a:ea typeface="微软雅黑" panose="020B0503020204020204" pitchFamily="34" charset="-122"/>
            </a:endParaRPr>
          </a:p>
        </p:txBody>
      </p:sp>
      <p:sp>
        <p:nvSpPr>
          <p:cNvPr id="9" name="Text Box 4"/>
          <p:cNvSpPr txBox="1"/>
          <p:nvPr/>
        </p:nvSpPr>
        <p:spPr>
          <a:xfrm>
            <a:off x="3543012" y="1095199"/>
            <a:ext cx="2883015" cy="610870"/>
          </a:xfrm>
          <a:prstGeom prst="rect">
            <a:avLst/>
          </a:prstGeom>
          <a:noFill/>
          <a:ln w="9525">
            <a:noFill/>
          </a:ln>
        </p:spPr>
        <p:txBody>
          <a:bodyPr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3375" b="1" dirty="0">
                <a:solidFill>
                  <a:srgbClr val="000000"/>
                </a:solidFill>
                <a:latin typeface="微软雅黑" panose="020B0503020204020204" pitchFamily="34" charset="-122"/>
                <a:ea typeface="微软雅黑" panose="020B0503020204020204" pitchFamily="34" charset="-122"/>
              </a:rPr>
              <a:t>工伤认定办法 </a:t>
            </a:r>
            <a:endParaRPr lang="zh-CN" altLang="en-US" sz="3375" b="1" dirty="0">
              <a:solidFill>
                <a:srgbClr val="000000"/>
              </a:solidFill>
              <a:latin typeface="微软雅黑" panose="020B0503020204020204" pitchFamily="34" charset="-122"/>
              <a:ea typeface="微软雅黑" panose="020B0503020204020204" pitchFamily="34" charset="-122"/>
            </a:endParaRPr>
          </a:p>
        </p:txBody>
      </p:sp>
      <p:sp>
        <p:nvSpPr>
          <p:cNvPr id="10" name="任意多边形 9"/>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2"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03  </a:t>
            </a:r>
            <a:r>
              <a:rPr lang="zh-CN" altLang="en-US" sz="3000" dirty="0">
                <a:latin typeface="黑体" panose="02010609060101010101" pitchFamily="49" charset="-122"/>
                <a:ea typeface="微软雅黑" panose="020B0503020204020204" pitchFamily="34" charset="-122"/>
                <a:sym typeface="+mn-ea"/>
              </a:rPr>
              <a:t>工伤处理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9398"/>
                                        </p:tgtEl>
                                        <p:attrNameLst>
                                          <p:attrName>style.visibility</p:attrName>
                                        </p:attrNameLst>
                                      </p:cBhvr>
                                      <p:to>
                                        <p:strVal val="visible"/>
                                      </p:to>
                                    </p:set>
                                    <p:animEffect transition="in" filter="fade">
                                      <p:cBhvr>
                                        <p:cTn id="7" dur="1000"/>
                                        <p:tgtEl>
                                          <p:spTgt spid="59398"/>
                                        </p:tgtEl>
                                      </p:cBhvr>
                                    </p:animEffect>
                                    <p:anim calcmode="lin" valueType="num">
                                      <p:cBhvr>
                                        <p:cTn id="8" dur="1000" fill="hold"/>
                                        <p:tgtEl>
                                          <p:spTgt spid="59398"/>
                                        </p:tgtEl>
                                        <p:attrNameLst>
                                          <p:attrName>ppt_x</p:attrName>
                                        </p:attrNameLst>
                                      </p:cBhvr>
                                      <p:tavLst>
                                        <p:tav tm="0">
                                          <p:val>
                                            <p:strVal val="#ppt_x"/>
                                          </p:val>
                                        </p:tav>
                                        <p:tav tm="100000">
                                          <p:val>
                                            <p:strVal val="#ppt_x"/>
                                          </p:val>
                                        </p:tav>
                                      </p:tavLst>
                                    </p:anim>
                                    <p:anim calcmode="lin" valueType="num">
                                      <p:cBhvr>
                                        <p:cTn id="9" dur="1000" fill="hold"/>
                                        <p:tgtEl>
                                          <p:spTgt spid="593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9"/>
                                        </p:tgtEl>
                                        <p:attrNameLst>
                                          <p:attrName>ppt_y</p:attrName>
                                        </p:attrNameLst>
                                      </p:cBhvr>
                                      <p:tavLst>
                                        <p:tav tm="0">
                                          <p:val>
                                            <p:strVal val="#ppt_y"/>
                                          </p:val>
                                        </p:tav>
                                        <p:tav tm="100000">
                                          <p:val>
                                            <p:strVal val="#ppt_y"/>
                                          </p:val>
                                        </p:tav>
                                      </p:tavLst>
                                    </p:anim>
                                    <p:anim calcmode="lin" valueType="num">
                                      <p:cBhvr>
                                        <p:cTn id="1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8" grpId="0" bldLvl="0"/>
      <p:bldP spid="9" grpId="0" bldLvl="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2" name="Text Box 6"/>
          <p:cNvSpPr txBox="1"/>
          <p:nvPr/>
        </p:nvSpPr>
        <p:spPr>
          <a:xfrm>
            <a:off x="2073043" y="3621602"/>
            <a:ext cx="4473528" cy="2108200"/>
          </a:xfrm>
          <a:prstGeom prst="rect">
            <a:avLst/>
          </a:prstGeom>
          <a:noFill/>
          <a:ln w="9525">
            <a:noFill/>
          </a:ln>
        </p:spPr>
        <p:txBody>
          <a:bodyPr lIns="94916" tIns="49356" rIns="94916" bIns="49356">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55000"/>
              </a:lnSpc>
              <a:spcBef>
                <a:spcPct val="0"/>
              </a:spcBef>
              <a:buAutoNum type="arabicPeriod"/>
            </a:pPr>
            <a:r>
              <a:rPr lang="zh-CN" altLang="en-US" sz="2110" dirty="0">
                <a:latin typeface="微软雅黑" panose="020B0503020204020204" pitchFamily="34" charset="-122"/>
                <a:ea typeface="微软雅黑" panose="020B0503020204020204" pitchFamily="34" charset="-122"/>
              </a:rPr>
              <a:t>故意犯罪的；</a:t>
            </a:r>
            <a:endParaRPr lang="zh-CN" altLang="en-US" sz="2110" dirty="0">
              <a:latin typeface="微软雅黑" panose="020B0503020204020204" pitchFamily="34" charset="-122"/>
              <a:ea typeface="微软雅黑" panose="020B0503020204020204" pitchFamily="34" charset="-122"/>
            </a:endParaRPr>
          </a:p>
          <a:p>
            <a:pPr marL="0" lvl="0" indent="0" eaLnBrk="1" hangingPunct="1">
              <a:lnSpc>
                <a:spcPct val="155000"/>
              </a:lnSpc>
              <a:spcBef>
                <a:spcPct val="0"/>
              </a:spcBef>
              <a:buAutoNum type="arabicPeriod"/>
            </a:pPr>
            <a:r>
              <a:rPr lang="zh-CN" altLang="en-US" sz="2110" dirty="0">
                <a:latin typeface="微软雅黑" panose="020B0503020204020204" pitchFamily="34" charset="-122"/>
                <a:ea typeface="微软雅黑" panose="020B0503020204020204" pitchFamily="34" charset="-122"/>
              </a:rPr>
              <a:t>醉酒或者吸毒的；</a:t>
            </a:r>
            <a:endParaRPr lang="zh-CN" altLang="en-US" sz="2110" dirty="0">
              <a:latin typeface="微软雅黑" panose="020B0503020204020204" pitchFamily="34" charset="-122"/>
              <a:ea typeface="微软雅黑" panose="020B0503020204020204" pitchFamily="34" charset="-122"/>
            </a:endParaRPr>
          </a:p>
          <a:p>
            <a:pPr marL="0" lvl="0" indent="0" eaLnBrk="1" hangingPunct="1">
              <a:lnSpc>
                <a:spcPct val="155000"/>
              </a:lnSpc>
              <a:spcBef>
                <a:spcPct val="0"/>
              </a:spcBef>
              <a:buAutoNum type="arabicPeriod"/>
            </a:pPr>
            <a:r>
              <a:rPr lang="zh-CN" altLang="en-US" sz="2110" dirty="0">
                <a:latin typeface="微软雅黑" panose="020B0503020204020204" pitchFamily="34" charset="-122"/>
                <a:ea typeface="微软雅黑" panose="020B0503020204020204" pitchFamily="34" charset="-122"/>
              </a:rPr>
              <a:t>自残或者自杀的；</a:t>
            </a:r>
            <a:endParaRPr lang="zh-CN" altLang="en-US" sz="2110" dirty="0">
              <a:latin typeface="微软雅黑" panose="020B0503020204020204" pitchFamily="34" charset="-122"/>
              <a:ea typeface="微软雅黑" panose="020B0503020204020204" pitchFamily="34" charset="-122"/>
            </a:endParaRPr>
          </a:p>
          <a:p>
            <a:pPr marL="0" lvl="0" indent="0" eaLnBrk="1" hangingPunct="1">
              <a:lnSpc>
                <a:spcPct val="155000"/>
              </a:lnSpc>
              <a:spcBef>
                <a:spcPct val="0"/>
              </a:spcBef>
              <a:buAutoNum type="arabicPeriod"/>
            </a:pPr>
            <a:r>
              <a:rPr lang="zh-CN" altLang="en-US" sz="2110" dirty="0">
                <a:latin typeface="微软雅黑" panose="020B0503020204020204" pitchFamily="34" charset="-122"/>
                <a:ea typeface="微软雅黑" panose="020B0503020204020204" pitchFamily="34" charset="-122"/>
              </a:rPr>
              <a:t>法律、行政法规规定的其他情形。</a:t>
            </a:r>
            <a:endParaRPr lang="zh-CN" altLang="en-US" sz="2110" dirty="0">
              <a:latin typeface="微软雅黑" panose="020B0503020204020204" pitchFamily="34" charset="-122"/>
              <a:ea typeface="微软雅黑" panose="020B0503020204020204" pitchFamily="34" charset="-122"/>
            </a:endParaRPr>
          </a:p>
        </p:txBody>
      </p:sp>
      <p:sp>
        <p:nvSpPr>
          <p:cNvPr id="62469" name="矩形 1"/>
          <p:cNvSpPr/>
          <p:nvPr/>
        </p:nvSpPr>
        <p:spPr>
          <a:xfrm>
            <a:off x="2062997" y="2579270"/>
            <a:ext cx="6449113" cy="600075"/>
          </a:xfrm>
          <a:prstGeom prst="rect">
            <a:avLst/>
          </a:prstGeom>
          <a:noFill/>
          <a:ln w="9525">
            <a:noFill/>
          </a:ln>
        </p:spPr>
        <p:txBody>
          <a:bodyPr lIns="94916" tIns="49356" rIns="94916" bIns="49356">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55000"/>
              </a:lnSpc>
              <a:spcBef>
                <a:spcPct val="0"/>
              </a:spcBef>
              <a:buFontTx/>
              <a:buNone/>
            </a:pPr>
            <a:r>
              <a:rPr lang="zh-CN" altLang="en-US" sz="2110" dirty="0">
                <a:latin typeface="微软雅黑" panose="020B0503020204020204" pitchFamily="34" charset="-122"/>
                <a:ea typeface="微软雅黑" panose="020B0503020204020204" pitchFamily="34" charset="-122"/>
              </a:rPr>
              <a:t>职工下列情形之一的，不得认定为工伤或视同工伤 </a:t>
            </a:r>
            <a:endParaRPr lang="zh-CN" altLang="en-US" sz="2110" dirty="0">
              <a:latin typeface="微软雅黑" panose="020B0503020204020204" pitchFamily="34" charset="-122"/>
              <a:ea typeface="微软雅黑" panose="020B0503020204020204" pitchFamily="34" charset="-122"/>
            </a:endParaRPr>
          </a:p>
        </p:txBody>
      </p:sp>
      <p:sp>
        <p:nvSpPr>
          <p:cNvPr id="9" name="Text Box 4"/>
          <p:cNvSpPr txBox="1"/>
          <p:nvPr/>
        </p:nvSpPr>
        <p:spPr>
          <a:xfrm>
            <a:off x="3614767" y="1310464"/>
            <a:ext cx="2883015" cy="610870"/>
          </a:xfrm>
          <a:prstGeom prst="rect">
            <a:avLst/>
          </a:prstGeom>
          <a:noFill/>
          <a:ln w="9525">
            <a:noFill/>
          </a:ln>
        </p:spPr>
        <p:txBody>
          <a:bodyPr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3375" b="1" dirty="0">
                <a:solidFill>
                  <a:srgbClr val="000000"/>
                </a:solidFill>
                <a:latin typeface="微软雅黑" panose="020B0503020204020204" pitchFamily="34" charset="-122"/>
                <a:ea typeface="微软雅黑" panose="020B0503020204020204" pitchFamily="34" charset="-122"/>
              </a:rPr>
              <a:t>工伤认定办法 </a:t>
            </a:r>
            <a:endParaRPr lang="zh-CN" altLang="en-US" sz="3375" b="1" dirty="0">
              <a:solidFill>
                <a:srgbClr val="000000"/>
              </a:solidFill>
              <a:latin typeface="微软雅黑" panose="020B0503020204020204" pitchFamily="34" charset="-122"/>
              <a:ea typeface="微软雅黑" panose="020B0503020204020204" pitchFamily="34" charset="-122"/>
            </a:endParaRPr>
          </a:p>
        </p:txBody>
      </p:sp>
      <p:sp>
        <p:nvSpPr>
          <p:cNvPr id="10" name="任意多边形 9"/>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2"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03  </a:t>
            </a:r>
            <a:r>
              <a:rPr lang="zh-CN" altLang="en-US" sz="3000" dirty="0">
                <a:latin typeface="黑体" panose="02010609060101010101" pitchFamily="49" charset="-122"/>
                <a:ea typeface="微软雅黑" panose="020B0503020204020204" pitchFamily="34" charset="-122"/>
                <a:sym typeface="+mn-ea"/>
              </a:rPr>
              <a:t>工伤处理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0422"/>
                                        </p:tgtEl>
                                        <p:attrNameLst>
                                          <p:attrName>style.visibility</p:attrName>
                                        </p:attrNameLst>
                                      </p:cBhvr>
                                      <p:to>
                                        <p:strVal val="visible"/>
                                      </p:to>
                                    </p:set>
                                    <p:anim calcmode="lin" valueType="num">
                                      <p:cBhvr>
                                        <p:cTn id="7" dur="1000" fill="hold"/>
                                        <p:tgtEl>
                                          <p:spTgt spid="60422"/>
                                        </p:tgtEl>
                                        <p:attrNameLst>
                                          <p:attrName>ppt_w</p:attrName>
                                        </p:attrNameLst>
                                      </p:cBhvr>
                                      <p:tavLst>
                                        <p:tav tm="0">
                                          <p:val>
                                            <p:fltVal val="0"/>
                                          </p:val>
                                        </p:tav>
                                        <p:tav tm="100000">
                                          <p:val>
                                            <p:strVal val="#ppt_w"/>
                                          </p:val>
                                        </p:tav>
                                      </p:tavLst>
                                    </p:anim>
                                    <p:anim calcmode="lin" valueType="num">
                                      <p:cBhvr>
                                        <p:cTn id="8" dur="1000" fill="hold"/>
                                        <p:tgtEl>
                                          <p:spTgt spid="60422"/>
                                        </p:tgtEl>
                                        <p:attrNameLst>
                                          <p:attrName>ppt_h</p:attrName>
                                        </p:attrNameLst>
                                      </p:cBhvr>
                                      <p:tavLst>
                                        <p:tav tm="0">
                                          <p:val>
                                            <p:fltVal val="0"/>
                                          </p:val>
                                        </p:tav>
                                        <p:tav tm="100000">
                                          <p:val>
                                            <p:strVal val="#ppt_h"/>
                                          </p:val>
                                        </p:tav>
                                      </p:tavLst>
                                    </p:anim>
                                    <p:anim calcmode="lin" valueType="num">
                                      <p:cBhvr>
                                        <p:cTn id="9" dur="1000" fill="hold"/>
                                        <p:tgtEl>
                                          <p:spTgt spid="60422"/>
                                        </p:tgtEl>
                                        <p:attrNameLst>
                                          <p:attrName>style.rotation</p:attrName>
                                        </p:attrNameLst>
                                      </p:cBhvr>
                                      <p:tavLst>
                                        <p:tav tm="0">
                                          <p:val>
                                            <p:fltVal val="360"/>
                                          </p:val>
                                        </p:tav>
                                        <p:tav tm="100000">
                                          <p:val>
                                            <p:fltVal val="0"/>
                                          </p:val>
                                        </p:tav>
                                      </p:tavLst>
                                    </p:anim>
                                    <p:animEffect transition="in" filter="fade">
                                      <p:cBhvr>
                                        <p:cTn id="10" dur="1000"/>
                                        <p:tgtEl>
                                          <p:spTgt spid="60422"/>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2" grpId="0" bldLvl="0"/>
      <p:bldP spid="9" grpId="0" bldLvl="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2" name="Text Box 22"/>
          <p:cNvSpPr txBox="1"/>
          <p:nvPr/>
        </p:nvSpPr>
        <p:spPr>
          <a:xfrm>
            <a:off x="3901787" y="1025118"/>
            <a:ext cx="5084620" cy="610870"/>
          </a:xfrm>
          <a:prstGeom prst="rect">
            <a:avLst/>
          </a:prstGeom>
          <a:noFill/>
          <a:ln w="9525">
            <a:noFill/>
          </a:ln>
        </p:spPr>
        <p:txBody>
          <a:bodyPr wrap="square"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en-US" altLang="zh-CN" sz="3375" b="1" dirty="0">
                <a:solidFill>
                  <a:srgbClr val="000000"/>
                </a:solidFill>
                <a:latin typeface="微软雅黑" panose="020B0503020204020204" pitchFamily="34" charset="-122"/>
                <a:ea typeface="微软雅黑" panose="020B0503020204020204" pitchFamily="34" charset="-122"/>
              </a:rPr>
              <a:t>b)</a:t>
            </a:r>
            <a:r>
              <a:rPr lang="zh-CN" altLang="en-US" sz="3375" b="1" dirty="0">
                <a:solidFill>
                  <a:srgbClr val="000000"/>
                </a:solidFill>
                <a:latin typeface="微软雅黑" panose="020B0503020204020204" pitchFamily="34" charset="-122"/>
                <a:ea typeface="微软雅黑" panose="020B0503020204020204" pitchFamily="34" charset="-122"/>
              </a:rPr>
              <a:t>工伤处理方法及流程 </a:t>
            </a:r>
            <a:endParaRPr lang="zh-CN" altLang="en-US" sz="3375" b="1" dirty="0">
              <a:solidFill>
                <a:srgbClr val="000000"/>
              </a:solidFill>
              <a:latin typeface="微软雅黑" panose="020B0503020204020204" pitchFamily="34" charset="-122"/>
              <a:ea typeface="微软雅黑" panose="020B0503020204020204" pitchFamily="34" charset="-122"/>
            </a:endParaRPr>
          </a:p>
        </p:txBody>
      </p:sp>
      <p:sp>
        <p:nvSpPr>
          <p:cNvPr id="2" name="圆角矩形 1"/>
          <p:cNvSpPr/>
          <p:nvPr/>
        </p:nvSpPr>
        <p:spPr>
          <a:xfrm>
            <a:off x="4661394" y="1962682"/>
            <a:ext cx="3700036" cy="64792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27" name="圆角矩形 26"/>
          <p:cNvSpPr/>
          <p:nvPr/>
        </p:nvSpPr>
        <p:spPr>
          <a:xfrm>
            <a:off x="4644652" y="3010747"/>
            <a:ext cx="3701711" cy="64792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28" name="圆角矩形 27"/>
          <p:cNvSpPr/>
          <p:nvPr/>
        </p:nvSpPr>
        <p:spPr>
          <a:xfrm>
            <a:off x="3978310" y="4058811"/>
            <a:ext cx="5064530" cy="93924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29" name="圆角矩形 28"/>
          <p:cNvSpPr/>
          <p:nvPr/>
        </p:nvSpPr>
        <p:spPr>
          <a:xfrm>
            <a:off x="4644652" y="5399866"/>
            <a:ext cx="3701711" cy="64792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0" name="圆角矩形 29"/>
          <p:cNvSpPr/>
          <p:nvPr/>
        </p:nvSpPr>
        <p:spPr>
          <a:xfrm>
            <a:off x="4622887" y="6447930"/>
            <a:ext cx="3700036" cy="64792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63498" name="矩形 2"/>
          <p:cNvSpPr/>
          <p:nvPr/>
        </p:nvSpPr>
        <p:spPr>
          <a:xfrm>
            <a:off x="5888218" y="2073181"/>
            <a:ext cx="1254760" cy="41529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2110" b="1" dirty="0">
                <a:solidFill>
                  <a:schemeClr val="bg1"/>
                </a:solidFill>
                <a:latin typeface="黑体" panose="02010609060101010101" pitchFamily="49" charset="-122"/>
                <a:ea typeface="微软雅黑" panose="020B0503020204020204" pitchFamily="34" charset="-122"/>
              </a:rPr>
              <a:t>事故发生</a:t>
            </a:r>
            <a:endParaRPr lang="zh-CN" altLang="en-US" sz="2110" b="1" dirty="0">
              <a:solidFill>
                <a:schemeClr val="bg1"/>
              </a:solidFill>
              <a:latin typeface="黑体" panose="02010609060101010101" pitchFamily="49" charset="-122"/>
              <a:ea typeface="微软雅黑" panose="020B0503020204020204" pitchFamily="34" charset="-122"/>
            </a:endParaRPr>
          </a:p>
        </p:txBody>
      </p:sp>
      <p:sp>
        <p:nvSpPr>
          <p:cNvPr id="63499" name="矩形 3"/>
          <p:cNvSpPr/>
          <p:nvPr/>
        </p:nvSpPr>
        <p:spPr>
          <a:xfrm>
            <a:off x="5616062" y="3122920"/>
            <a:ext cx="1790700" cy="41529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2110" b="1" dirty="0">
                <a:solidFill>
                  <a:schemeClr val="bg1"/>
                </a:solidFill>
                <a:latin typeface="黑体" panose="02010609060101010101" pitchFamily="49" charset="-122"/>
                <a:ea typeface="微软雅黑" panose="020B0503020204020204" pitchFamily="34" charset="-122"/>
              </a:rPr>
              <a:t>报告直属领导</a:t>
            </a:r>
            <a:endParaRPr lang="zh-CN" altLang="en-US" sz="2110" b="1" dirty="0">
              <a:solidFill>
                <a:schemeClr val="bg1"/>
              </a:solidFill>
              <a:latin typeface="黑体" panose="02010609060101010101" pitchFamily="49" charset="-122"/>
              <a:ea typeface="微软雅黑" panose="020B0503020204020204" pitchFamily="34" charset="-122"/>
            </a:endParaRPr>
          </a:p>
        </p:txBody>
      </p:sp>
      <p:sp>
        <p:nvSpPr>
          <p:cNvPr id="63500" name="矩形 4"/>
          <p:cNvSpPr/>
          <p:nvPr/>
        </p:nvSpPr>
        <p:spPr>
          <a:xfrm>
            <a:off x="4644652" y="4189401"/>
            <a:ext cx="3700036" cy="7397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2110" b="1" dirty="0">
                <a:solidFill>
                  <a:schemeClr val="bg1"/>
                </a:solidFill>
                <a:latin typeface="黑体" panose="02010609060101010101" pitchFamily="49" charset="-122"/>
                <a:ea typeface="微软雅黑" panose="020B0503020204020204" pitchFamily="34" charset="-122"/>
              </a:rPr>
              <a:t>班长、值班经理、部门经理、安全主任</a:t>
            </a:r>
            <a:endParaRPr lang="zh-CN" altLang="en-US" sz="2110" b="1" dirty="0">
              <a:solidFill>
                <a:schemeClr val="bg1"/>
              </a:solidFill>
              <a:latin typeface="黑体" panose="02010609060101010101" pitchFamily="49" charset="-122"/>
              <a:ea typeface="微软雅黑" panose="020B0503020204020204" pitchFamily="34" charset="-122"/>
            </a:endParaRPr>
          </a:p>
        </p:txBody>
      </p:sp>
      <p:sp>
        <p:nvSpPr>
          <p:cNvPr id="63501" name="矩形 5"/>
          <p:cNvSpPr/>
          <p:nvPr/>
        </p:nvSpPr>
        <p:spPr>
          <a:xfrm>
            <a:off x="5336107" y="5518735"/>
            <a:ext cx="2358982" cy="41529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2110" b="1" dirty="0">
                <a:solidFill>
                  <a:schemeClr val="bg1"/>
                </a:solidFill>
                <a:latin typeface="黑体" panose="02010609060101010101" pitchFamily="49" charset="-122"/>
                <a:ea typeface="微软雅黑" panose="020B0503020204020204" pitchFamily="34" charset="-122"/>
              </a:rPr>
              <a:t>总经理、分管领导</a:t>
            </a:r>
            <a:endParaRPr lang="zh-CN" altLang="en-US" sz="2110" b="1" dirty="0">
              <a:solidFill>
                <a:schemeClr val="bg1"/>
              </a:solidFill>
              <a:latin typeface="黑体" panose="02010609060101010101" pitchFamily="49" charset="-122"/>
              <a:ea typeface="微软雅黑" panose="020B0503020204020204" pitchFamily="34" charset="-122"/>
            </a:endParaRPr>
          </a:p>
        </p:txBody>
      </p:sp>
      <p:sp>
        <p:nvSpPr>
          <p:cNvPr id="63502" name="矩形 6"/>
          <p:cNvSpPr/>
          <p:nvPr/>
        </p:nvSpPr>
        <p:spPr>
          <a:xfrm>
            <a:off x="5691043" y="6560103"/>
            <a:ext cx="1818208" cy="41529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2110" b="1" dirty="0">
                <a:solidFill>
                  <a:schemeClr val="bg1"/>
                </a:solidFill>
                <a:latin typeface="黑体" panose="02010609060101010101" pitchFamily="49" charset="-122"/>
                <a:ea typeface="微软雅黑" panose="020B0503020204020204" pitchFamily="34" charset="-122"/>
              </a:rPr>
              <a:t>组织人员救援</a:t>
            </a:r>
            <a:endParaRPr lang="zh-CN" altLang="en-US" sz="2110" b="1" dirty="0">
              <a:solidFill>
                <a:schemeClr val="bg1"/>
              </a:solidFill>
              <a:latin typeface="黑体" panose="02010609060101010101" pitchFamily="49" charset="-122"/>
              <a:ea typeface="微软雅黑" panose="020B0503020204020204" pitchFamily="34" charset="-122"/>
            </a:endParaRPr>
          </a:p>
        </p:txBody>
      </p:sp>
      <p:sp>
        <p:nvSpPr>
          <p:cNvPr id="8" name="椭圆 7"/>
          <p:cNvSpPr/>
          <p:nvPr/>
        </p:nvSpPr>
        <p:spPr>
          <a:xfrm>
            <a:off x="6355709" y="2649114"/>
            <a:ext cx="321451" cy="3214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cxnSp>
        <p:nvCxnSpPr>
          <p:cNvPr id="10" name="直接连接符 9"/>
          <p:cNvCxnSpPr/>
          <p:nvPr/>
        </p:nvCxnSpPr>
        <p:spPr>
          <a:xfrm>
            <a:off x="6516435" y="2721106"/>
            <a:ext cx="0" cy="19421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椭圆 39"/>
          <p:cNvSpPr/>
          <p:nvPr/>
        </p:nvSpPr>
        <p:spPr>
          <a:xfrm>
            <a:off x="6355709" y="3697179"/>
            <a:ext cx="321451" cy="3214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cxnSp>
        <p:nvCxnSpPr>
          <p:cNvPr id="41" name="直接连接符 40"/>
          <p:cNvCxnSpPr/>
          <p:nvPr/>
        </p:nvCxnSpPr>
        <p:spPr>
          <a:xfrm>
            <a:off x="6516435" y="3767496"/>
            <a:ext cx="0" cy="195885"/>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椭圆 41"/>
          <p:cNvSpPr/>
          <p:nvPr/>
        </p:nvSpPr>
        <p:spPr>
          <a:xfrm>
            <a:off x="6355709" y="5049952"/>
            <a:ext cx="321451" cy="3214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cxnSp>
        <p:nvCxnSpPr>
          <p:cNvPr id="43" name="直接连接符 42"/>
          <p:cNvCxnSpPr/>
          <p:nvPr/>
        </p:nvCxnSpPr>
        <p:spPr>
          <a:xfrm>
            <a:off x="6516435" y="5121944"/>
            <a:ext cx="0" cy="19421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椭圆 43"/>
          <p:cNvSpPr/>
          <p:nvPr/>
        </p:nvSpPr>
        <p:spPr>
          <a:xfrm>
            <a:off x="6355709" y="6096343"/>
            <a:ext cx="321451" cy="3214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cxnSp>
        <p:nvCxnSpPr>
          <p:cNvPr id="45" name="直接连接符 44"/>
          <p:cNvCxnSpPr/>
          <p:nvPr/>
        </p:nvCxnSpPr>
        <p:spPr>
          <a:xfrm>
            <a:off x="6516435" y="6166660"/>
            <a:ext cx="0" cy="195885"/>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任意多边形 2"/>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2"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03  </a:t>
            </a:r>
            <a:r>
              <a:rPr lang="zh-CN" altLang="en-US" sz="3000" dirty="0">
                <a:latin typeface="黑体" panose="02010609060101010101" pitchFamily="49" charset="-122"/>
                <a:ea typeface="微软雅黑" panose="020B0503020204020204" pitchFamily="34" charset="-122"/>
                <a:sym typeface="+mn-ea"/>
              </a:rPr>
              <a:t>工伤处理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Abs val="0"/>
                                  </p:iterate>
                                  <p:childTnLst>
                                    <p:set>
                                      <p:cBhvr>
                                        <p:cTn id="6" dur="1" fill="hold">
                                          <p:stCondLst>
                                            <p:cond delay="0"/>
                                          </p:stCondLst>
                                        </p:cTn>
                                        <p:tgtEl>
                                          <p:spTgt spid="61462"/>
                                        </p:tgtEl>
                                        <p:attrNameLst>
                                          <p:attrName>style.visibility</p:attrName>
                                        </p:attrNameLst>
                                      </p:cBhvr>
                                      <p:to>
                                        <p:strVal val="visible"/>
                                      </p:to>
                                    </p:set>
                                    <p:animEffect transition="in" filter="fade">
                                      <p:cBhvr>
                                        <p:cTn id="7" dur="1000"/>
                                        <p:tgtEl>
                                          <p:spTgt spid="61462"/>
                                        </p:tgtEl>
                                      </p:cBhvr>
                                    </p:animEffect>
                                    <p:anim calcmode="lin" valueType="num">
                                      <p:cBhvr>
                                        <p:cTn id="8" dur="1000" fill="hold"/>
                                        <p:tgtEl>
                                          <p:spTgt spid="61462"/>
                                        </p:tgtEl>
                                        <p:attrNameLst>
                                          <p:attrName>ppt_x</p:attrName>
                                        </p:attrNameLst>
                                      </p:cBhvr>
                                      <p:tavLst>
                                        <p:tav tm="0">
                                          <p:val>
                                            <p:strVal val="#ppt_x"/>
                                          </p:val>
                                        </p:tav>
                                        <p:tav tm="100000">
                                          <p:val>
                                            <p:strVal val="#ppt_x"/>
                                          </p:val>
                                        </p:tav>
                                      </p:tavLst>
                                    </p:anim>
                                    <p:anim calcmode="lin" valueType="num">
                                      <p:cBhvr>
                                        <p:cTn id="9" dur="1000" fill="hold"/>
                                        <p:tgtEl>
                                          <p:spTgt spid="614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2" grpId="0" bldLvl="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2697529" y="2362331"/>
            <a:ext cx="873945" cy="7986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9" name="圆角矩形 8"/>
          <p:cNvSpPr/>
          <p:nvPr/>
        </p:nvSpPr>
        <p:spPr>
          <a:xfrm>
            <a:off x="2697529" y="3561076"/>
            <a:ext cx="873945" cy="79693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0" name="圆角矩形 9"/>
          <p:cNvSpPr/>
          <p:nvPr/>
        </p:nvSpPr>
        <p:spPr>
          <a:xfrm>
            <a:off x="2697529" y="4759821"/>
            <a:ext cx="873945" cy="79693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1" name="圆角矩形 10"/>
          <p:cNvSpPr/>
          <p:nvPr/>
        </p:nvSpPr>
        <p:spPr>
          <a:xfrm>
            <a:off x="2697529" y="5956891"/>
            <a:ext cx="873945" cy="7986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2" name="圆角矩形 11"/>
          <p:cNvSpPr/>
          <p:nvPr/>
        </p:nvSpPr>
        <p:spPr>
          <a:xfrm>
            <a:off x="3661882" y="2375725"/>
            <a:ext cx="6161146" cy="78521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64519" name="矩形 8"/>
          <p:cNvSpPr/>
          <p:nvPr/>
        </p:nvSpPr>
        <p:spPr>
          <a:xfrm>
            <a:off x="2880019" y="2521382"/>
            <a:ext cx="50419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530" b="1" dirty="0">
                <a:solidFill>
                  <a:schemeClr val="bg1"/>
                </a:solidFill>
                <a:latin typeface="微软雅黑" panose="020B0503020204020204" pitchFamily="34" charset="-122"/>
                <a:ea typeface="微软雅黑" panose="020B0503020204020204" pitchFamily="34" charset="-122"/>
              </a:rPr>
              <a:t>一</a:t>
            </a:r>
            <a:endParaRPr lang="zh-CN" altLang="en-US" sz="2530" b="1" dirty="0">
              <a:latin typeface="黑体" panose="02010609060101010101" pitchFamily="49" charset="-122"/>
            </a:endParaRPr>
          </a:p>
        </p:txBody>
      </p:sp>
      <p:sp>
        <p:nvSpPr>
          <p:cNvPr id="15" name="圆角矩形 14"/>
          <p:cNvSpPr/>
          <p:nvPr/>
        </p:nvSpPr>
        <p:spPr>
          <a:xfrm>
            <a:off x="3661882" y="3572795"/>
            <a:ext cx="6161146" cy="78521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6" name="圆角矩形 15"/>
          <p:cNvSpPr/>
          <p:nvPr/>
        </p:nvSpPr>
        <p:spPr>
          <a:xfrm>
            <a:off x="3661882" y="4771540"/>
            <a:ext cx="6161146" cy="78521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7" name="圆角矩形 16"/>
          <p:cNvSpPr/>
          <p:nvPr/>
        </p:nvSpPr>
        <p:spPr>
          <a:xfrm>
            <a:off x="3661882" y="5970285"/>
            <a:ext cx="6161146" cy="78521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64523" name="矩形 12"/>
          <p:cNvSpPr/>
          <p:nvPr/>
        </p:nvSpPr>
        <p:spPr>
          <a:xfrm>
            <a:off x="2874997" y="3721802"/>
            <a:ext cx="50419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530" b="1" dirty="0">
                <a:solidFill>
                  <a:schemeClr val="bg1"/>
                </a:solidFill>
                <a:latin typeface="微软雅黑" panose="020B0503020204020204" pitchFamily="34" charset="-122"/>
                <a:ea typeface="微软雅黑" panose="020B0503020204020204" pitchFamily="34" charset="-122"/>
              </a:rPr>
              <a:t>二</a:t>
            </a:r>
            <a:endParaRPr lang="zh-CN" altLang="en-US" sz="2530" b="1" dirty="0">
              <a:solidFill>
                <a:schemeClr val="bg1"/>
              </a:solidFill>
              <a:latin typeface="微软雅黑" panose="020B0503020204020204" pitchFamily="34" charset="-122"/>
              <a:ea typeface="微软雅黑" panose="020B0503020204020204" pitchFamily="34" charset="-122"/>
            </a:endParaRPr>
          </a:p>
        </p:txBody>
      </p:sp>
      <p:sp>
        <p:nvSpPr>
          <p:cNvPr id="64524" name="矩形 13"/>
          <p:cNvSpPr/>
          <p:nvPr/>
        </p:nvSpPr>
        <p:spPr>
          <a:xfrm>
            <a:off x="2893413" y="4903804"/>
            <a:ext cx="50419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530" b="1" dirty="0">
                <a:solidFill>
                  <a:schemeClr val="bg1"/>
                </a:solidFill>
                <a:latin typeface="微软雅黑" panose="020B0503020204020204" pitchFamily="34" charset="-122"/>
                <a:ea typeface="微软雅黑" panose="020B0503020204020204" pitchFamily="34" charset="-122"/>
              </a:rPr>
              <a:t>三</a:t>
            </a:r>
            <a:endParaRPr lang="zh-CN" altLang="en-US" sz="2530" b="1" dirty="0">
              <a:solidFill>
                <a:schemeClr val="bg1"/>
              </a:solidFill>
              <a:latin typeface="微软雅黑" panose="020B0503020204020204" pitchFamily="34" charset="-122"/>
              <a:ea typeface="微软雅黑" panose="020B0503020204020204" pitchFamily="34" charset="-122"/>
            </a:endParaRPr>
          </a:p>
        </p:txBody>
      </p:sp>
      <p:sp>
        <p:nvSpPr>
          <p:cNvPr id="64525" name="矩形 14"/>
          <p:cNvSpPr/>
          <p:nvPr/>
        </p:nvSpPr>
        <p:spPr>
          <a:xfrm>
            <a:off x="2893413" y="6112594"/>
            <a:ext cx="50419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530" b="1" dirty="0">
                <a:solidFill>
                  <a:schemeClr val="bg1"/>
                </a:solidFill>
                <a:latin typeface="微软雅黑" panose="020B0503020204020204" pitchFamily="34" charset="-122"/>
                <a:ea typeface="微软雅黑" panose="020B0503020204020204" pitchFamily="34" charset="-122"/>
              </a:rPr>
              <a:t>四</a:t>
            </a:r>
            <a:endParaRPr lang="zh-CN" altLang="en-US" sz="2530" b="1" dirty="0">
              <a:solidFill>
                <a:schemeClr val="bg1"/>
              </a:solidFill>
              <a:latin typeface="微软雅黑" panose="020B0503020204020204" pitchFamily="34" charset="-122"/>
              <a:ea typeface="微软雅黑" panose="020B0503020204020204" pitchFamily="34" charset="-122"/>
            </a:endParaRPr>
          </a:p>
        </p:txBody>
      </p:sp>
      <p:sp>
        <p:nvSpPr>
          <p:cNvPr id="24" name="圆角矩形 23"/>
          <p:cNvSpPr/>
          <p:nvPr/>
        </p:nvSpPr>
        <p:spPr>
          <a:xfrm>
            <a:off x="3074229" y="3040392"/>
            <a:ext cx="122219" cy="64122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25" name="圆角矩形 24"/>
          <p:cNvSpPr/>
          <p:nvPr/>
        </p:nvSpPr>
        <p:spPr>
          <a:xfrm>
            <a:off x="3070881" y="4227417"/>
            <a:ext cx="122219" cy="64122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26" name="圆角矩形 25"/>
          <p:cNvSpPr/>
          <p:nvPr/>
        </p:nvSpPr>
        <p:spPr>
          <a:xfrm>
            <a:off x="3067532" y="5426162"/>
            <a:ext cx="120544" cy="64122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62467" name="Text Box 3"/>
          <p:cNvSpPr txBox="1"/>
          <p:nvPr/>
        </p:nvSpPr>
        <p:spPr>
          <a:xfrm>
            <a:off x="3686522" y="1152723"/>
            <a:ext cx="5660554" cy="610870"/>
          </a:xfrm>
          <a:prstGeom prst="rect">
            <a:avLst/>
          </a:prstGeom>
          <a:noFill/>
          <a:ln w="9525">
            <a:noFill/>
          </a:ln>
        </p:spPr>
        <p:txBody>
          <a:bodyPr wrap="square"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3375" b="1" dirty="0">
                <a:solidFill>
                  <a:srgbClr val="000000"/>
                </a:solidFill>
                <a:latin typeface="微软雅黑" panose="020B0503020204020204" pitchFamily="34" charset="-122"/>
                <a:ea typeface="微软雅黑" panose="020B0503020204020204" pitchFamily="34" charset="-122"/>
              </a:rPr>
              <a:t>事故处理“四不放过”原则</a:t>
            </a:r>
            <a:endParaRPr lang="zh-CN" altLang="en-US" sz="3375" b="1" dirty="0">
              <a:solidFill>
                <a:srgbClr val="000000"/>
              </a:solidFill>
              <a:latin typeface="微软雅黑" panose="020B0503020204020204" pitchFamily="34" charset="-122"/>
              <a:ea typeface="微软雅黑" panose="020B0503020204020204" pitchFamily="34" charset="-122"/>
            </a:endParaRPr>
          </a:p>
        </p:txBody>
      </p:sp>
      <p:sp>
        <p:nvSpPr>
          <p:cNvPr id="64532" name="矩形 1"/>
          <p:cNvSpPr/>
          <p:nvPr/>
        </p:nvSpPr>
        <p:spPr>
          <a:xfrm>
            <a:off x="4696553" y="2524731"/>
            <a:ext cx="403860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50000"/>
              </a:spcBef>
              <a:buClr>
                <a:schemeClr val="tx1"/>
              </a:buClr>
              <a:buNone/>
            </a:pPr>
            <a:r>
              <a:rPr lang="zh-CN" altLang="en-US" sz="2530" b="1" dirty="0">
                <a:solidFill>
                  <a:schemeClr val="bg1"/>
                </a:solidFill>
                <a:latin typeface="微软雅黑" panose="020B0503020204020204" pitchFamily="34" charset="-122"/>
                <a:ea typeface="微软雅黑" panose="020B0503020204020204" pitchFamily="34" charset="-122"/>
              </a:rPr>
              <a:t>事故原因未调查清楚不放过</a:t>
            </a:r>
            <a:endParaRPr lang="zh-CN" altLang="en-US" sz="2530" b="1" dirty="0">
              <a:solidFill>
                <a:schemeClr val="bg1"/>
              </a:solidFill>
              <a:latin typeface="微软雅黑" panose="020B0503020204020204" pitchFamily="34" charset="-122"/>
              <a:ea typeface="微软雅黑" panose="020B0503020204020204" pitchFamily="34" charset="-122"/>
            </a:endParaRPr>
          </a:p>
        </p:txBody>
      </p:sp>
      <p:sp>
        <p:nvSpPr>
          <p:cNvPr id="64533" name="矩形 2"/>
          <p:cNvSpPr/>
          <p:nvPr/>
        </p:nvSpPr>
        <p:spPr>
          <a:xfrm>
            <a:off x="4793658" y="3716778"/>
            <a:ext cx="371729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50000"/>
              </a:spcBef>
              <a:buClr>
                <a:schemeClr val="tx1"/>
              </a:buClr>
              <a:buNone/>
            </a:pPr>
            <a:r>
              <a:rPr lang="zh-CN" altLang="en-US" sz="2530" b="1" dirty="0">
                <a:solidFill>
                  <a:schemeClr val="bg1"/>
                </a:solidFill>
                <a:latin typeface="微软雅黑" panose="020B0503020204020204" pitchFamily="34" charset="-122"/>
                <a:ea typeface="微软雅黑" panose="020B0503020204020204" pitchFamily="34" charset="-122"/>
              </a:rPr>
              <a:t>没有采取整改措施不放过</a:t>
            </a:r>
            <a:endParaRPr lang="zh-CN" altLang="en-US" sz="2530" b="1" dirty="0">
              <a:solidFill>
                <a:schemeClr val="bg1"/>
              </a:solidFill>
              <a:latin typeface="微软雅黑" panose="020B0503020204020204" pitchFamily="34" charset="-122"/>
              <a:ea typeface="微软雅黑" panose="020B0503020204020204" pitchFamily="34" charset="-122"/>
            </a:endParaRPr>
          </a:p>
        </p:txBody>
      </p:sp>
      <p:sp>
        <p:nvSpPr>
          <p:cNvPr id="64534" name="矩形 3"/>
          <p:cNvSpPr/>
          <p:nvPr/>
        </p:nvSpPr>
        <p:spPr>
          <a:xfrm>
            <a:off x="4631258" y="4903804"/>
            <a:ext cx="403860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50000"/>
              </a:spcBef>
              <a:buClr>
                <a:schemeClr val="tx1"/>
              </a:buClr>
              <a:buNone/>
            </a:pPr>
            <a:r>
              <a:rPr lang="zh-CN" altLang="en-US" sz="2530" b="1" dirty="0">
                <a:solidFill>
                  <a:schemeClr val="bg1"/>
                </a:solidFill>
                <a:latin typeface="微软雅黑" panose="020B0503020204020204" pitchFamily="34" charset="-122"/>
                <a:ea typeface="微软雅黑" panose="020B0503020204020204" pitchFamily="34" charset="-122"/>
              </a:rPr>
              <a:t>在职员工未受到教育不放过</a:t>
            </a:r>
            <a:endParaRPr lang="zh-CN" altLang="en-US" sz="2530" b="1" dirty="0">
              <a:solidFill>
                <a:schemeClr val="bg1"/>
              </a:solidFill>
              <a:latin typeface="微软雅黑" panose="020B0503020204020204" pitchFamily="34" charset="-122"/>
              <a:ea typeface="微软雅黑" panose="020B0503020204020204" pitchFamily="34" charset="-122"/>
            </a:endParaRPr>
          </a:p>
        </p:txBody>
      </p:sp>
      <p:sp>
        <p:nvSpPr>
          <p:cNvPr id="64535" name="矩形 4"/>
          <p:cNvSpPr/>
          <p:nvPr/>
        </p:nvSpPr>
        <p:spPr>
          <a:xfrm>
            <a:off x="4534153" y="6100874"/>
            <a:ext cx="435991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50000"/>
              </a:spcBef>
              <a:buClr>
                <a:schemeClr val="tx1"/>
              </a:buClr>
              <a:buNone/>
            </a:pPr>
            <a:r>
              <a:rPr lang="zh-CN" altLang="en-US" sz="2530" b="1" dirty="0">
                <a:solidFill>
                  <a:schemeClr val="bg1"/>
                </a:solidFill>
                <a:latin typeface="微软雅黑" panose="020B0503020204020204" pitchFamily="34" charset="-122"/>
                <a:ea typeface="微软雅黑" panose="020B0503020204020204" pitchFamily="34" charset="-122"/>
              </a:rPr>
              <a:t>事故责任人未受到处理不放过</a:t>
            </a:r>
            <a:endParaRPr lang="zh-CN" altLang="en-US" sz="2530" b="1" dirty="0">
              <a:solidFill>
                <a:schemeClr val="bg1"/>
              </a:solidFill>
              <a:latin typeface="微软雅黑" panose="020B0503020204020204" pitchFamily="34" charset="-122"/>
              <a:ea typeface="微软雅黑" panose="020B0503020204020204" pitchFamily="34" charset="-122"/>
            </a:endParaRPr>
          </a:p>
        </p:txBody>
      </p:sp>
      <p:sp>
        <p:nvSpPr>
          <p:cNvPr id="3" name="任意多边形 2"/>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任意多边形 1"/>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03  </a:t>
            </a:r>
            <a:r>
              <a:rPr lang="zh-CN" altLang="en-US" sz="3000" dirty="0">
                <a:latin typeface="黑体" panose="02010609060101010101" pitchFamily="49" charset="-122"/>
                <a:ea typeface="微软雅黑" panose="020B0503020204020204" pitchFamily="34" charset="-122"/>
                <a:sym typeface="+mn-ea"/>
              </a:rPr>
              <a:t>工伤处理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fade">
                                      <p:cBhvr>
                                        <p:cTn id="7" dur="1000"/>
                                        <p:tgtEl>
                                          <p:spTgt spid="62467">
                                            <p:txEl>
                                              <p:pRg st="0" end="0"/>
                                            </p:txEl>
                                          </p:spTgt>
                                        </p:tgtEl>
                                      </p:cBhvr>
                                    </p:animEffect>
                                    <p:anim calcmode="lin" valueType="num">
                                      <p:cBhvr>
                                        <p:cTn id="8" dur="1000" fill="hold"/>
                                        <p:tgtEl>
                                          <p:spTgt spid="624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246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ldLvl="0"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4" name="TextBox 7"/>
          <p:cNvSpPr txBox="1"/>
          <p:nvPr/>
        </p:nvSpPr>
        <p:spPr>
          <a:xfrm>
            <a:off x="1058463" y="1890927"/>
            <a:ext cx="10872414" cy="495808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None/>
            </a:pPr>
            <a:r>
              <a:rPr lang="zh-CN" altLang="en-US" sz="2110" dirty="0">
                <a:latin typeface="微软雅黑" panose="020B0503020204020204" pitchFamily="34" charset="-122"/>
                <a:ea typeface="微软雅黑" panose="020B0503020204020204" pitchFamily="34" charset="-122"/>
              </a:rPr>
              <a:t>（</a:t>
            </a:r>
            <a:r>
              <a:rPr lang="en-US" altLang="zh-CN" sz="2110" dirty="0">
                <a:latin typeface="微软雅黑" panose="020B0503020204020204" pitchFamily="34" charset="-122"/>
                <a:ea typeface="微软雅黑" panose="020B0503020204020204" pitchFamily="34" charset="-122"/>
              </a:rPr>
              <a:t>1</a:t>
            </a:r>
            <a:r>
              <a:rPr lang="zh-CN" altLang="en-US" sz="2110" dirty="0">
                <a:latin typeface="微软雅黑" panose="020B0503020204020204" pitchFamily="34" charset="-122"/>
                <a:ea typeface="微软雅黑" panose="020B0503020204020204" pitchFamily="34" charset="-122"/>
              </a:rPr>
              <a:t>）不能揉捏、按摩骨折的受伤部位，骨折后不能随意搬运止血。    </a:t>
            </a:r>
            <a:endParaRPr lang="en-US" altLang="zh-CN" sz="2110" dirty="0">
              <a:latin typeface="微软雅黑" panose="020B0503020204020204" pitchFamily="34" charset="-122"/>
              <a:ea typeface="微软雅黑" panose="020B0503020204020204" pitchFamily="34" charset="-122"/>
            </a:endParaRPr>
          </a:p>
          <a:p>
            <a:pPr marL="0" lvl="0" indent="0">
              <a:lnSpc>
                <a:spcPct val="150000"/>
              </a:lnSpc>
              <a:spcBef>
                <a:spcPct val="0"/>
              </a:spcBef>
              <a:buNone/>
            </a:pPr>
            <a:r>
              <a:rPr lang="zh-CN" altLang="en-US" sz="2110" dirty="0">
                <a:latin typeface="微软雅黑" panose="020B0503020204020204" pitchFamily="34" charset="-122"/>
                <a:ea typeface="微软雅黑" panose="020B0503020204020204" pitchFamily="34" charset="-122"/>
              </a:rPr>
              <a:t>（</a:t>
            </a:r>
            <a:r>
              <a:rPr lang="en-US" altLang="zh-CN" sz="2110" dirty="0">
                <a:latin typeface="微软雅黑" panose="020B0503020204020204" pitchFamily="34" charset="-122"/>
                <a:ea typeface="微软雅黑" panose="020B0503020204020204" pitchFamily="34" charset="-122"/>
              </a:rPr>
              <a:t>2</a:t>
            </a:r>
            <a:r>
              <a:rPr lang="zh-CN" altLang="en-US" sz="2110" dirty="0">
                <a:latin typeface="微软雅黑" panose="020B0503020204020204" pitchFamily="34" charset="-122"/>
                <a:ea typeface="微软雅黑" panose="020B0503020204020204" pitchFamily="34" charset="-122"/>
              </a:rPr>
              <a:t>）如果怀疑有脊柱骨折，应就地取材固定伤处，合理搬运伤者。四肢骨折处出现局 部迅速肿胀，提示可能是骨折断端刺破血管引起内出血，可临时找些木棒等固定骨折处并可对局部用毛巾等压迫止血。 </a:t>
            </a:r>
            <a:endParaRPr lang="zh-CN" altLang="en-US" sz="2110" dirty="0">
              <a:latin typeface="微软雅黑" panose="020B0503020204020204" pitchFamily="34" charset="-122"/>
              <a:ea typeface="微软雅黑" panose="020B0503020204020204" pitchFamily="34" charset="-122"/>
            </a:endParaRPr>
          </a:p>
          <a:p>
            <a:pPr marL="0" lvl="0" indent="0">
              <a:lnSpc>
                <a:spcPct val="150000"/>
              </a:lnSpc>
              <a:spcBef>
                <a:spcPct val="0"/>
              </a:spcBef>
              <a:buNone/>
            </a:pPr>
            <a:r>
              <a:rPr lang="zh-CN" altLang="en-US" sz="2110" dirty="0">
                <a:latin typeface="微软雅黑" panose="020B0503020204020204" pitchFamily="34" charset="-122"/>
                <a:ea typeface="微软雅黑" panose="020B0503020204020204" pitchFamily="34" charset="-122"/>
              </a:rPr>
              <a:t>（</a:t>
            </a:r>
            <a:r>
              <a:rPr lang="en-US" altLang="zh-CN" sz="2110" dirty="0">
                <a:latin typeface="微软雅黑" panose="020B0503020204020204" pitchFamily="34" charset="-122"/>
                <a:ea typeface="微软雅黑" panose="020B0503020204020204" pitchFamily="34" charset="-122"/>
              </a:rPr>
              <a:t>3</a:t>
            </a:r>
            <a:r>
              <a:rPr lang="zh-CN" altLang="en-US" sz="2110" dirty="0">
                <a:latin typeface="微软雅黑" panose="020B0503020204020204" pitchFamily="34" charset="-122"/>
                <a:ea typeface="微软雅黑" panose="020B0503020204020204" pitchFamily="34" charset="-122"/>
              </a:rPr>
              <a:t>）对有伤口的开放性骨折患者，应立即封闭伤口。最好用清洁、干净的布片、衣物 覆盖伤口，再用布带包扎；包扎时，不宜过紧，也不宜过松。如遇骨折端外露，注意不要尝试将骨折端放回原处，应继续保持外露，以免将细菌带入伤口深部引起深部感染。如将骨折端或脱位的关节复位了，应给予注明，并在送医院时向医生交待清楚；止血可采用压迫止血方法。要记住的是一旦采用布带、绳子捆扎止血时，必须记录扎带的时间，一般 不宜超过</a:t>
            </a:r>
            <a:r>
              <a:rPr lang="en-US" altLang="zh-CN" sz="2110" dirty="0">
                <a:latin typeface="微软雅黑" panose="020B0503020204020204" pitchFamily="34" charset="-122"/>
                <a:ea typeface="微软雅黑" panose="020B0503020204020204" pitchFamily="34" charset="-122"/>
              </a:rPr>
              <a:t>1</a:t>
            </a:r>
            <a:r>
              <a:rPr lang="zh-CN" altLang="en-US" sz="2110" dirty="0">
                <a:latin typeface="微软雅黑" panose="020B0503020204020204" pitchFamily="34" charset="-122"/>
                <a:ea typeface="微软雅黑" panose="020B0503020204020204" pitchFamily="34" charset="-122"/>
              </a:rPr>
              <a:t>小时，以免时间过长导致肢体缺血坏死。一般每</a:t>
            </a:r>
            <a:r>
              <a:rPr lang="en-US" altLang="zh-CN" sz="2110" dirty="0">
                <a:latin typeface="微软雅黑" panose="020B0503020204020204" pitchFamily="34" charset="-122"/>
                <a:ea typeface="微软雅黑" panose="020B0503020204020204" pitchFamily="34" charset="-122"/>
              </a:rPr>
              <a:t>1</a:t>
            </a:r>
            <a:r>
              <a:rPr lang="zh-CN" altLang="en-US" sz="2110" dirty="0">
                <a:latin typeface="微软雅黑" panose="020B0503020204020204" pitchFamily="34" charset="-122"/>
                <a:ea typeface="微软雅黑" panose="020B0503020204020204" pitchFamily="34" charset="-122"/>
              </a:rPr>
              <a:t>小时需放松止血带至少</a:t>
            </a:r>
            <a:r>
              <a:rPr lang="en-US" altLang="zh-CN" sz="2110" dirty="0">
                <a:latin typeface="微软雅黑" panose="020B0503020204020204" pitchFamily="34" charset="-122"/>
                <a:ea typeface="微软雅黑" panose="020B0503020204020204" pitchFamily="34" charset="-122"/>
              </a:rPr>
              <a:t>5</a:t>
            </a:r>
            <a:r>
              <a:rPr lang="zh-CN" altLang="en-US" sz="2110" dirty="0">
                <a:latin typeface="微软雅黑" panose="020B0503020204020204" pitchFamily="34" charset="-122"/>
                <a:ea typeface="微软雅黑" panose="020B0503020204020204" pitchFamily="34" charset="-122"/>
              </a:rPr>
              <a:t>分钟。</a:t>
            </a:r>
            <a:endParaRPr lang="en-US" altLang="zh-CN" sz="2110" dirty="0">
              <a:latin typeface="黑体" panose="02010609060101010101" pitchFamily="49" charset="-122"/>
            </a:endParaRPr>
          </a:p>
        </p:txBody>
      </p:sp>
      <p:sp>
        <p:nvSpPr>
          <p:cNvPr id="65541" name="文本框 1"/>
          <p:cNvSpPr txBox="1"/>
          <p:nvPr/>
        </p:nvSpPr>
        <p:spPr>
          <a:xfrm>
            <a:off x="3976890" y="1021770"/>
            <a:ext cx="3226231" cy="610870"/>
          </a:xfrm>
          <a:prstGeom prst="rect">
            <a:avLst/>
          </a:prstGeom>
          <a:noFill/>
          <a:ln w="9525">
            <a:noFill/>
          </a:ln>
        </p:spPr>
        <p:txBody>
          <a:bodyPr wrap="square"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3375" b="1" dirty="0">
                <a:solidFill>
                  <a:srgbClr val="000000"/>
                </a:solidFill>
                <a:latin typeface="微软雅黑" panose="020B0503020204020204" pitchFamily="34" charset="-122"/>
                <a:ea typeface="微软雅黑" panose="020B0503020204020204" pitchFamily="34" charset="-122"/>
              </a:rPr>
              <a:t>骨折急救护理</a:t>
            </a:r>
            <a:endParaRPr lang="zh-CN" altLang="en-US" sz="3375" b="1" dirty="0">
              <a:solidFill>
                <a:srgbClr val="000000"/>
              </a:solidFill>
              <a:latin typeface="微软雅黑" panose="020B0503020204020204" pitchFamily="34" charset="-122"/>
              <a:ea typeface="微软雅黑" panose="020B0503020204020204" pitchFamily="34" charset="-122"/>
            </a:endParaRPr>
          </a:p>
        </p:txBody>
      </p:sp>
      <p:sp>
        <p:nvSpPr>
          <p:cNvPr id="3" name="任意多边形 2"/>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任意多边形 1"/>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03  </a:t>
            </a:r>
            <a:r>
              <a:rPr lang="zh-CN" altLang="en-US" sz="3000" dirty="0">
                <a:latin typeface="黑体" panose="02010609060101010101" pitchFamily="49" charset="-122"/>
                <a:ea typeface="微软雅黑" panose="020B0503020204020204" pitchFamily="34" charset="-122"/>
                <a:sym typeface="+mn-ea"/>
              </a:rPr>
              <a:t>工伤处理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3494">
                                            <p:txEl>
                                              <p:pRg st="0" end="0"/>
                                            </p:txEl>
                                          </p:spTgt>
                                        </p:tgtEl>
                                        <p:attrNameLst>
                                          <p:attrName>style.visibility</p:attrName>
                                        </p:attrNameLst>
                                      </p:cBhvr>
                                      <p:to>
                                        <p:strVal val="visible"/>
                                      </p:to>
                                    </p:set>
                                    <p:animEffect transition="in" filter="circle(in)">
                                      <p:cBhvr>
                                        <p:cTn id="7" dur="2000"/>
                                        <p:tgtEl>
                                          <p:spTgt spid="63494">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63494">
                                            <p:txEl>
                                              <p:pRg st="1" end="1"/>
                                            </p:txEl>
                                          </p:spTgt>
                                        </p:tgtEl>
                                        <p:attrNameLst>
                                          <p:attrName>style.visibility</p:attrName>
                                        </p:attrNameLst>
                                      </p:cBhvr>
                                      <p:to>
                                        <p:strVal val="visible"/>
                                      </p:to>
                                    </p:set>
                                    <p:animEffect transition="in" filter="circle(in)">
                                      <p:cBhvr>
                                        <p:cTn id="10" dur="2000"/>
                                        <p:tgtEl>
                                          <p:spTgt spid="63494">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63494">
                                            <p:txEl>
                                              <p:pRg st="2" end="2"/>
                                            </p:txEl>
                                          </p:spTgt>
                                        </p:tgtEl>
                                        <p:attrNameLst>
                                          <p:attrName>style.visibility</p:attrName>
                                        </p:attrNameLst>
                                      </p:cBhvr>
                                      <p:to>
                                        <p:strVal val="visible"/>
                                      </p:to>
                                    </p:set>
                                    <p:animEffect transition="in" filter="circle(in)">
                                      <p:cBhvr>
                                        <p:cTn id="13" dur="2000"/>
                                        <p:tgtEl>
                                          <p:spTgt spid="634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8" name="TextBox 7"/>
          <p:cNvSpPr txBox="1"/>
          <p:nvPr/>
        </p:nvSpPr>
        <p:spPr>
          <a:xfrm>
            <a:off x="1227560" y="1870109"/>
            <a:ext cx="10641371" cy="495808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None/>
            </a:pPr>
            <a:r>
              <a:rPr lang="zh-CN" altLang="en-US" sz="2110" dirty="0">
                <a:latin typeface="微软雅黑" panose="020B0503020204020204" pitchFamily="34" charset="-122"/>
                <a:ea typeface="微软雅黑" panose="020B0503020204020204" pitchFamily="34" charset="-122"/>
              </a:rPr>
              <a:t>迅速远离车祸现场并脱去着火的衣物</a:t>
            </a:r>
            <a:r>
              <a:rPr lang="en-US" altLang="zh-CN" sz="2110" dirty="0">
                <a:latin typeface="微软雅黑" panose="020B0503020204020204" pitchFamily="34" charset="-122"/>
                <a:ea typeface="微软雅黑" panose="020B0503020204020204" pitchFamily="34" charset="-122"/>
              </a:rPr>
              <a:t>.</a:t>
            </a:r>
            <a:r>
              <a:rPr lang="zh-CN" altLang="en-US" sz="2110" dirty="0">
                <a:latin typeface="微软雅黑" panose="020B0503020204020204" pitchFamily="34" charset="-122"/>
                <a:ea typeface="微软雅黑" panose="020B0503020204020204" pitchFamily="34" charset="-122"/>
              </a:rPr>
              <a:t>或用冷水浇正在着火的衣服</a:t>
            </a:r>
            <a:r>
              <a:rPr lang="en-US" altLang="zh-CN" sz="2110" dirty="0">
                <a:latin typeface="微软雅黑" panose="020B0503020204020204" pitchFamily="34" charset="-122"/>
                <a:ea typeface="微软雅黑" panose="020B0503020204020204" pitchFamily="34" charset="-122"/>
              </a:rPr>
              <a:t>.</a:t>
            </a:r>
            <a:r>
              <a:rPr lang="zh-CN" altLang="en-US" sz="2110" dirty="0">
                <a:latin typeface="微软雅黑" panose="020B0503020204020204" pitchFamily="34" charset="-122"/>
                <a:ea typeface="微软雅黑" panose="020B0503020204020204" pitchFamily="34" charset="-122"/>
              </a:rPr>
              <a:t>或就地滚动</a:t>
            </a:r>
            <a:endParaRPr lang="en-US" altLang="zh-CN" sz="2110" dirty="0">
              <a:latin typeface="微软雅黑" panose="020B0503020204020204" pitchFamily="34" charset="-122"/>
              <a:ea typeface="微软雅黑" panose="020B0503020204020204" pitchFamily="34" charset="-122"/>
            </a:endParaRPr>
          </a:p>
          <a:p>
            <a:pPr marL="0" lvl="0" indent="0">
              <a:lnSpc>
                <a:spcPct val="150000"/>
              </a:lnSpc>
              <a:spcBef>
                <a:spcPct val="0"/>
              </a:spcBef>
              <a:buNone/>
            </a:pPr>
            <a:r>
              <a:rPr lang="zh-CN" altLang="en-US" sz="2110" dirty="0">
                <a:latin typeface="微软雅黑" panose="020B0503020204020204" pitchFamily="34" charset="-122"/>
                <a:ea typeface="微软雅黑" panose="020B0503020204020204" pitchFamily="34" charset="-122"/>
              </a:rPr>
              <a:t>用大衣、棉被</a:t>
            </a:r>
            <a:r>
              <a:rPr lang="en-US" altLang="zh-CN" sz="2110" dirty="0">
                <a:latin typeface="微软雅黑" panose="020B0503020204020204" pitchFamily="34" charset="-122"/>
                <a:ea typeface="微软雅黑" panose="020B0503020204020204" pitchFamily="34" charset="-122"/>
              </a:rPr>
              <a:t>,</a:t>
            </a:r>
            <a:r>
              <a:rPr lang="zh-CN" altLang="en-US" sz="2110" dirty="0">
                <a:latin typeface="微软雅黑" panose="020B0503020204020204" pitchFamily="34" charset="-122"/>
                <a:ea typeface="微软雅黑" panose="020B0503020204020204" pitchFamily="34" charset="-122"/>
              </a:rPr>
              <a:t>毯子覆盖使火熄灭</a:t>
            </a:r>
            <a:r>
              <a:rPr lang="en-US" altLang="zh-CN" sz="2110" dirty="0">
                <a:latin typeface="微软雅黑" panose="020B0503020204020204" pitchFamily="34" charset="-122"/>
                <a:ea typeface="微软雅黑" panose="020B0503020204020204" pitchFamily="34" charset="-122"/>
              </a:rPr>
              <a:t>,</a:t>
            </a:r>
            <a:r>
              <a:rPr lang="zh-CN" altLang="en-US" sz="2110" dirty="0">
                <a:latin typeface="微软雅黑" panose="020B0503020204020204" pitchFamily="34" charset="-122"/>
                <a:ea typeface="微软雅黑" panose="020B0503020204020204" pitchFamily="34" charset="-122"/>
              </a:rPr>
              <a:t>或直接滚</a:t>
            </a:r>
            <a:r>
              <a:rPr lang="en-US" altLang="zh-CN" sz="2110" dirty="0">
                <a:latin typeface="微软雅黑" panose="020B0503020204020204" pitchFamily="34" charset="-122"/>
                <a:ea typeface="微软雅黑" panose="020B0503020204020204" pitchFamily="34" charset="-122"/>
              </a:rPr>
              <a:t>,</a:t>
            </a:r>
            <a:r>
              <a:rPr lang="zh-CN" altLang="en-US" sz="2110" dirty="0">
                <a:latin typeface="微软雅黑" panose="020B0503020204020204" pitchFamily="34" charset="-122"/>
                <a:ea typeface="微软雅黑" panose="020B0503020204020204" pitchFamily="34" charset="-122"/>
              </a:rPr>
              <a:t>跳入池塘</a:t>
            </a:r>
            <a:r>
              <a:rPr lang="en-US" altLang="zh-CN" sz="2110" dirty="0">
                <a:latin typeface="微软雅黑" panose="020B0503020204020204" pitchFamily="34" charset="-122"/>
                <a:ea typeface="微软雅黑" panose="020B0503020204020204" pitchFamily="34" charset="-122"/>
              </a:rPr>
              <a:t>,</a:t>
            </a:r>
            <a:r>
              <a:rPr lang="zh-CN" altLang="en-US" sz="2110" dirty="0">
                <a:latin typeface="微软雅黑" panose="020B0503020204020204" pitchFamily="34" charset="-122"/>
                <a:ea typeface="微软雅黑" panose="020B0503020204020204" pitchFamily="34" charset="-122"/>
              </a:rPr>
              <a:t>水池</a:t>
            </a:r>
            <a:r>
              <a:rPr lang="en-US" altLang="zh-CN" sz="2110" dirty="0">
                <a:latin typeface="微软雅黑" panose="020B0503020204020204" pitchFamily="34" charset="-122"/>
                <a:ea typeface="微软雅黑" panose="020B0503020204020204" pitchFamily="34" charset="-122"/>
              </a:rPr>
              <a:t>,</a:t>
            </a:r>
            <a:r>
              <a:rPr lang="zh-CN" altLang="en-US" sz="2110" dirty="0">
                <a:latin typeface="微软雅黑" panose="020B0503020204020204" pitchFamily="34" charset="-122"/>
                <a:ea typeface="微软雅黑" panose="020B0503020204020204" pitchFamily="34" charset="-122"/>
              </a:rPr>
              <a:t>水沟内灭火。   </a:t>
            </a:r>
            <a:endParaRPr lang="en-US" altLang="zh-CN" sz="2110" dirty="0">
              <a:latin typeface="微软雅黑" panose="020B0503020204020204" pitchFamily="34" charset="-122"/>
              <a:ea typeface="微软雅黑" panose="020B0503020204020204" pitchFamily="34" charset="-122"/>
            </a:endParaRPr>
          </a:p>
          <a:p>
            <a:pPr marL="0" lvl="0" indent="0">
              <a:lnSpc>
                <a:spcPct val="150000"/>
              </a:lnSpc>
              <a:spcBef>
                <a:spcPct val="0"/>
              </a:spcBef>
              <a:buNone/>
            </a:pPr>
            <a:r>
              <a:rPr lang="zh-CN" altLang="en-US" sz="2110" dirty="0">
                <a:latin typeface="微软雅黑" panose="020B0503020204020204" pitchFamily="34" charset="-122"/>
                <a:ea typeface="微软雅黑" panose="020B0503020204020204" pitchFamily="34" charset="-122"/>
              </a:rPr>
              <a:t>注意：①不能一边跑，一边呼救，这样会加重烧伤。②被液体烫伤后，立即剪去被浸湿的衣服，如某处衣肉粘边太紧时，不要强行撕下，先剪去未粘连部分，暂留粘连部分。③剪刀不要碰到伤口、水泡，不涂紫药水，红药水和其他药膏，以免影响创面观察。  </a:t>
            </a:r>
            <a:endParaRPr lang="en-US" altLang="zh-CN" sz="2110" dirty="0">
              <a:latin typeface="微软雅黑" panose="020B0503020204020204" pitchFamily="34" charset="-122"/>
              <a:ea typeface="微软雅黑" panose="020B0503020204020204" pitchFamily="34" charset="-122"/>
            </a:endParaRPr>
          </a:p>
          <a:p>
            <a:pPr marL="0" lvl="0" indent="0">
              <a:lnSpc>
                <a:spcPct val="150000"/>
              </a:lnSpc>
              <a:spcBef>
                <a:spcPct val="0"/>
              </a:spcBef>
              <a:buNone/>
            </a:pPr>
            <a:r>
              <a:rPr lang="zh-CN" altLang="en-US" sz="2110" dirty="0">
                <a:latin typeface="微软雅黑" panose="020B0503020204020204" pitchFamily="34" charset="-122"/>
                <a:ea typeface="微软雅黑" panose="020B0503020204020204" pitchFamily="34" charset="-122"/>
              </a:rPr>
              <a:t>创面须用清水冲洗后，用干净布包扎或敷病因创面，防止感染。强酸强碱和沥青烧伤皮肤时，应用清水充分冲洗。眼烧伤时，用生理盐水冲洗后，用棉棍取去异物并滴</a:t>
            </a:r>
            <a:r>
              <a:rPr lang="en-US" altLang="zh-CN" sz="2110" dirty="0">
                <a:latin typeface="微软雅黑" panose="020B0503020204020204" pitchFamily="34" charset="-122"/>
                <a:ea typeface="微软雅黑" panose="020B0503020204020204" pitchFamily="34" charset="-122"/>
              </a:rPr>
              <a:t>0.25%</a:t>
            </a:r>
            <a:r>
              <a:rPr lang="zh-CN" altLang="en-US" sz="2110" dirty="0">
                <a:latin typeface="微软雅黑" panose="020B0503020204020204" pitchFamily="34" charset="-122"/>
                <a:ea typeface="微软雅黑" panose="020B0503020204020204" pitchFamily="34" charset="-122"/>
              </a:rPr>
              <a:t>氯霉素眼液。   </a:t>
            </a:r>
            <a:endParaRPr lang="en-US" altLang="zh-CN" sz="2110" dirty="0">
              <a:latin typeface="微软雅黑" panose="020B0503020204020204" pitchFamily="34" charset="-122"/>
              <a:ea typeface="微软雅黑" panose="020B0503020204020204" pitchFamily="34" charset="-122"/>
            </a:endParaRPr>
          </a:p>
          <a:p>
            <a:pPr marL="0" lvl="0" indent="0">
              <a:lnSpc>
                <a:spcPct val="150000"/>
              </a:lnSpc>
              <a:spcBef>
                <a:spcPct val="0"/>
              </a:spcBef>
              <a:buNone/>
            </a:pPr>
            <a:r>
              <a:rPr lang="zh-CN" altLang="en-US" sz="2110" dirty="0">
                <a:latin typeface="微软雅黑" panose="020B0503020204020204" pitchFamily="34" charset="-122"/>
                <a:ea typeface="微软雅黑" panose="020B0503020204020204" pitchFamily="34" charset="-122"/>
              </a:rPr>
              <a:t>手足烧伤包裹时应将指（趾）分开，以防粘连。   </a:t>
            </a:r>
            <a:endParaRPr lang="en-US" altLang="zh-CN" sz="2110" dirty="0">
              <a:latin typeface="微软雅黑" panose="020B0503020204020204" pitchFamily="34" charset="-122"/>
              <a:ea typeface="微软雅黑" panose="020B0503020204020204" pitchFamily="34" charset="-122"/>
            </a:endParaRPr>
          </a:p>
          <a:p>
            <a:pPr marL="0" lvl="0" indent="0">
              <a:lnSpc>
                <a:spcPct val="150000"/>
              </a:lnSpc>
              <a:spcBef>
                <a:spcPct val="0"/>
              </a:spcBef>
              <a:buNone/>
            </a:pPr>
            <a:r>
              <a:rPr lang="zh-CN" altLang="en-US" sz="2110" dirty="0">
                <a:latin typeface="微软雅黑" panose="020B0503020204020204" pitchFamily="34" charset="-122"/>
                <a:ea typeface="微软雅黑" panose="020B0503020204020204" pitchFamily="34" charset="-122"/>
              </a:rPr>
              <a:t>二三度烧伤时，及时送医院抢治。途中少颠簸，保暖、吸氧、输液。</a:t>
            </a:r>
            <a:endParaRPr lang="en-US" altLang="zh-CN" sz="2110" dirty="0">
              <a:latin typeface="微软雅黑" panose="020B0503020204020204" pitchFamily="34" charset="-122"/>
              <a:ea typeface="微软雅黑" panose="020B0503020204020204" pitchFamily="34" charset="-122"/>
            </a:endParaRPr>
          </a:p>
        </p:txBody>
      </p:sp>
      <p:sp>
        <p:nvSpPr>
          <p:cNvPr id="66563" name="圆角矩形 4"/>
          <p:cNvSpPr/>
          <p:nvPr/>
        </p:nvSpPr>
        <p:spPr>
          <a:xfrm>
            <a:off x="3553057" y="1093525"/>
            <a:ext cx="2087759"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烧伤急救</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3" name="任意多边形 2"/>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任意多边形 1"/>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03  </a:t>
            </a:r>
            <a:r>
              <a:rPr lang="zh-CN" altLang="en-US" sz="3000" dirty="0">
                <a:latin typeface="黑体" panose="02010609060101010101" pitchFamily="49" charset="-122"/>
                <a:ea typeface="微软雅黑" panose="020B0503020204020204" pitchFamily="34" charset="-122"/>
                <a:sym typeface="+mn-ea"/>
              </a:rPr>
              <a:t>工伤处理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4518"/>
                                        </p:tgtEl>
                                        <p:attrNameLst>
                                          <p:attrName>style.visibility</p:attrName>
                                        </p:attrNameLst>
                                      </p:cBhvr>
                                      <p:to>
                                        <p:strVal val="visible"/>
                                      </p:to>
                                    </p:set>
                                    <p:animEffect transition="in" filter="fade">
                                      <p:cBhvr>
                                        <p:cTn id="7" dur="1000"/>
                                        <p:tgtEl>
                                          <p:spTgt spid="64518"/>
                                        </p:tgtEl>
                                      </p:cBhvr>
                                    </p:animEffect>
                                    <p:anim calcmode="lin" valueType="num">
                                      <p:cBhvr>
                                        <p:cTn id="8" dur="1000" fill="hold"/>
                                        <p:tgtEl>
                                          <p:spTgt spid="64518"/>
                                        </p:tgtEl>
                                        <p:attrNameLst>
                                          <p:attrName>ppt_x</p:attrName>
                                        </p:attrNameLst>
                                      </p:cBhvr>
                                      <p:tavLst>
                                        <p:tav tm="0">
                                          <p:val>
                                            <p:strVal val="#ppt_x"/>
                                          </p:val>
                                        </p:tav>
                                        <p:tav tm="100000">
                                          <p:val>
                                            <p:strVal val="#ppt_x"/>
                                          </p:val>
                                        </p:tav>
                                      </p:tavLst>
                                    </p:anim>
                                    <p:anim calcmode="lin" valueType="num">
                                      <p:cBhvr>
                                        <p:cTn id="9" dur="1000" fill="hold"/>
                                        <p:tgtEl>
                                          <p:spTgt spid="645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2" name="TextBox 7"/>
          <p:cNvSpPr txBox="1"/>
          <p:nvPr/>
        </p:nvSpPr>
        <p:spPr>
          <a:xfrm>
            <a:off x="2233768" y="1831602"/>
            <a:ext cx="8541894" cy="25247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None/>
            </a:pPr>
            <a:r>
              <a:rPr lang="zh-CN" altLang="en-US" sz="2110" dirty="0">
                <a:latin typeface="微软雅黑" panose="020B0503020204020204" pitchFamily="34" charset="-122"/>
                <a:ea typeface="微软雅黑" panose="020B0503020204020204" pitchFamily="34" charset="-122"/>
              </a:rPr>
              <a:t>头部受外伤后，不容易一下看出出血点。病人常用手捂着头，但压不住出血点，血还照样流出来。其实，只要在血迹最多的地方分开头发，仔细察看，就能发现出血点。用手指压住出血点一侧的皮肤或压住伤口四周的皮肤，就可止血。要是伤口较大，可用干净手绢叠成小块儿，放在出血点上方，用手指压紧，就可以止血，然后再去医院就医。</a:t>
            </a:r>
            <a:endParaRPr lang="en-US" altLang="zh-CN" sz="2110" dirty="0">
              <a:latin typeface="微软雅黑" panose="020B0503020204020204" pitchFamily="34" charset="-122"/>
              <a:ea typeface="微软雅黑" panose="020B0503020204020204" pitchFamily="34" charset="-122"/>
            </a:endParaRPr>
          </a:p>
        </p:txBody>
      </p:sp>
      <p:sp>
        <p:nvSpPr>
          <p:cNvPr id="67587" name="圆角矩形 4"/>
          <p:cNvSpPr/>
          <p:nvPr/>
        </p:nvSpPr>
        <p:spPr>
          <a:xfrm>
            <a:off x="3651364" y="1093525"/>
            <a:ext cx="3718452"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头部外伤急救</a:t>
            </a:r>
            <a:r>
              <a:rPr lang="en-US" altLang="zh-CN" sz="3375" dirty="0">
                <a:solidFill>
                  <a:srgbClr val="000000"/>
                </a:solidFill>
                <a:latin typeface="微软雅黑" panose="020B0503020204020204" pitchFamily="34" charset="-122"/>
                <a:ea typeface="微软雅黑" panose="020B0503020204020204" pitchFamily="34" charset="-122"/>
              </a:rPr>
              <a:t>(</a:t>
            </a:r>
            <a:r>
              <a:rPr lang="zh-CN" altLang="en-US" sz="3375" dirty="0">
                <a:solidFill>
                  <a:srgbClr val="000000"/>
                </a:solidFill>
                <a:latin typeface="微软雅黑" panose="020B0503020204020204" pitchFamily="34" charset="-122"/>
                <a:ea typeface="微软雅黑" panose="020B0503020204020204" pitchFamily="34" charset="-122"/>
              </a:rPr>
              <a:t>一</a:t>
            </a:r>
            <a:r>
              <a:rPr lang="en-US" altLang="zh-CN" sz="3375" dirty="0">
                <a:solidFill>
                  <a:srgbClr val="000000"/>
                </a:solidFill>
                <a:latin typeface="微软雅黑" panose="020B0503020204020204" pitchFamily="34" charset="-122"/>
                <a:ea typeface="微软雅黑" panose="020B0503020204020204" pitchFamily="34" charset="-122"/>
              </a:rPr>
              <a:t>)</a:t>
            </a:r>
            <a:endParaRPr lang="zh-CN" altLang="en-US" sz="3375" dirty="0">
              <a:solidFill>
                <a:srgbClr val="000000"/>
              </a:solidFill>
              <a:latin typeface="微软雅黑" panose="020B0503020204020204" pitchFamily="34" charset="-122"/>
              <a:ea typeface="微软雅黑" panose="020B0503020204020204" pitchFamily="34" charset="-122"/>
            </a:endParaRPr>
          </a:p>
        </p:txBody>
      </p:sp>
      <p:pic>
        <p:nvPicPr>
          <p:cNvPr id="7" name="Picture 5" descr="图片6"/>
          <p:cNvPicPr>
            <a:picLocks noChangeAspect="1" noChangeArrowheads="1"/>
          </p:cNvPicPr>
          <p:nvPr/>
        </p:nvPicPr>
        <p:blipFill>
          <a:blip r:embed="rId1"/>
          <a:srcRect/>
          <a:stretch>
            <a:fillRect/>
          </a:stretch>
        </p:blipFill>
        <p:spPr bwMode="auto">
          <a:xfrm>
            <a:off x="2713582" y="4623129"/>
            <a:ext cx="1582153" cy="2230167"/>
          </a:xfrm>
          <a:prstGeom prst="rect">
            <a:avLst/>
          </a:prstGeom>
          <a:solidFill>
            <a:schemeClr val="accent5"/>
          </a:solidFill>
          <a:ln w="88900" cap="sq">
            <a:solidFill>
              <a:schemeClr val="accent2"/>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6" descr="面动脉"/>
          <p:cNvPicPr>
            <a:picLocks noChangeAspect="1" noChangeArrowheads="1"/>
          </p:cNvPicPr>
          <p:nvPr/>
        </p:nvPicPr>
        <p:blipFill>
          <a:blip r:embed="rId2"/>
          <a:srcRect/>
          <a:stretch>
            <a:fillRect/>
          </a:stretch>
        </p:blipFill>
        <p:spPr bwMode="auto">
          <a:xfrm>
            <a:off x="5552399" y="4603513"/>
            <a:ext cx="1632657" cy="2249783"/>
          </a:xfrm>
          <a:prstGeom prst="rect">
            <a:avLst/>
          </a:prstGeom>
          <a:solidFill>
            <a:schemeClr val="accent5"/>
          </a:solidFill>
          <a:ln w="88900" cap="sq">
            <a:solidFill>
              <a:schemeClr val="accent2"/>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9" descr="头帽式"/>
          <p:cNvPicPr>
            <a:picLocks noChangeAspect="1" noChangeArrowheads="1"/>
          </p:cNvPicPr>
          <p:nvPr/>
        </p:nvPicPr>
        <p:blipFill>
          <a:blip r:embed="rId3"/>
          <a:srcRect/>
          <a:stretch>
            <a:fillRect/>
          </a:stretch>
        </p:blipFill>
        <p:spPr bwMode="auto">
          <a:xfrm>
            <a:off x="8441720" y="4603513"/>
            <a:ext cx="1952271" cy="2249783"/>
          </a:xfrm>
          <a:prstGeom prst="rect">
            <a:avLst/>
          </a:prstGeom>
          <a:solidFill>
            <a:schemeClr val="accent5"/>
          </a:solidFill>
          <a:ln w="88900" cap="sq">
            <a:solidFill>
              <a:schemeClr val="accent2"/>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任意多边形 2"/>
          <p:cNvSpPr/>
          <p:nvPr>
            <p:custDataLst>
              <p:tags r:id="rId4"/>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任意多边形 1"/>
          <p:cNvSpPr/>
          <p:nvPr>
            <p:custDataLst>
              <p:tags r:id="rId5"/>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03  </a:t>
            </a:r>
            <a:r>
              <a:rPr lang="zh-CN" altLang="en-US" sz="3000" dirty="0">
                <a:latin typeface="黑体" panose="02010609060101010101" pitchFamily="49" charset="-122"/>
                <a:ea typeface="微软雅黑" panose="020B0503020204020204" pitchFamily="34" charset="-122"/>
                <a:sym typeface="+mn-ea"/>
              </a:rPr>
              <a:t>工伤处理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542">
                                            <p:txEl>
                                              <p:pRg st="0" end="0"/>
                                            </p:txEl>
                                          </p:spTgt>
                                        </p:tgtEl>
                                        <p:attrNameLst>
                                          <p:attrName>style.visibility</p:attrName>
                                        </p:attrNameLst>
                                      </p:cBhvr>
                                      <p:to>
                                        <p:strVal val="visible"/>
                                      </p:to>
                                    </p:set>
                                    <p:anim calcmode="lin" valueType="num">
                                      <p:cBhvr additive="base">
                                        <p:cTn id="7" dur="500" fill="hold"/>
                                        <p:tgtEl>
                                          <p:spTgt spid="65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554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6" name="TextBox 7"/>
          <p:cNvSpPr txBox="1"/>
          <p:nvPr/>
        </p:nvSpPr>
        <p:spPr>
          <a:xfrm>
            <a:off x="1626025" y="1906942"/>
            <a:ext cx="9757381" cy="44710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None/>
            </a:pPr>
            <a:r>
              <a:rPr lang="zh-CN" altLang="en-US" sz="2110" dirty="0">
                <a:latin typeface="微软雅黑" panose="020B0503020204020204" pitchFamily="34" charset="-122"/>
                <a:ea typeface="微软雅黑" panose="020B0503020204020204" pitchFamily="34" charset="-122"/>
              </a:rPr>
              <a:t>注意事项：   </a:t>
            </a:r>
            <a:endParaRPr lang="en-US" altLang="zh-CN" sz="2110" dirty="0">
              <a:latin typeface="微软雅黑" panose="020B0503020204020204" pitchFamily="34" charset="-122"/>
              <a:ea typeface="微软雅黑" panose="020B0503020204020204" pitchFamily="34" charset="-122"/>
            </a:endParaRPr>
          </a:p>
          <a:p>
            <a:pPr marL="0" lvl="0" indent="0">
              <a:lnSpc>
                <a:spcPct val="150000"/>
              </a:lnSpc>
              <a:spcBef>
                <a:spcPct val="0"/>
              </a:spcBef>
              <a:buNone/>
            </a:pPr>
            <a:r>
              <a:rPr lang="zh-CN" altLang="en-US" sz="2110" dirty="0">
                <a:latin typeface="微软雅黑" panose="020B0503020204020204" pitchFamily="34" charset="-122"/>
                <a:ea typeface="微软雅黑" panose="020B0503020204020204" pitchFamily="34" charset="-122"/>
              </a:rPr>
              <a:t> </a:t>
            </a:r>
            <a:r>
              <a:rPr lang="en-US" altLang="zh-CN" sz="2110" dirty="0">
                <a:latin typeface="微软雅黑" panose="020B0503020204020204" pitchFamily="34" charset="-122"/>
                <a:ea typeface="微软雅黑" panose="020B0503020204020204" pitchFamily="34" charset="-122"/>
              </a:rPr>
              <a:t>a </a:t>
            </a:r>
            <a:r>
              <a:rPr lang="zh-CN" altLang="en-US" sz="2110" dirty="0">
                <a:latin typeface="微软雅黑" panose="020B0503020204020204" pitchFamily="34" charset="-122"/>
                <a:ea typeface="微软雅黑" panose="020B0503020204020204" pitchFamily="34" charset="-122"/>
              </a:rPr>
              <a:t>当小孩头部受伤后，常常满不在乎，但数小时后发生呕吐的话，应当警惕，应马上去医院看急诊。特别是婴幼儿，如果持续呕吐，发生脱水，就有生命危险。    </a:t>
            </a:r>
            <a:endParaRPr lang="en-US" altLang="zh-CN" sz="2110" dirty="0">
              <a:latin typeface="微软雅黑" panose="020B0503020204020204" pitchFamily="34" charset="-122"/>
              <a:ea typeface="微软雅黑" panose="020B0503020204020204" pitchFamily="34" charset="-122"/>
            </a:endParaRPr>
          </a:p>
          <a:p>
            <a:pPr marL="0" lvl="0" indent="0">
              <a:lnSpc>
                <a:spcPct val="150000"/>
              </a:lnSpc>
              <a:spcBef>
                <a:spcPct val="0"/>
              </a:spcBef>
              <a:buNone/>
            </a:pPr>
            <a:r>
              <a:rPr lang="en-US" altLang="zh-CN" sz="2110" dirty="0">
                <a:latin typeface="微软雅黑" panose="020B0503020204020204" pitchFamily="34" charset="-122"/>
                <a:ea typeface="微软雅黑" panose="020B0503020204020204" pitchFamily="34" charset="-122"/>
              </a:rPr>
              <a:t>b </a:t>
            </a:r>
            <a:r>
              <a:rPr lang="zh-CN" altLang="en-US" sz="2110" dirty="0">
                <a:latin typeface="微软雅黑" panose="020B0503020204020204" pitchFamily="34" charset="-122"/>
                <a:ea typeface="微软雅黑" panose="020B0503020204020204" pitchFamily="34" charset="-122"/>
              </a:rPr>
              <a:t>当头部外伤后，常发现头颅有凹陷，应尽快去医院，否则颅骨凹陷会压迫大脑，进而引起大脑萎缩，这常常成为以后癫痫的原因。    </a:t>
            </a:r>
            <a:endParaRPr lang="en-US" altLang="zh-CN" sz="2110" dirty="0">
              <a:latin typeface="微软雅黑" panose="020B0503020204020204" pitchFamily="34" charset="-122"/>
              <a:ea typeface="微软雅黑" panose="020B0503020204020204" pitchFamily="34" charset="-122"/>
            </a:endParaRPr>
          </a:p>
          <a:p>
            <a:pPr marL="0" lvl="0" indent="0">
              <a:lnSpc>
                <a:spcPct val="150000"/>
              </a:lnSpc>
              <a:spcBef>
                <a:spcPct val="0"/>
              </a:spcBef>
              <a:buNone/>
            </a:pPr>
            <a:r>
              <a:rPr lang="en-US" altLang="zh-CN" sz="2110" dirty="0">
                <a:latin typeface="微软雅黑" panose="020B0503020204020204" pitchFamily="34" charset="-122"/>
                <a:ea typeface="微软雅黑" panose="020B0503020204020204" pitchFamily="34" charset="-122"/>
              </a:rPr>
              <a:t>c </a:t>
            </a:r>
            <a:r>
              <a:rPr lang="zh-CN" altLang="en-US" sz="2110" dirty="0">
                <a:latin typeface="微软雅黑" panose="020B0503020204020204" pitchFamily="34" charset="-122"/>
                <a:ea typeface="微软雅黑" panose="020B0503020204020204" pitchFamily="34" charset="-122"/>
              </a:rPr>
              <a:t>严重的脑外伤可引起神经质，希望周围的人要注意观察负伤者的状态，以免忽略危险的情况。    </a:t>
            </a:r>
            <a:endParaRPr lang="en-US" altLang="zh-CN" sz="2110" dirty="0">
              <a:latin typeface="微软雅黑" panose="020B0503020204020204" pitchFamily="34" charset="-122"/>
              <a:ea typeface="微软雅黑" panose="020B0503020204020204" pitchFamily="34" charset="-122"/>
            </a:endParaRPr>
          </a:p>
          <a:p>
            <a:pPr marL="0" lvl="0" indent="0">
              <a:lnSpc>
                <a:spcPct val="150000"/>
              </a:lnSpc>
              <a:spcBef>
                <a:spcPct val="0"/>
              </a:spcBef>
              <a:buNone/>
            </a:pPr>
            <a:r>
              <a:rPr lang="en-US" altLang="zh-CN" sz="2110" dirty="0">
                <a:latin typeface="微软雅黑" panose="020B0503020204020204" pitchFamily="34" charset="-122"/>
                <a:ea typeface="微软雅黑" panose="020B0503020204020204" pitchFamily="34" charset="-122"/>
              </a:rPr>
              <a:t>d </a:t>
            </a:r>
            <a:r>
              <a:rPr lang="zh-CN" altLang="en-US" sz="2110" dirty="0">
                <a:latin typeface="微软雅黑" panose="020B0503020204020204" pitchFamily="34" charset="-122"/>
                <a:ea typeface="微软雅黑" panose="020B0503020204020204" pitchFamily="34" charset="-122"/>
              </a:rPr>
              <a:t>冷敷只有在头皮起包时才有效。因为，脑子外有颅骨包围，而且还有几层膜样组织保护，当脑内产生病变，而只在表面上冷敷是没有任何作用的。</a:t>
            </a:r>
            <a:endParaRPr lang="en-US" altLang="zh-CN" sz="2110" dirty="0">
              <a:latin typeface="微软雅黑" panose="020B0503020204020204" pitchFamily="34" charset="-122"/>
              <a:ea typeface="微软雅黑" panose="020B0503020204020204" pitchFamily="34" charset="-122"/>
            </a:endParaRPr>
          </a:p>
        </p:txBody>
      </p:sp>
      <p:sp>
        <p:nvSpPr>
          <p:cNvPr id="68613" name="圆角矩形 4"/>
          <p:cNvSpPr/>
          <p:nvPr/>
        </p:nvSpPr>
        <p:spPr>
          <a:xfrm>
            <a:off x="3543012" y="1153560"/>
            <a:ext cx="4068366"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头部外伤急救</a:t>
            </a:r>
            <a:r>
              <a:rPr lang="en-US" altLang="zh-CN" sz="3375" dirty="0">
                <a:solidFill>
                  <a:srgbClr val="000000"/>
                </a:solidFill>
                <a:latin typeface="微软雅黑" panose="020B0503020204020204" pitchFamily="34" charset="-122"/>
                <a:ea typeface="微软雅黑" panose="020B0503020204020204" pitchFamily="34" charset="-122"/>
              </a:rPr>
              <a:t>(</a:t>
            </a:r>
            <a:r>
              <a:rPr lang="zh-CN" altLang="en-US" sz="3375" dirty="0">
                <a:solidFill>
                  <a:srgbClr val="000000"/>
                </a:solidFill>
                <a:latin typeface="微软雅黑" panose="020B0503020204020204" pitchFamily="34" charset="-122"/>
                <a:ea typeface="微软雅黑" panose="020B0503020204020204" pitchFamily="34" charset="-122"/>
              </a:rPr>
              <a:t>二</a:t>
            </a:r>
            <a:r>
              <a:rPr lang="en-US" altLang="zh-CN" sz="3375" dirty="0">
                <a:solidFill>
                  <a:srgbClr val="000000"/>
                </a:solidFill>
                <a:latin typeface="微软雅黑" panose="020B0503020204020204" pitchFamily="34" charset="-122"/>
                <a:ea typeface="微软雅黑" panose="020B0503020204020204" pitchFamily="34" charset="-122"/>
              </a:rPr>
              <a:t>)</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3" name="任意多边形 2"/>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任意多边形 1"/>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03  </a:t>
            </a:r>
            <a:r>
              <a:rPr lang="zh-CN" altLang="en-US" sz="3000" dirty="0">
                <a:latin typeface="黑体" panose="02010609060101010101" pitchFamily="49" charset="-122"/>
                <a:ea typeface="微软雅黑" panose="020B0503020204020204" pitchFamily="34" charset="-122"/>
                <a:sym typeface="+mn-ea"/>
              </a:rPr>
              <a:t>工伤处理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6566">
                                            <p:txEl>
                                              <p:pRg st="0" end="0"/>
                                            </p:txEl>
                                          </p:spTgt>
                                        </p:tgtEl>
                                        <p:attrNameLst>
                                          <p:attrName>style.visibility</p:attrName>
                                        </p:attrNameLst>
                                      </p:cBhvr>
                                      <p:to>
                                        <p:strVal val="visible"/>
                                      </p:to>
                                    </p:set>
                                    <p:animEffect transition="in" filter="barn(inVertical)">
                                      <p:cBhvr>
                                        <p:cTn id="7" dur="500"/>
                                        <p:tgtEl>
                                          <p:spTgt spid="6656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6566">
                                            <p:txEl>
                                              <p:pRg st="1" end="1"/>
                                            </p:txEl>
                                          </p:spTgt>
                                        </p:tgtEl>
                                        <p:attrNameLst>
                                          <p:attrName>style.visibility</p:attrName>
                                        </p:attrNameLst>
                                      </p:cBhvr>
                                      <p:to>
                                        <p:strVal val="visible"/>
                                      </p:to>
                                    </p:set>
                                    <p:animEffect transition="in" filter="barn(inVertical)">
                                      <p:cBhvr>
                                        <p:cTn id="10" dur="500"/>
                                        <p:tgtEl>
                                          <p:spTgt spid="6656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6566">
                                            <p:txEl>
                                              <p:pRg st="2" end="2"/>
                                            </p:txEl>
                                          </p:spTgt>
                                        </p:tgtEl>
                                        <p:attrNameLst>
                                          <p:attrName>style.visibility</p:attrName>
                                        </p:attrNameLst>
                                      </p:cBhvr>
                                      <p:to>
                                        <p:strVal val="visible"/>
                                      </p:to>
                                    </p:set>
                                    <p:animEffect transition="in" filter="barn(inVertical)">
                                      <p:cBhvr>
                                        <p:cTn id="13" dur="500"/>
                                        <p:tgtEl>
                                          <p:spTgt spid="6656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6566">
                                            <p:txEl>
                                              <p:pRg st="3" end="3"/>
                                            </p:txEl>
                                          </p:spTgt>
                                        </p:tgtEl>
                                        <p:attrNameLst>
                                          <p:attrName>style.visibility</p:attrName>
                                        </p:attrNameLst>
                                      </p:cBhvr>
                                      <p:to>
                                        <p:strVal val="visible"/>
                                      </p:to>
                                    </p:set>
                                    <p:animEffect transition="in" filter="barn(inVertical)">
                                      <p:cBhvr>
                                        <p:cTn id="16" dur="500"/>
                                        <p:tgtEl>
                                          <p:spTgt spid="66566">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6566">
                                            <p:txEl>
                                              <p:pRg st="4" end="4"/>
                                            </p:txEl>
                                          </p:spTgt>
                                        </p:tgtEl>
                                        <p:attrNameLst>
                                          <p:attrName>style.visibility</p:attrName>
                                        </p:attrNameLst>
                                      </p:cBhvr>
                                      <p:to>
                                        <p:strVal val="visible"/>
                                      </p:to>
                                    </p:set>
                                    <p:animEffect transition="in" filter="barn(inVertical)">
                                      <p:cBhvr>
                                        <p:cTn id="19" dur="500"/>
                                        <p:tgtEl>
                                          <p:spTgt spid="665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0" name="TextBox 7"/>
          <p:cNvSpPr txBox="1"/>
          <p:nvPr/>
        </p:nvSpPr>
        <p:spPr>
          <a:xfrm>
            <a:off x="2486577" y="2878720"/>
            <a:ext cx="8016187" cy="30111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None/>
            </a:pPr>
            <a:r>
              <a:rPr lang="en-US" altLang="zh-CN" sz="2110" dirty="0">
                <a:latin typeface="微软雅黑" panose="020B0503020204020204" pitchFamily="34" charset="-122"/>
                <a:ea typeface="微软雅黑" panose="020B0503020204020204" pitchFamily="34" charset="-122"/>
              </a:rPr>
              <a:t>a </a:t>
            </a:r>
            <a:r>
              <a:rPr lang="zh-CN" altLang="en-US" sz="2110" dirty="0">
                <a:latin typeface="微软雅黑" panose="020B0503020204020204" pitchFamily="34" charset="-122"/>
                <a:ea typeface="微软雅黑" panose="020B0503020204020204" pitchFamily="34" charset="-122"/>
              </a:rPr>
              <a:t>、如遇呼吸心跳停止应立即进行人工复苏。    </a:t>
            </a:r>
            <a:endParaRPr lang="en-US" altLang="zh-CN" sz="2110" dirty="0">
              <a:latin typeface="微软雅黑" panose="020B0503020204020204" pitchFamily="34" charset="-122"/>
              <a:ea typeface="微软雅黑" panose="020B0503020204020204" pitchFamily="34" charset="-122"/>
            </a:endParaRPr>
          </a:p>
          <a:p>
            <a:pPr marL="0" lvl="0" indent="0">
              <a:lnSpc>
                <a:spcPct val="150000"/>
              </a:lnSpc>
              <a:spcBef>
                <a:spcPct val="0"/>
              </a:spcBef>
              <a:buNone/>
            </a:pPr>
            <a:r>
              <a:rPr lang="en-US" altLang="zh-CN" sz="2110" dirty="0">
                <a:latin typeface="微软雅黑" panose="020B0503020204020204" pitchFamily="34" charset="-122"/>
                <a:ea typeface="微软雅黑" panose="020B0503020204020204" pitchFamily="34" charset="-122"/>
              </a:rPr>
              <a:t>b </a:t>
            </a:r>
            <a:r>
              <a:rPr lang="zh-CN" altLang="en-US" sz="2110" dirty="0">
                <a:latin typeface="微软雅黑" panose="020B0503020204020204" pitchFamily="34" charset="-122"/>
                <a:ea typeface="微软雅黑" panose="020B0503020204020204" pitchFamily="34" charset="-122"/>
              </a:rPr>
              <a:t>、若伤者露肠时，不要把露肠送回腹腔</a:t>
            </a:r>
            <a:r>
              <a:rPr lang="en-US" altLang="zh-CN" sz="2110" dirty="0">
                <a:latin typeface="微软雅黑" panose="020B0503020204020204" pitchFamily="34" charset="-122"/>
                <a:ea typeface="微软雅黑" panose="020B0503020204020204" pitchFamily="34" charset="-122"/>
              </a:rPr>
              <a:t>,</a:t>
            </a:r>
            <a:r>
              <a:rPr lang="zh-CN" altLang="en-US" sz="2110" dirty="0">
                <a:latin typeface="微软雅黑" panose="020B0503020204020204" pitchFamily="34" charset="-122"/>
                <a:ea typeface="微软雅黑" panose="020B0503020204020204" pitchFamily="34" charset="-122"/>
              </a:rPr>
              <a:t>应将上面的泥土等用清水冲干净，再用干净的碗盆扣住或干净布、手巾覆盖，并用绷带、布带缠住</a:t>
            </a:r>
            <a:r>
              <a:rPr lang="en-US" altLang="zh-CN" sz="2110" dirty="0">
                <a:latin typeface="微软雅黑" panose="020B0503020204020204" pitchFamily="34" charset="-122"/>
                <a:ea typeface="微软雅黑" panose="020B0503020204020204" pitchFamily="34" charset="-122"/>
              </a:rPr>
              <a:t>,</a:t>
            </a:r>
            <a:r>
              <a:rPr lang="zh-CN" altLang="en-US" sz="2110" dirty="0">
                <a:latin typeface="微软雅黑" panose="020B0503020204020204" pitchFamily="34" charset="-122"/>
                <a:ea typeface="微软雅黑" panose="020B0503020204020204" pitchFamily="34" charset="-122"/>
              </a:rPr>
              <a:t>防止感染。速请丈夫来急救或送至附近医院抢救。    </a:t>
            </a:r>
            <a:endParaRPr lang="en-US" altLang="zh-CN" sz="2110" dirty="0">
              <a:latin typeface="微软雅黑" panose="020B0503020204020204" pitchFamily="34" charset="-122"/>
              <a:ea typeface="微软雅黑" panose="020B0503020204020204" pitchFamily="34" charset="-122"/>
            </a:endParaRPr>
          </a:p>
          <a:p>
            <a:pPr marL="0" lvl="0" indent="0">
              <a:lnSpc>
                <a:spcPct val="150000"/>
              </a:lnSpc>
              <a:spcBef>
                <a:spcPct val="0"/>
              </a:spcBef>
              <a:buNone/>
            </a:pPr>
            <a:r>
              <a:rPr lang="en-US" altLang="zh-CN" sz="2110" dirty="0">
                <a:latin typeface="微软雅黑" panose="020B0503020204020204" pitchFamily="34" charset="-122"/>
                <a:ea typeface="微软雅黑" panose="020B0503020204020204" pitchFamily="34" charset="-122"/>
              </a:rPr>
              <a:t>c </a:t>
            </a:r>
            <a:r>
              <a:rPr lang="zh-CN" altLang="en-US" sz="2110" dirty="0">
                <a:latin typeface="微软雅黑" panose="020B0503020204020204" pitchFamily="34" charset="-122"/>
                <a:ea typeface="微软雅黑" panose="020B0503020204020204" pitchFamily="34" charset="-122"/>
              </a:rPr>
              <a:t>、伤者屈膝仰卧，安静休息，绝对禁食。   </a:t>
            </a:r>
            <a:endParaRPr lang="en-US" altLang="zh-CN" sz="2110" dirty="0">
              <a:latin typeface="微软雅黑" panose="020B0503020204020204" pitchFamily="34" charset="-122"/>
              <a:ea typeface="微软雅黑" panose="020B0503020204020204" pitchFamily="34" charset="-122"/>
            </a:endParaRPr>
          </a:p>
          <a:p>
            <a:pPr marL="0" lvl="0" indent="0">
              <a:lnSpc>
                <a:spcPct val="150000"/>
              </a:lnSpc>
              <a:spcBef>
                <a:spcPct val="0"/>
              </a:spcBef>
              <a:buNone/>
            </a:pPr>
            <a:r>
              <a:rPr lang="en-US" altLang="zh-CN" sz="2110" dirty="0">
                <a:latin typeface="微软雅黑" panose="020B0503020204020204" pitchFamily="34" charset="-122"/>
                <a:ea typeface="微软雅黑" panose="020B0503020204020204" pitchFamily="34" charset="-122"/>
              </a:rPr>
              <a:t>d </a:t>
            </a:r>
            <a:r>
              <a:rPr lang="zh-CN" altLang="en-US" sz="2110" dirty="0">
                <a:latin typeface="微软雅黑" panose="020B0503020204020204" pitchFamily="34" charset="-122"/>
                <a:ea typeface="微软雅黑" panose="020B0503020204020204" pitchFamily="34" charset="-122"/>
              </a:rPr>
              <a:t>、如有出血时应立即止血。</a:t>
            </a:r>
            <a:endParaRPr lang="en-US" altLang="zh-CN" sz="2110" dirty="0">
              <a:latin typeface="微软雅黑" panose="020B0503020204020204" pitchFamily="34" charset="-122"/>
              <a:ea typeface="微软雅黑" panose="020B0503020204020204" pitchFamily="34" charset="-122"/>
            </a:endParaRPr>
          </a:p>
        </p:txBody>
      </p:sp>
      <p:sp>
        <p:nvSpPr>
          <p:cNvPr id="69637" name="圆角矩形 4"/>
          <p:cNvSpPr/>
          <p:nvPr/>
        </p:nvSpPr>
        <p:spPr>
          <a:xfrm>
            <a:off x="3543012" y="1310464"/>
            <a:ext cx="3412070"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腹部外伤急救 </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3" name="任意多边形 2"/>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任意多边形 1"/>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03  </a:t>
            </a:r>
            <a:r>
              <a:rPr lang="zh-CN" altLang="en-US" sz="3000" dirty="0">
                <a:latin typeface="黑体" panose="02010609060101010101" pitchFamily="49" charset="-122"/>
                <a:ea typeface="微软雅黑" panose="020B0503020204020204" pitchFamily="34" charset="-122"/>
                <a:sym typeface="+mn-ea"/>
              </a:rPr>
              <a:t>工伤处理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7590">
                                            <p:txEl>
                                              <p:pRg st="0" end="0"/>
                                            </p:txEl>
                                          </p:spTgt>
                                        </p:tgtEl>
                                        <p:attrNameLst>
                                          <p:attrName>style.visibility</p:attrName>
                                        </p:attrNameLst>
                                      </p:cBhvr>
                                      <p:to>
                                        <p:strVal val="visible"/>
                                      </p:to>
                                    </p:set>
                                    <p:animEffect transition="in" filter="circle(in)">
                                      <p:cBhvr>
                                        <p:cTn id="7" dur="2000"/>
                                        <p:tgtEl>
                                          <p:spTgt spid="67590">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67590">
                                            <p:txEl>
                                              <p:pRg st="1" end="1"/>
                                            </p:txEl>
                                          </p:spTgt>
                                        </p:tgtEl>
                                        <p:attrNameLst>
                                          <p:attrName>style.visibility</p:attrName>
                                        </p:attrNameLst>
                                      </p:cBhvr>
                                      <p:to>
                                        <p:strVal val="visible"/>
                                      </p:to>
                                    </p:set>
                                    <p:animEffect transition="in" filter="circle(in)">
                                      <p:cBhvr>
                                        <p:cTn id="10" dur="2000"/>
                                        <p:tgtEl>
                                          <p:spTgt spid="67590">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67590">
                                            <p:txEl>
                                              <p:pRg st="2" end="2"/>
                                            </p:txEl>
                                          </p:spTgt>
                                        </p:tgtEl>
                                        <p:attrNameLst>
                                          <p:attrName>style.visibility</p:attrName>
                                        </p:attrNameLst>
                                      </p:cBhvr>
                                      <p:to>
                                        <p:strVal val="visible"/>
                                      </p:to>
                                    </p:set>
                                    <p:animEffect transition="in" filter="circle(in)">
                                      <p:cBhvr>
                                        <p:cTn id="13" dur="2000"/>
                                        <p:tgtEl>
                                          <p:spTgt spid="67590">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67590">
                                            <p:txEl>
                                              <p:pRg st="3" end="3"/>
                                            </p:txEl>
                                          </p:spTgt>
                                        </p:tgtEl>
                                        <p:attrNameLst>
                                          <p:attrName>style.visibility</p:attrName>
                                        </p:attrNameLst>
                                      </p:cBhvr>
                                      <p:to>
                                        <p:strVal val="visible"/>
                                      </p:to>
                                    </p:set>
                                    <p:animEffect transition="in" filter="circle(in)">
                                      <p:cBhvr>
                                        <p:cTn id="16" dur="2000"/>
                                        <p:tgtEl>
                                          <p:spTgt spid="675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95478" y="4712705"/>
            <a:ext cx="8572030" cy="22970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68614" name="TextBox 7"/>
          <p:cNvSpPr txBox="1"/>
          <p:nvPr/>
        </p:nvSpPr>
        <p:spPr>
          <a:xfrm>
            <a:off x="2134990" y="1532152"/>
            <a:ext cx="8739452" cy="30111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None/>
            </a:pPr>
            <a:r>
              <a:rPr lang="en-US" altLang="zh-CN" sz="2110" dirty="0">
                <a:latin typeface="微软雅黑" panose="020B0503020204020204" pitchFamily="34" charset="-122"/>
                <a:ea typeface="微软雅黑" panose="020B0503020204020204" pitchFamily="34" charset="-122"/>
              </a:rPr>
              <a:t>a</a:t>
            </a:r>
            <a:r>
              <a:rPr lang="zh-CN" altLang="en-US" sz="2110" dirty="0">
                <a:latin typeface="微软雅黑" panose="020B0503020204020204" pitchFamily="34" charset="-122"/>
                <a:ea typeface="微软雅黑" panose="020B0503020204020204" pitchFamily="34" charset="-122"/>
              </a:rPr>
              <a:t>、</a:t>
            </a:r>
            <a:r>
              <a:rPr lang="en-US" altLang="zh-CN" sz="2110" dirty="0">
                <a:latin typeface="微软雅黑" panose="020B0503020204020204" pitchFamily="34" charset="-122"/>
                <a:ea typeface="微软雅黑" panose="020B0503020204020204" pitchFamily="34" charset="-122"/>
              </a:rPr>
              <a:t> </a:t>
            </a:r>
            <a:r>
              <a:rPr lang="zh-CN" altLang="en-US" sz="2110" dirty="0">
                <a:latin typeface="微软雅黑" panose="020B0503020204020204" pitchFamily="34" charset="-122"/>
                <a:ea typeface="微软雅黑" panose="020B0503020204020204" pitchFamily="34" charset="-122"/>
              </a:rPr>
              <a:t>胸部开放伤要立即包扎封闭（不要用敷料填塞胸腔伤口，以防滑入）</a:t>
            </a:r>
            <a:endParaRPr lang="en-US" altLang="zh-CN" sz="2110" dirty="0">
              <a:latin typeface="微软雅黑" panose="020B0503020204020204" pitchFamily="34" charset="-122"/>
              <a:ea typeface="微软雅黑" panose="020B0503020204020204" pitchFamily="34" charset="-122"/>
            </a:endParaRPr>
          </a:p>
          <a:p>
            <a:pPr marL="0" lvl="0" indent="0">
              <a:lnSpc>
                <a:spcPct val="150000"/>
              </a:lnSpc>
              <a:spcBef>
                <a:spcPct val="0"/>
              </a:spcBef>
              <a:buNone/>
            </a:pPr>
            <a:r>
              <a:rPr lang="en-US" altLang="zh-CN" sz="2110" dirty="0">
                <a:latin typeface="微软雅黑" panose="020B0503020204020204" pitchFamily="34" charset="-122"/>
                <a:ea typeface="微软雅黑" panose="020B0503020204020204" pitchFamily="34" charset="-122"/>
              </a:rPr>
              <a:t>b </a:t>
            </a:r>
            <a:r>
              <a:rPr lang="zh-CN" altLang="en-US" sz="2110" dirty="0">
                <a:latin typeface="微软雅黑" panose="020B0503020204020204" pitchFamily="34" charset="-122"/>
                <a:ea typeface="微软雅黑" panose="020B0503020204020204" pitchFamily="34" charset="-122"/>
              </a:rPr>
              <a:t>、清除呼吸道的血液和粘液；必要时在条件许可下进行紧急气管切开</a:t>
            </a:r>
            <a:endParaRPr lang="en-US" altLang="zh-CN" sz="2110" dirty="0">
              <a:latin typeface="微软雅黑" panose="020B0503020204020204" pitchFamily="34" charset="-122"/>
              <a:ea typeface="微软雅黑" panose="020B0503020204020204" pitchFamily="34" charset="-122"/>
            </a:endParaRPr>
          </a:p>
          <a:p>
            <a:pPr marL="0" lvl="0" indent="0">
              <a:lnSpc>
                <a:spcPct val="150000"/>
              </a:lnSpc>
              <a:spcBef>
                <a:spcPct val="0"/>
              </a:spcBef>
              <a:buNone/>
            </a:pPr>
            <a:r>
              <a:rPr lang="en-US" altLang="zh-CN" sz="2110" dirty="0">
                <a:latin typeface="微软雅黑" panose="020B0503020204020204" pitchFamily="34" charset="-122"/>
                <a:ea typeface="微软雅黑" panose="020B0503020204020204" pitchFamily="34" charset="-122"/>
              </a:rPr>
              <a:t>c </a:t>
            </a:r>
            <a:r>
              <a:rPr lang="zh-CN" altLang="en-US" sz="2110" dirty="0">
                <a:latin typeface="微软雅黑" panose="020B0503020204020204" pitchFamily="34" charset="-122"/>
                <a:ea typeface="微软雅黑" panose="020B0503020204020204" pitchFamily="34" charset="-122"/>
              </a:rPr>
              <a:t>、多根肋骨骨折有明显的胸壁反常呼吸运动时，用厚敷料或急救包压在伤处，外加胶布绷带固定</a:t>
            </a:r>
            <a:endParaRPr lang="en-US" altLang="zh-CN" sz="2110" dirty="0">
              <a:latin typeface="微软雅黑" panose="020B0503020204020204" pitchFamily="34" charset="-122"/>
              <a:ea typeface="微软雅黑" panose="020B0503020204020204" pitchFamily="34" charset="-122"/>
            </a:endParaRPr>
          </a:p>
          <a:p>
            <a:pPr marL="0" lvl="0" indent="0">
              <a:lnSpc>
                <a:spcPct val="150000"/>
              </a:lnSpc>
              <a:spcBef>
                <a:spcPct val="0"/>
              </a:spcBef>
              <a:buNone/>
            </a:pPr>
            <a:r>
              <a:rPr lang="en-US" altLang="zh-CN" sz="2110" dirty="0">
                <a:latin typeface="微软雅黑" panose="020B0503020204020204" pitchFamily="34" charset="-122"/>
                <a:ea typeface="微软雅黑" panose="020B0503020204020204" pitchFamily="34" charset="-122"/>
              </a:rPr>
              <a:t>d </a:t>
            </a:r>
            <a:r>
              <a:rPr lang="zh-CN" altLang="en-US" sz="2110" dirty="0">
                <a:latin typeface="微软雅黑" panose="020B0503020204020204" pitchFamily="34" charset="-122"/>
                <a:ea typeface="微软雅黑" panose="020B0503020204020204" pitchFamily="34" charset="-122"/>
              </a:rPr>
              <a:t>、胸部伤送医院急救时应取</a:t>
            </a:r>
            <a:r>
              <a:rPr lang="en-US" altLang="zh-CN" sz="2110" dirty="0">
                <a:latin typeface="微软雅黑" panose="020B0503020204020204" pitchFamily="34" charset="-122"/>
                <a:ea typeface="微软雅黑" panose="020B0503020204020204" pitchFamily="34" charset="-122"/>
              </a:rPr>
              <a:t>30°</a:t>
            </a:r>
            <a:r>
              <a:rPr lang="zh-CN" altLang="en-US" sz="2110" dirty="0">
                <a:latin typeface="微软雅黑" panose="020B0503020204020204" pitchFamily="34" charset="-122"/>
                <a:ea typeface="微软雅黑" panose="020B0503020204020204" pitchFamily="34" charset="-122"/>
              </a:rPr>
              <a:t>的半坐体位，并用衣被将伤员上身垫高，有休克者可同时将下肢抬高，切不可头低脚高位</a:t>
            </a:r>
            <a:endParaRPr lang="en-US" altLang="zh-CN" sz="2110" dirty="0">
              <a:latin typeface="微软雅黑" panose="020B0503020204020204" pitchFamily="34" charset="-122"/>
              <a:ea typeface="微软雅黑" panose="020B0503020204020204" pitchFamily="34" charset="-122"/>
            </a:endParaRPr>
          </a:p>
        </p:txBody>
      </p:sp>
      <p:sp>
        <p:nvSpPr>
          <p:cNvPr id="70662" name="矩形 1"/>
          <p:cNvSpPr/>
          <p:nvPr/>
        </p:nvSpPr>
        <p:spPr>
          <a:xfrm>
            <a:off x="3618115" y="950015"/>
            <a:ext cx="2881341"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胸部外伤急救</a:t>
            </a:r>
            <a:endParaRPr lang="zh-CN" altLang="en-US" sz="3375" dirty="0">
              <a:solidFill>
                <a:srgbClr val="000000"/>
              </a:solidFill>
              <a:latin typeface="微软雅黑" panose="020B0503020204020204" pitchFamily="34" charset="-122"/>
              <a:ea typeface="微软雅黑" panose="020B0503020204020204" pitchFamily="34" charset="-122"/>
            </a:endParaRPr>
          </a:p>
        </p:txBody>
      </p:sp>
      <p:pic>
        <p:nvPicPr>
          <p:cNvPr id="7" name="Picture 4" descr="CIMG2039"/>
          <p:cNvPicPr>
            <a:picLocks noChangeAspect="1" noChangeArrowheads="1"/>
          </p:cNvPicPr>
          <p:nvPr/>
        </p:nvPicPr>
        <p:blipFill>
          <a:blip r:embed="rId1" cstate="print"/>
          <a:srcRect l="61253" t="6184" r="4839" b="17545"/>
          <a:stretch>
            <a:fillRect/>
          </a:stretch>
        </p:blipFill>
        <p:spPr bwMode="auto">
          <a:xfrm>
            <a:off x="7792068" y="4917205"/>
            <a:ext cx="1582153" cy="1888378"/>
          </a:xfrm>
          <a:prstGeom prst="rect">
            <a:avLst/>
          </a:prstGeom>
          <a:solidFill>
            <a:schemeClr val="accent5"/>
          </a:solidFill>
          <a:ln w="88900" cap="sq">
            <a:solidFill>
              <a:schemeClr val="accent2"/>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descr="CIMG2039"/>
          <p:cNvPicPr>
            <a:picLocks noChangeAspect="1" noChangeArrowheads="1"/>
          </p:cNvPicPr>
          <p:nvPr/>
        </p:nvPicPr>
        <p:blipFill>
          <a:blip r:embed="rId2" cstate="print"/>
          <a:srcRect l="5469" t="6184" r="56248" b="13422"/>
          <a:stretch>
            <a:fillRect/>
          </a:stretch>
        </p:blipFill>
        <p:spPr bwMode="auto">
          <a:xfrm>
            <a:off x="3505943" y="4922067"/>
            <a:ext cx="1690335" cy="1883516"/>
          </a:xfrm>
          <a:prstGeom prst="rect">
            <a:avLst/>
          </a:prstGeom>
          <a:solidFill>
            <a:schemeClr val="accent5"/>
          </a:solidFill>
          <a:ln w="88900" cap="sq">
            <a:solidFill>
              <a:schemeClr val="accent2"/>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任意多边形 2"/>
          <p:cNvSpPr/>
          <p:nvPr>
            <p:custDataLst>
              <p:tags r:id="rId3"/>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任意多边形 3"/>
          <p:cNvSpPr/>
          <p:nvPr>
            <p:custDataLst>
              <p:tags r:id="rId4"/>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5"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03  </a:t>
            </a:r>
            <a:r>
              <a:rPr lang="zh-CN" altLang="en-US" sz="3000" dirty="0">
                <a:latin typeface="黑体" panose="02010609060101010101" pitchFamily="49" charset="-122"/>
                <a:ea typeface="微软雅黑" panose="020B0503020204020204" pitchFamily="34" charset="-122"/>
                <a:sym typeface="+mn-ea"/>
              </a:rPr>
              <a:t>工伤处理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8614"/>
                                        </p:tgtEl>
                                        <p:attrNameLst>
                                          <p:attrName>style.visibility</p:attrName>
                                        </p:attrNameLst>
                                      </p:cBhvr>
                                      <p:to>
                                        <p:strVal val="visible"/>
                                      </p:to>
                                    </p:set>
                                    <p:animEffect transition="in" filter="wipe(down)">
                                      <p:cBhvr>
                                        <p:cTn id="7" dur="500"/>
                                        <p:tgtEl>
                                          <p:spTgt spid="6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3447582" y="1240383"/>
            <a:ext cx="4820092"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安全生产培训的目的</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7" name="圆角矩形 6"/>
          <p:cNvSpPr/>
          <p:nvPr/>
        </p:nvSpPr>
        <p:spPr>
          <a:xfrm>
            <a:off x="1892227" y="5663209"/>
            <a:ext cx="2799303" cy="569236"/>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8" name="圆角矩形 7"/>
          <p:cNvSpPr/>
          <p:nvPr/>
        </p:nvSpPr>
        <p:spPr>
          <a:xfrm>
            <a:off x="5095019" y="4333875"/>
            <a:ext cx="2799303" cy="569236"/>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9" name="圆角矩形 8"/>
          <p:cNvSpPr/>
          <p:nvPr/>
        </p:nvSpPr>
        <p:spPr>
          <a:xfrm>
            <a:off x="8297810" y="3004541"/>
            <a:ext cx="2799303" cy="569236"/>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grpSp>
        <p:nvGrpSpPr>
          <p:cNvPr id="11" name="Group 8"/>
          <p:cNvGrpSpPr/>
          <p:nvPr/>
        </p:nvGrpSpPr>
        <p:grpSpPr bwMode="auto">
          <a:xfrm flipH="1">
            <a:off x="2593574" y="2891062"/>
            <a:ext cx="1751664" cy="2611116"/>
            <a:chOff x="389" y="6"/>
            <a:chExt cx="1337" cy="1993"/>
          </a:xfrm>
          <a:solidFill>
            <a:schemeClr val="accent2"/>
          </a:solidFill>
        </p:grpSpPr>
        <p:sp>
          <p:nvSpPr>
            <p:cNvPr id="12" name="Freeform 6"/>
            <p:cNvSpPr/>
            <p:nvPr/>
          </p:nvSpPr>
          <p:spPr bwMode="auto">
            <a:xfrm flipV="1">
              <a:off x="819" y="6"/>
              <a:ext cx="333" cy="337"/>
            </a:xfrm>
            <a:custGeom>
              <a:avLst/>
              <a:gdLst>
                <a:gd name="T0" fmla="*/ 843 w 2265"/>
                <a:gd name="T1" fmla="*/ 2241 h 2300"/>
                <a:gd name="T2" fmla="*/ 1529 w 2265"/>
                <a:gd name="T3" fmla="*/ 2205 h 2300"/>
                <a:gd name="T4" fmla="*/ 2249 w 2265"/>
                <a:gd name="T5" fmla="*/ 1281 h 2300"/>
                <a:gd name="T6" fmla="*/ 2130 w 2265"/>
                <a:gd name="T7" fmla="*/ 638 h 2300"/>
                <a:gd name="T8" fmla="*/ 1342 w 2265"/>
                <a:gd name="T9" fmla="*/ 50 h 2300"/>
                <a:gd name="T10" fmla="*/ 551 w 2265"/>
                <a:gd name="T11" fmla="*/ 197 h 2300"/>
                <a:gd name="T12" fmla="*/ 32 w 2265"/>
                <a:gd name="T13" fmla="*/ 934 h 2300"/>
                <a:gd name="T14" fmla="*/ 76 w 2265"/>
                <a:gd name="T15" fmla="*/ 1530 h 2300"/>
                <a:gd name="T16" fmla="*/ 843 w 2265"/>
                <a:gd name="T17" fmla="*/ 2241 h 2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5" h="2300">
                  <a:moveTo>
                    <a:pt x="843" y="2241"/>
                  </a:moveTo>
                  <a:cubicBezTo>
                    <a:pt x="1068" y="2300"/>
                    <a:pt x="1312" y="2292"/>
                    <a:pt x="1529" y="2205"/>
                  </a:cubicBezTo>
                  <a:cubicBezTo>
                    <a:pt x="1919" y="2067"/>
                    <a:pt x="2206" y="1690"/>
                    <a:pt x="2249" y="1281"/>
                  </a:cubicBezTo>
                  <a:cubicBezTo>
                    <a:pt x="2265" y="1061"/>
                    <a:pt x="2241" y="832"/>
                    <a:pt x="2130" y="638"/>
                  </a:cubicBezTo>
                  <a:cubicBezTo>
                    <a:pt x="1975" y="335"/>
                    <a:pt x="1675" y="114"/>
                    <a:pt x="1342" y="50"/>
                  </a:cubicBezTo>
                  <a:cubicBezTo>
                    <a:pt x="1072" y="0"/>
                    <a:pt x="785" y="52"/>
                    <a:pt x="551" y="197"/>
                  </a:cubicBezTo>
                  <a:cubicBezTo>
                    <a:pt x="280" y="350"/>
                    <a:pt x="97" y="634"/>
                    <a:pt x="32" y="934"/>
                  </a:cubicBezTo>
                  <a:cubicBezTo>
                    <a:pt x="24" y="1132"/>
                    <a:pt x="0" y="1341"/>
                    <a:pt x="76" y="1530"/>
                  </a:cubicBezTo>
                  <a:cubicBezTo>
                    <a:pt x="195" y="1874"/>
                    <a:pt x="492" y="2147"/>
                    <a:pt x="843" y="2241"/>
                  </a:cubicBezTo>
                </a:path>
              </a:pathLst>
            </a:custGeom>
            <a:grpFill/>
            <a:ln w="9525">
              <a:no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黑体" panose="02010609060101010101" pitchFamily="49" charset="-122"/>
                <a:ea typeface="宋体" panose="02010600030101010101" pitchFamily="2" charset="-122"/>
                <a:cs typeface="+mn-cs"/>
              </a:endParaRPr>
            </a:p>
          </p:txBody>
        </p:sp>
        <p:sp>
          <p:nvSpPr>
            <p:cNvPr id="13" name="Freeform 7"/>
            <p:cNvSpPr/>
            <p:nvPr/>
          </p:nvSpPr>
          <p:spPr bwMode="auto">
            <a:xfrm flipV="1">
              <a:off x="389" y="379"/>
              <a:ext cx="1337" cy="1620"/>
            </a:xfrm>
            <a:custGeom>
              <a:avLst/>
              <a:gdLst>
                <a:gd name="T0" fmla="*/ 3324 w 9106"/>
                <a:gd name="T1" fmla="*/ 10210 h 11043"/>
                <a:gd name="T2" fmla="*/ 4671 w 9106"/>
                <a:gd name="T3" fmla="*/ 10988 h 11043"/>
                <a:gd name="T4" fmla="*/ 5274 w 9106"/>
                <a:gd name="T5" fmla="*/ 10772 h 11043"/>
                <a:gd name="T6" fmla="*/ 6689 w 9106"/>
                <a:gd name="T7" fmla="*/ 9964 h 11043"/>
                <a:gd name="T8" fmla="*/ 7331 w 9106"/>
                <a:gd name="T9" fmla="*/ 9585 h 11043"/>
                <a:gd name="T10" fmla="*/ 7646 w 9106"/>
                <a:gd name="T11" fmla="*/ 9119 h 11043"/>
                <a:gd name="T12" fmla="*/ 8543 w 9106"/>
                <a:gd name="T13" fmla="*/ 7410 h 11043"/>
                <a:gd name="T14" fmla="*/ 8432 w 9106"/>
                <a:gd name="T15" fmla="*/ 6725 h 11043"/>
                <a:gd name="T16" fmla="*/ 7823 w 9106"/>
                <a:gd name="T17" fmla="*/ 6611 h 11043"/>
                <a:gd name="T18" fmla="*/ 7385 w 9106"/>
                <a:gd name="T19" fmla="*/ 7167 h 11043"/>
                <a:gd name="T20" fmla="*/ 6619 w 9106"/>
                <a:gd name="T21" fmla="*/ 8628 h 11043"/>
                <a:gd name="T22" fmla="*/ 6506 w 9106"/>
                <a:gd name="T23" fmla="*/ 8757 h 11043"/>
                <a:gd name="T24" fmla="*/ 5995 w 9106"/>
                <a:gd name="T25" fmla="*/ 9045 h 11043"/>
                <a:gd name="T26" fmla="*/ 6478 w 9106"/>
                <a:gd name="T27" fmla="*/ 6877 h 11043"/>
                <a:gd name="T28" fmla="*/ 6623 w 9106"/>
                <a:gd name="T29" fmla="*/ 6060 h 11043"/>
                <a:gd name="T30" fmla="*/ 7030 w 9106"/>
                <a:gd name="T31" fmla="*/ 3672 h 11043"/>
                <a:gd name="T32" fmla="*/ 7120 w 9106"/>
                <a:gd name="T33" fmla="*/ 3374 h 11043"/>
                <a:gd name="T34" fmla="*/ 8899 w 9106"/>
                <a:gd name="T35" fmla="*/ 1273 h 11043"/>
                <a:gd name="T36" fmla="*/ 9022 w 9106"/>
                <a:gd name="T37" fmla="*/ 593 h 11043"/>
                <a:gd name="T38" fmla="*/ 8161 w 9106"/>
                <a:gd name="T39" fmla="*/ 185 h 11043"/>
                <a:gd name="T40" fmla="*/ 7705 w 9106"/>
                <a:gd name="T41" fmla="*/ 573 h 11043"/>
                <a:gd name="T42" fmla="*/ 5653 w 9106"/>
                <a:gd name="T43" fmla="*/ 3001 h 11043"/>
                <a:gd name="T44" fmla="*/ 5475 w 9106"/>
                <a:gd name="T45" fmla="*/ 3375 h 11043"/>
                <a:gd name="T46" fmla="*/ 5273 w 9106"/>
                <a:gd name="T47" fmla="*/ 4523 h 11043"/>
                <a:gd name="T48" fmla="*/ 5106 w 9106"/>
                <a:gd name="T49" fmla="*/ 5383 h 11043"/>
                <a:gd name="T50" fmla="*/ 3456 w 9106"/>
                <a:gd name="T51" fmla="*/ 3621 h 11043"/>
                <a:gd name="T52" fmla="*/ 3426 w 9106"/>
                <a:gd name="T53" fmla="*/ 3531 h 11043"/>
                <a:gd name="T54" fmla="*/ 3426 w 9106"/>
                <a:gd name="T55" fmla="*/ 608 h 11043"/>
                <a:gd name="T56" fmla="*/ 3068 w 9106"/>
                <a:gd name="T57" fmla="*/ 31 h 11043"/>
                <a:gd name="T58" fmla="*/ 2483 w 9106"/>
                <a:gd name="T59" fmla="*/ 21 h 11043"/>
                <a:gd name="T60" fmla="*/ 2076 w 9106"/>
                <a:gd name="T61" fmla="*/ 643 h 11043"/>
                <a:gd name="T62" fmla="*/ 2076 w 9106"/>
                <a:gd name="T63" fmla="*/ 4171 h 11043"/>
                <a:gd name="T64" fmla="*/ 2237 w 9106"/>
                <a:gd name="T65" fmla="*/ 4631 h 11043"/>
                <a:gd name="T66" fmla="*/ 3616 w 9106"/>
                <a:gd name="T67" fmla="*/ 6107 h 11043"/>
                <a:gd name="T68" fmla="*/ 3957 w 9106"/>
                <a:gd name="T69" fmla="*/ 6473 h 11043"/>
                <a:gd name="T70" fmla="*/ 3840 w 9106"/>
                <a:gd name="T71" fmla="*/ 7049 h 11043"/>
                <a:gd name="T72" fmla="*/ 3586 w 9106"/>
                <a:gd name="T73" fmla="*/ 8208 h 11043"/>
                <a:gd name="T74" fmla="*/ 3190 w 9106"/>
                <a:gd name="T75" fmla="*/ 7380 h 11043"/>
                <a:gd name="T76" fmla="*/ 2827 w 9106"/>
                <a:gd name="T77" fmla="*/ 6900 h 11043"/>
                <a:gd name="T78" fmla="*/ 2003 w 9106"/>
                <a:gd name="T79" fmla="*/ 6713 h 11043"/>
                <a:gd name="T80" fmla="*/ 721 w 9106"/>
                <a:gd name="T81" fmla="*/ 6462 h 11043"/>
                <a:gd name="T82" fmla="*/ 38 w 9106"/>
                <a:gd name="T83" fmla="*/ 6886 h 11043"/>
                <a:gd name="T84" fmla="*/ 453 w 9106"/>
                <a:gd name="T85" fmla="*/ 7568 h 11043"/>
                <a:gd name="T86" fmla="*/ 2176 w 9106"/>
                <a:gd name="T87" fmla="*/ 7903 h 11043"/>
                <a:gd name="T88" fmla="*/ 3324 w 9106"/>
                <a:gd name="T89" fmla="*/ 10210 h 1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106" h="11043">
                  <a:moveTo>
                    <a:pt x="3324" y="10210"/>
                  </a:moveTo>
                  <a:cubicBezTo>
                    <a:pt x="3581" y="10688"/>
                    <a:pt x="4117" y="11043"/>
                    <a:pt x="4671" y="10988"/>
                  </a:cubicBezTo>
                  <a:cubicBezTo>
                    <a:pt x="4886" y="10968"/>
                    <a:pt x="5091" y="10884"/>
                    <a:pt x="5274" y="10772"/>
                  </a:cubicBezTo>
                  <a:cubicBezTo>
                    <a:pt x="5745" y="10501"/>
                    <a:pt x="6217" y="10233"/>
                    <a:pt x="6689" y="9964"/>
                  </a:cubicBezTo>
                  <a:cubicBezTo>
                    <a:pt x="6903" y="9837"/>
                    <a:pt x="7127" y="9727"/>
                    <a:pt x="7331" y="9585"/>
                  </a:cubicBezTo>
                  <a:cubicBezTo>
                    <a:pt x="7490" y="9474"/>
                    <a:pt x="7556" y="9282"/>
                    <a:pt x="7646" y="9119"/>
                  </a:cubicBezTo>
                  <a:cubicBezTo>
                    <a:pt x="7944" y="8549"/>
                    <a:pt x="8242" y="7979"/>
                    <a:pt x="8543" y="7410"/>
                  </a:cubicBezTo>
                  <a:cubicBezTo>
                    <a:pt x="8660" y="7192"/>
                    <a:pt x="8624" y="6890"/>
                    <a:pt x="8432" y="6725"/>
                  </a:cubicBezTo>
                  <a:cubicBezTo>
                    <a:pt x="8279" y="6560"/>
                    <a:pt x="8025" y="6547"/>
                    <a:pt x="7823" y="6611"/>
                  </a:cubicBezTo>
                  <a:cubicBezTo>
                    <a:pt x="7584" y="6704"/>
                    <a:pt x="7496" y="6960"/>
                    <a:pt x="7385" y="7167"/>
                  </a:cubicBezTo>
                  <a:cubicBezTo>
                    <a:pt x="7123" y="7651"/>
                    <a:pt x="6878" y="8143"/>
                    <a:pt x="6619" y="8628"/>
                  </a:cubicBezTo>
                  <a:cubicBezTo>
                    <a:pt x="6590" y="8677"/>
                    <a:pt x="6558" y="8729"/>
                    <a:pt x="6506" y="8757"/>
                  </a:cubicBezTo>
                  <a:cubicBezTo>
                    <a:pt x="6338" y="8859"/>
                    <a:pt x="6170" y="8958"/>
                    <a:pt x="5995" y="9045"/>
                  </a:cubicBezTo>
                  <a:cubicBezTo>
                    <a:pt x="6172" y="8326"/>
                    <a:pt x="6312" y="7599"/>
                    <a:pt x="6478" y="6877"/>
                  </a:cubicBezTo>
                  <a:cubicBezTo>
                    <a:pt x="6544" y="6608"/>
                    <a:pt x="6565" y="6331"/>
                    <a:pt x="6623" y="6060"/>
                  </a:cubicBezTo>
                  <a:cubicBezTo>
                    <a:pt x="6761" y="5264"/>
                    <a:pt x="6892" y="4468"/>
                    <a:pt x="7030" y="3672"/>
                  </a:cubicBezTo>
                  <a:cubicBezTo>
                    <a:pt x="7048" y="3570"/>
                    <a:pt x="7048" y="3457"/>
                    <a:pt x="7120" y="3374"/>
                  </a:cubicBezTo>
                  <a:cubicBezTo>
                    <a:pt x="7713" y="2674"/>
                    <a:pt x="8308" y="1974"/>
                    <a:pt x="8899" y="1273"/>
                  </a:cubicBezTo>
                  <a:cubicBezTo>
                    <a:pt x="9059" y="1090"/>
                    <a:pt x="9106" y="819"/>
                    <a:pt x="9022" y="593"/>
                  </a:cubicBezTo>
                  <a:cubicBezTo>
                    <a:pt x="8902" y="259"/>
                    <a:pt x="8497" y="48"/>
                    <a:pt x="8161" y="185"/>
                  </a:cubicBezTo>
                  <a:cubicBezTo>
                    <a:pt x="7962" y="246"/>
                    <a:pt x="7829" y="416"/>
                    <a:pt x="7705" y="573"/>
                  </a:cubicBezTo>
                  <a:cubicBezTo>
                    <a:pt x="7021" y="1382"/>
                    <a:pt x="6336" y="2191"/>
                    <a:pt x="5653" y="3001"/>
                  </a:cubicBezTo>
                  <a:cubicBezTo>
                    <a:pt x="5560" y="3106"/>
                    <a:pt x="5495" y="3236"/>
                    <a:pt x="5475" y="3375"/>
                  </a:cubicBezTo>
                  <a:cubicBezTo>
                    <a:pt x="5410" y="3758"/>
                    <a:pt x="5339" y="4140"/>
                    <a:pt x="5273" y="4523"/>
                  </a:cubicBezTo>
                  <a:cubicBezTo>
                    <a:pt x="5220" y="4810"/>
                    <a:pt x="5192" y="5104"/>
                    <a:pt x="5106" y="5383"/>
                  </a:cubicBezTo>
                  <a:cubicBezTo>
                    <a:pt x="4576" y="4778"/>
                    <a:pt x="3994" y="4220"/>
                    <a:pt x="3456" y="3621"/>
                  </a:cubicBezTo>
                  <a:cubicBezTo>
                    <a:pt x="3433" y="3596"/>
                    <a:pt x="3422" y="3566"/>
                    <a:pt x="3426" y="3531"/>
                  </a:cubicBezTo>
                  <a:cubicBezTo>
                    <a:pt x="3427" y="2557"/>
                    <a:pt x="3427" y="1582"/>
                    <a:pt x="3426" y="608"/>
                  </a:cubicBezTo>
                  <a:cubicBezTo>
                    <a:pt x="3440" y="362"/>
                    <a:pt x="3269" y="151"/>
                    <a:pt x="3068" y="31"/>
                  </a:cubicBezTo>
                  <a:cubicBezTo>
                    <a:pt x="2874" y="3"/>
                    <a:pt x="2678" y="0"/>
                    <a:pt x="2483" y="21"/>
                  </a:cubicBezTo>
                  <a:cubicBezTo>
                    <a:pt x="2243" y="128"/>
                    <a:pt x="2069" y="376"/>
                    <a:pt x="2076" y="643"/>
                  </a:cubicBezTo>
                  <a:cubicBezTo>
                    <a:pt x="2076" y="1819"/>
                    <a:pt x="2077" y="2995"/>
                    <a:pt x="2076" y="4171"/>
                  </a:cubicBezTo>
                  <a:cubicBezTo>
                    <a:pt x="2070" y="4337"/>
                    <a:pt x="2128" y="4504"/>
                    <a:pt x="2237" y="4631"/>
                  </a:cubicBezTo>
                  <a:cubicBezTo>
                    <a:pt x="2686" y="5132"/>
                    <a:pt x="3163" y="5609"/>
                    <a:pt x="3616" y="6107"/>
                  </a:cubicBezTo>
                  <a:cubicBezTo>
                    <a:pt x="3726" y="6233"/>
                    <a:pt x="3860" y="6337"/>
                    <a:pt x="3957" y="6473"/>
                  </a:cubicBezTo>
                  <a:cubicBezTo>
                    <a:pt x="3939" y="6668"/>
                    <a:pt x="3874" y="6856"/>
                    <a:pt x="3840" y="7049"/>
                  </a:cubicBezTo>
                  <a:cubicBezTo>
                    <a:pt x="3753" y="7435"/>
                    <a:pt x="3688" y="7825"/>
                    <a:pt x="3586" y="8208"/>
                  </a:cubicBezTo>
                  <a:cubicBezTo>
                    <a:pt x="3472" y="7924"/>
                    <a:pt x="3319" y="7657"/>
                    <a:pt x="3190" y="7380"/>
                  </a:cubicBezTo>
                  <a:cubicBezTo>
                    <a:pt x="3099" y="7203"/>
                    <a:pt x="3023" y="6988"/>
                    <a:pt x="2827" y="6900"/>
                  </a:cubicBezTo>
                  <a:cubicBezTo>
                    <a:pt x="2565" y="6792"/>
                    <a:pt x="2277" y="6778"/>
                    <a:pt x="2003" y="6713"/>
                  </a:cubicBezTo>
                  <a:cubicBezTo>
                    <a:pt x="1575" y="6630"/>
                    <a:pt x="1148" y="6546"/>
                    <a:pt x="721" y="6462"/>
                  </a:cubicBezTo>
                  <a:cubicBezTo>
                    <a:pt x="430" y="6387"/>
                    <a:pt x="93" y="6586"/>
                    <a:pt x="38" y="6886"/>
                  </a:cubicBezTo>
                  <a:cubicBezTo>
                    <a:pt x="0" y="7168"/>
                    <a:pt x="153" y="7506"/>
                    <a:pt x="453" y="7568"/>
                  </a:cubicBezTo>
                  <a:cubicBezTo>
                    <a:pt x="1026" y="7685"/>
                    <a:pt x="1601" y="7796"/>
                    <a:pt x="2176" y="7903"/>
                  </a:cubicBezTo>
                  <a:cubicBezTo>
                    <a:pt x="2561" y="8670"/>
                    <a:pt x="2939" y="9442"/>
                    <a:pt x="3324" y="10210"/>
                  </a:cubicBezTo>
                </a:path>
              </a:pathLst>
            </a:custGeom>
            <a:grpFill/>
            <a:ln w="9525">
              <a:no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黑体" panose="02010609060101010101" pitchFamily="49" charset="-122"/>
                <a:ea typeface="宋体" panose="02010600030101010101" pitchFamily="2" charset="-122"/>
                <a:cs typeface="+mn-cs"/>
              </a:endParaRPr>
            </a:p>
          </p:txBody>
        </p:sp>
      </p:grpSp>
      <p:sp>
        <p:nvSpPr>
          <p:cNvPr id="23563" name="矩形 13"/>
          <p:cNvSpPr/>
          <p:nvPr/>
        </p:nvSpPr>
        <p:spPr>
          <a:xfrm>
            <a:off x="5760610" y="4447722"/>
            <a:ext cx="1468120" cy="40195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80000"/>
              </a:lnSpc>
              <a:spcBef>
                <a:spcPct val="20000"/>
              </a:spcBef>
              <a:buClr>
                <a:schemeClr val="accent2"/>
              </a:buClr>
              <a:buFont typeface="Wingdings" panose="05000000000000000000" pitchFamily="2" charset="2"/>
              <a:buNone/>
            </a:pPr>
            <a:r>
              <a:rPr lang="zh-CN" altLang="en-US" sz="2530" b="1" dirty="0">
                <a:solidFill>
                  <a:schemeClr val="bg1"/>
                </a:solidFill>
                <a:latin typeface="微软雅黑" panose="020B0503020204020204" pitchFamily="34" charset="-122"/>
                <a:ea typeface="微软雅黑" panose="020B0503020204020204" pitchFamily="34" charset="-122"/>
              </a:rPr>
              <a:t>我要安全</a:t>
            </a:r>
            <a:endParaRPr lang="zh-CN" altLang="en-US" sz="2530" b="1" dirty="0">
              <a:solidFill>
                <a:schemeClr val="bg1"/>
              </a:solidFill>
              <a:latin typeface="微软雅黑" panose="020B0503020204020204" pitchFamily="34" charset="-122"/>
              <a:ea typeface="微软雅黑" panose="020B0503020204020204" pitchFamily="34" charset="-122"/>
              <a:sym typeface="Verdana" panose="020B0604030504040204" pitchFamily="34" charset="0"/>
            </a:endParaRPr>
          </a:p>
        </p:txBody>
      </p:sp>
      <p:sp>
        <p:nvSpPr>
          <p:cNvPr id="23564" name="矩形 14"/>
          <p:cNvSpPr/>
          <p:nvPr/>
        </p:nvSpPr>
        <p:spPr>
          <a:xfrm>
            <a:off x="2622276" y="5758641"/>
            <a:ext cx="1468120" cy="40195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80000"/>
              </a:lnSpc>
              <a:spcBef>
                <a:spcPct val="20000"/>
              </a:spcBef>
              <a:buClr>
                <a:schemeClr val="accent2"/>
              </a:buClr>
              <a:buFont typeface="Wingdings" panose="05000000000000000000" pitchFamily="2" charset="2"/>
              <a:buNone/>
            </a:pPr>
            <a:r>
              <a:rPr lang="zh-CN" altLang="en-US" sz="2530" b="1" dirty="0">
                <a:solidFill>
                  <a:schemeClr val="bg1"/>
                </a:solidFill>
                <a:latin typeface="微软雅黑" panose="020B0503020204020204" pitchFamily="34" charset="-122"/>
                <a:ea typeface="微软雅黑" panose="020B0503020204020204" pitchFamily="34" charset="-122"/>
              </a:rPr>
              <a:t>要我安全</a:t>
            </a:r>
            <a:endParaRPr lang="zh-CN" altLang="en-US" sz="2530" b="1" dirty="0">
              <a:solidFill>
                <a:schemeClr val="bg1"/>
              </a:solidFill>
              <a:latin typeface="微软雅黑" panose="020B0503020204020204" pitchFamily="34" charset="-122"/>
              <a:ea typeface="微软雅黑" panose="020B0503020204020204" pitchFamily="34" charset="-122"/>
              <a:sym typeface="Verdana" panose="020B0604030504040204" pitchFamily="34" charset="0"/>
            </a:endParaRPr>
          </a:p>
        </p:txBody>
      </p:sp>
      <p:sp>
        <p:nvSpPr>
          <p:cNvPr id="23565" name="矩形 15"/>
          <p:cNvSpPr/>
          <p:nvPr/>
        </p:nvSpPr>
        <p:spPr>
          <a:xfrm>
            <a:off x="8963401" y="3084903"/>
            <a:ext cx="1468120" cy="40195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80000"/>
              </a:lnSpc>
              <a:spcBef>
                <a:spcPct val="20000"/>
              </a:spcBef>
              <a:buClr>
                <a:schemeClr val="accent2"/>
              </a:buClr>
              <a:buFont typeface="Wingdings" panose="05000000000000000000" pitchFamily="2" charset="2"/>
              <a:buNone/>
            </a:pPr>
            <a:r>
              <a:rPr lang="zh-CN" altLang="en-US" sz="2530" b="1" dirty="0">
                <a:solidFill>
                  <a:schemeClr val="bg1"/>
                </a:solidFill>
                <a:latin typeface="微软雅黑" panose="020B0503020204020204" pitchFamily="34" charset="-122"/>
                <a:ea typeface="微软雅黑" panose="020B0503020204020204" pitchFamily="34" charset="-122"/>
              </a:rPr>
              <a:t>我会安全</a:t>
            </a:r>
            <a:endParaRPr lang="zh-CN" altLang="en-US" sz="2530" b="1" dirty="0">
              <a:solidFill>
                <a:schemeClr val="bg1"/>
              </a:solidFill>
              <a:latin typeface="微软雅黑" panose="020B0503020204020204" pitchFamily="34" charset="-122"/>
              <a:ea typeface="微软雅黑" panose="020B0503020204020204" pitchFamily="34" charset="-122"/>
              <a:sym typeface="Verdana" panose="020B0604030504040204" pitchFamily="34" charset="0"/>
            </a:endParaRPr>
          </a:p>
        </p:txBody>
      </p:sp>
      <p:sp>
        <p:nvSpPr>
          <p:cNvPr id="23566" name="Text Box 27"/>
          <p:cNvSpPr/>
          <p:nvPr/>
        </p:nvSpPr>
        <p:spPr>
          <a:xfrm>
            <a:off x="2396529" y="6498648"/>
            <a:ext cx="1790700" cy="3505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80000"/>
              </a:lnSpc>
              <a:spcBef>
                <a:spcPct val="20000"/>
              </a:spcBef>
              <a:buClr>
                <a:schemeClr val="accent2"/>
              </a:buClr>
              <a:buFont typeface="Wingdings" panose="05000000000000000000" pitchFamily="2" charset="2"/>
              <a:buNone/>
            </a:pPr>
            <a:r>
              <a:rPr lang="zh-CN" altLang="en-US" sz="2110" dirty="0">
                <a:latin typeface="微软雅黑" panose="020B0503020204020204" pitchFamily="34" charset="-122"/>
                <a:ea typeface="微软雅黑" panose="020B0503020204020204" pitchFamily="34" charset="-122"/>
                <a:sym typeface="黑体" panose="02010609060101010101" pitchFamily="49" charset="-122"/>
              </a:rPr>
              <a:t>提高安全意识</a:t>
            </a:r>
            <a:endParaRPr lang="zh-CN" altLang="en-US" sz="2110" dirty="0">
              <a:latin typeface="微软雅黑" panose="020B0503020204020204" pitchFamily="34" charset="-122"/>
              <a:ea typeface="微软雅黑" panose="020B0503020204020204" pitchFamily="34" charset="-122"/>
            </a:endParaRPr>
          </a:p>
        </p:txBody>
      </p:sp>
      <p:sp>
        <p:nvSpPr>
          <p:cNvPr id="23567" name="Text Box 26"/>
          <p:cNvSpPr/>
          <p:nvPr/>
        </p:nvSpPr>
        <p:spPr>
          <a:xfrm>
            <a:off x="5599320" y="5145874"/>
            <a:ext cx="1790700" cy="3505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80000"/>
              </a:lnSpc>
              <a:spcBef>
                <a:spcPct val="20000"/>
              </a:spcBef>
              <a:buClr>
                <a:schemeClr val="accent2"/>
              </a:buClr>
              <a:buFont typeface="Wingdings" panose="05000000000000000000" pitchFamily="2" charset="2"/>
              <a:buNone/>
            </a:pPr>
            <a:r>
              <a:rPr lang="zh-CN" altLang="en-US" sz="2110" dirty="0">
                <a:latin typeface="微软雅黑" panose="020B0503020204020204" pitchFamily="34" charset="-122"/>
                <a:ea typeface="微软雅黑" panose="020B0503020204020204" pitchFamily="34" charset="-122"/>
                <a:sym typeface="黑体" panose="02010609060101010101" pitchFamily="49" charset="-122"/>
              </a:rPr>
              <a:t>提升安全素质</a:t>
            </a:r>
            <a:endParaRPr lang="zh-CN" altLang="en-US" sz="2110" dirty="0">
              <a:latin typeface="微软雅黑" panose="020B0503020204020204" pitchFamily="34" charset="-122"/>
              <a:ea typeface="微软雅黑" panose="020B0503020204020204" pitchFamily="34" charset="-122"/>
              <a:sym typeface="黑体" panose="02010609060101010101" pitchFamily="49" charset="-122"/>
            </a:endParaRPr>
          </a:p>
        </p:txBody>
      </p:sp>
      <p:sp>
        <p:nvSpPr>
          <p:cNvPr id="23568" name="Text Box 25"/>
          <p:cNvSpPr/>
          <p:nvPr/>
        </p:nvSpPr>
        <p:spPr>
          <a:xfrm>
            <a:off x="9070082" y="3823237"/>
            <a:ext cx="1254760" cy="3505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80000"/>
              </a:lnSpc>
              <a:spcBef>
                <a:spcPct val="20000"/>
              </a:spcBef>
              <a:buClr>
                <a:schemeClr val="accent2"/>
              </a:buClr>
              <a:buFont typeface="Wingdings" panose="05000000000000000000" pitchFamily="2" charset="2"/>
              <a:buNone/>
            </a:pPr>
            <a:r>
              <a:rPr lang="zh-CN" altLang="en-US" sz="2110" dirty="0">
                <a:latin typeface="微软雅黑" panose="020B0503020204020204" pitchFamily="34" charset="-122"/>
                <a:ea typeface="微软雅黑" panose="020B0503020204020204" pitchFamily="34" charset="-122"/>
                <a:sym typeface="黑体" panose="02010609060101010101" pitchFamily="49" charset="-122"/>
              </a:rPr>
              <a:t>以人为本</a:t>
            </a:r>
            <a:endParaRPr lang="zh-CN" altLang="en-US" sz="2110" dirty="0">
              <a:latin typeface="微软雅黑" panose="020B0503020204020204" pitchFamily="34" charset="-122"/>
              <a:ea typeface="微软雅黑" panose="020B0503020204020204" pitchFamily="34" charset="-122"/>
              <a:sym typeface="黑体" panose="02010609060101010101" pitchFamily="49" charset="-122"/>
            </a:endParaRPr>
          </a:p>
        </p:txBody>
      </p:sp>
      <p:sp>
        <p:nvSpPr>
          <p:cNvPr id="10" name="任意多边形 9"/>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任意多边形 13"/>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7"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01  </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8" name="TextBox 7"/>
          <p:cNvSpPr txBox="1"/>
          <p:nvPr/>
        </p:nvSpPr>
        <p:spPr>
          <a:xfrm>
            <a:off x="2213678" y="2004774"/>
            <a:ext cx="8582075" cy="203771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None/>
            </a:pPr>
            <a:r>
              <a:rPr lang="zh-CN" altLang="en-US" sz="2110" dirty="0">
                <a:latin typeface="微软雅黑" panose="020B0503020204020204" pitchFamily="34" charset="-122"/>
                <a:ea typeface="微软雅黑" panose="020B0503020204020204" pitchFamily="34" charset="-122"/>
              </a:rPr>
              <a:t>如被重物压伤和被硬物打伤。皮肤大多不会破，出现皮下青或血肿，此时要用冷毛巾或冷水袋外敷半小时左右，能防止血肿增大，减轻疼痛。若手指甲下出现血肿，可用烧红的回形针垂直在指甲血肿上穿刺小洞，积血从洞中流出，再贴上护伤胶布，可止痛及保护指甲不脱落。</a:t>
            </a:r>
            <a:endParaRPr lang="en-US" altLang="zh-CN" sz="2110" dirty="0">
              <a:latin typeface="微软雅黑" panose="020B0503020204020204" pitchFamily="34" charset="-122"/>
              <a:ea typeface="微软雅黑" panose="020B0503020204020204" pitchFamily="34" charset="-122"/>
            </a:endParaRPr>
          </a:p>
        </p:txBody>
      </p:sp>
      <p:sp>
        <p:nvSpPr>
          <p:cNvPr id="71683" name="圆角矩形 4"/>
          <p:cNvSpPr/>
          <p:nvPr/>
        </p:nvSpPr>
        <p:spPr>
          <a:xfrm>
            <a:off x="3543012" y="1023444"/>
            <a:ext cx="3641439"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手外伤急救</a:t>
            </a:r>
            <a:r>
              <a:rPr lang="en-US" altLang="zh-CN" sz="3375" dirty="0">
                <a:solidFill>
                  <a:srgbClr val="000000"/>
                </a:solidFill>
                <a:latin typeface="微软雅黑" panose="020B0503020204020204" pitchFamily="34" charset="-122"/>
                <a:ea typeface="微软雅黑" panose="020B0503020204020204" pitchFamily="34" charset="-122"/>
              </a:rPr>
              <a:t>(</a:t>
            </a:r>
            <a:r>
              <a:rPr lang="zh-CN" altLang="en-US" sz="3375" dirty="0">
                <a:solidFill>
                  <a:srgbClr val="000000"/>
                </a:solidFill>
                <a:latin typeface="微软雅黑" panose="020B0503020204020204" pitchFamily="34" charset="-122"/>
                <a:ea typeface="微软雅黑" panose="020B0503020204020204" pitchFamily="34" charset="-122"/>
              </a:rPr>
              <a:t>一</a:t>
            </a:r>
            <a:r>
              <a:rPr lang="en-US" altLang="zh-CN" sz="3375" dirty="0">
                <a:solidFill>
                  <a:srgbClr val="000000"/>
                </a:solidFill>
                <a:latin typeface="微软雅黑" panose="020B0503020204020204" pitchFamily="34" charset="-122"/>
                <a:ea typeface="微软雅黑" panose="020B0503020204020204" pitchFamily="34" charset="-122"/>
              </a:rPr>
              <a:t>)</a:t>
            </a:r>
            <a:endParaRPr lang="zh-CN" altLang="en-US" sz="3375" dirty="0">
              <a:solidFill>
                <a:srgbClr val="000000"/>
              </a:solidFill>
              <a:latin typeface="微软雅黑" panose="020B0503020204020204" pitchFamily="34" charset="-122"/>
              <a:ea typeface="微软雅黑" panose="020B0503020204020204" pitchFamily="34" charset="-122"/>
            </a:endParaRPr>
          </a:p>
        </p:txBody>
      </p:sp>
      <p:pic>
        <p:nvPicPr>
          <p:cNvPr id="9" name="Picture 12" descr="图片9"/>
          <p:cNvPicPr>
            <a:picLocks noChangeAspect="1" noChangeArrowheads="1"/>
          </p:cNvPicPr>
          <p:nvPr/>
        </p:nvPicPr>
        <p:blipFill>
          <a:blip r:embed="rId1"/>
          <a:srcRect/>
          <a:stretch>
            <a:fillRect/>
          </a:stretch>
        </p:blipFill>
        <p:spPr bwMode="auto">
          <a:xfrm>
            <a:off x="2370642" y="4548814"/>
            <a:ext cx="2392033" cy="2046338"/>
          </a:xfrm>
          <a:prstGeom prst="rect">
            <a:avLst/>
          </a:prstGeom>
          <a:solidFill>
            <a:schemeClr val="accent5"/>
          </a:solidFill>
          <a:ln w="88900" cap="sq">
            <a:solidFill>
              <a:schemeClr val="accent2"/>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3" descr="图片10"/>
          <p:cNvPicPr>
            <a:picLocks noChangeAspect="1" noChangeArrowheads="1"/>
          </p:cNvPicPr>
          <p:nvPr/>
        </p:nvPicPr>
        <p:blipFill>
          <a:blip r:embed="rId2"/>
          <a:srcRect/>
          <a:stretch>
            <a:fillRect/>
          </a:stretch>
        </p:blipFill>
        <p:spPr bwMode="auto">
          <a:xfrm>
            <a:off x="5218301" y="4548814"/>
            <a:ext cx="2572829" cy="2046338"/>
          </a:xfrm>
          <a:prstGeom prst="rect">
            <a:avLst/>
          </a:prstGeom>
          <a:solidFill>
            <a:schemeClr val="accent5"/>
          </a:solidFill>
          <a:ln w="88900" cap="sq">
            <a:solidFill>
              <a:schemeClr val="accent2"/>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4" descr="图片11"/>
          <p:cNvPicPr>
            <a:picLocks noChangeAspect="1" noChangeArrowheads="1"/>
          </p:cNvPicPr>
          <p:nvPr/>
        </p:nvPicPr>
        <p:blipFill>
          <a:blip r:embed="rId3"/>
          <a:srcRect/>
          <a:stretch>
            <a:fillRect/>
          </a:stretch>
        </p:blipFill>
        <p:spPr bwMode="auto">
          <a:xfrm>
            <a:off x="8246755" y="4548814"/>
            <a:ext cx="2370719" cy="2042621"/>
          </a:xfrm>
          <a:prstGeom prst="rect">
            <a:avLst/>
          </a:prstGeom>
          <a:solidFill>
            <a:schemeClr val="accent5"/>
          </a:solidFill>
          <a:ln w="88900" cap="sq">
            <a:solidFill>
              <a:schemeClr val="accent2"/>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任意多边形 2"/>
          <p:cNvSpPr/>
          <p:nvPr>
            <p:custDataLst>
              <p:tags r:id="rId4"/>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任意多边形 3"/>
          <p:cNvSpPr/>
          <p:nvPr>
            <p:custDataLst>
              <p:tags r:id="rId5"/>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5"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03  </a:t>
            </a:r>
            <a:r>
              <a:rPr lang="zh-CN" altLang="en-US" sz="3000" dirty="0">
                <a:latin typeface="黑体" panose="02010609060101010101" pitchFamily="49" charset="-122"/>
                <a:ea typeface="微软雅黑" panose="020B0503020204020204" pitchFamily="34" charset="-122"/>
                <a:sym typeface="+mn-ea"/>
              </a:rPr>
              <a:t>工伤处理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9638">
                                            <p:txEl>
                                              <p:pRg st="0" end="0"/>
                                            </p:txEl>
                                          </p:spTgt>
                                        </p:tgtEl>
                                        <p:attrNameLst>
                                          <p:attrName>style.visibility</p:attrName>
                                        </p:attrNameLst>
                                      </p:cBhvr>
                                      <p:to>
                                        <p:strVal val="visible"/>
                                      </p:to>
                                    </p:set>
                                    <p:animEffect transition="in" filter="fade">
                                      <p:cBhvr>
                                        <p:cTn id="7" dur="1000"/>
                                        <p:tgtEl>
                                          <p:spTgt spid="69638">
                                            <p:txEl>
                                              <p:pRg st="0" end="0"/>
                                            </p:txEl>
                                          </p:spTgt>
                                        </p:tgtEl>
                                      </p:cBhvr>
                                    </p:animEffect>
                                    <p:anim calcmode="lin" valueType="num">
                                      <p:cBhvr>
                                        <p:cTn id="8" dur="1000" fill="hold"/>
                                        <p:tgtEl>
                                          <p:spTgt spid="6963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96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2" name="TextBox 7"/>
          <p:cNvSpPr txBox="1"/>
          <p:nvPr/>
        </p:nvSpPr>
        <p:spPr>
          <a:xfrm>
            <a:off x="1711931" y="1637155"/>
            <a:ext cx="9241719" cy="25247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None/>
            </a:pPr>
            <a:r>
              <a:rPr lang="zh-CN" altLang="en-US" sz="2110" dirty="0">
                <a:latin typeface="微软雅黑" panose="020B0503020204020204" pitchFamily="34" charset="-122"/>
                <a:ea typeface="微软雅黑" panose="020B0503020204020204" pitchFamily="34" charset="-122"/>
              </a:rPr>
              <a:t>如被锐器刺伤。当手被刺时，首先应该看有否刺入物，若有刺入物时就要设法挑出，方法是双手捏紧伤处，用火烧过或酒精消毒过的针拨开皮肤，挑出刺入物。当刀伤时，会引起出血甚至手部完全断裂，要按外伤紧急处理，出血多时先用力压迫手腕两侧的桡动脉和尺动脉以减少出血，然后进行包扎。包扎时要稍用力以达到止血目的，即加压包扎。</a:t>
            </a:r>
            <a:endParaRPr lang="en-US" altLang="zh-CN" sz="2110" dirty="0">
              <a:latin typeface="微软雅黑" panose="020B0503020204020204" pitchFamily="34" charset="-122"/>
              <a:ea typeface="微软雅黑" panose="020B0503020204020204" pitchFamily="34" charset="-122"/>
            </a:endParaRPr>
          </a:p>
        </p:txBody>
      </p:sp>
      <p:sp>
        <p:nvSpPr>
          <p:cNvPr id="72709" name="圆角矩形 4"/>
          <p:cNvSpPr/>
          <p:nvPr/>
        </p:nvSpPr>
        <p:spPr>
          <a:xfrm>
            <a:off x="4605943" y="1025118"/>
            <a:ext cx="3237950"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手外伤急救</a:t>
            </a:r>
            <a:r>
              <a:rPr lang="en-US" altLang="zh-CN" sz="3375" dirty="0">
                <a:solidFill>
                  <a:srgbClr val="000000"/>
                </a:solidFill>
                <a:latin typeface="微软雅黑" panose="020B0503020204020204" pitchFamily="34" charset="-122"/>
                <a:ea typeface="微软雅黑" panose="020B0503020204020204" pitchFamily="34" charset="-122"/>
              </a:rPr>
              <a:t>(</a:t>
            </a:r>
            <a:r>
              <a:rPr lang="zh-CN" altLang="en-US" sz="3375" dirty="0">
                <a:solidFill>
                  <a:srgbClr val="000000"/>
                </a:solidFill>
                <a:latin typeface="微软雅黑" panose="020B0503020204020204" pitchFamily="34" charset="-122"/>
                <a:ea typeface="微软雅黑" panose="020B0503020204020204" pitchFamily="34" charset="-122"/>
              </a:rPr>
              <a:t>二</a:t>
            </a:r>
            <a:r>
              <a:rPr lang="en-US" altLang="zh-CN" sz="3375" dirty="0">
                <a:solidFill>
                  <a:srgbClr val="000000"/>
                </a:solidFill>
                <a:latin typeface="微软雅黑" panose="020B0503020204020204" pitchFamily="34" charset="-122"/>
                <a:ea typeface="微软雅黑" panose="020B0503020204020204" pitchFamily="34" charset="-122"/>
              </a:rPr>
              <a:t>)</a:t>
            </a:r>
            <a:endParaRPr lang="zh-CN" altLang="en-US" sz="3375" dirty="0">
              <a:solidFill>
                <a:srgbClr val="000000"/>
              </a:solidFill>
              <a:latin typeface="微软雅黑" panose="020B0503020204020204" pitchFamily="34" charset="-122"/>
              <a:ea typeface="微软雅黑" panose="020B0503020204020204" pitchFamily="34" charset="-122"/>
            </a:endParaRPr>
          </a:p>
        </p:txBody>
      </p:sp>
      <p:pic>
        <p:nvPicPr>
          <p:cNvPr id="13" name="Picture 5" descr="大悬挂"/>
          <p:cNvPicPr>
            <a:picLocks noChangeAspect="1" noChangeArrowheads="1"/>
          </p:cNvPicPr>
          <p:nvPr/>
        </p:nvPicPr>
        <p:blipFill>
          <a:blip r:embed="rId1"/>
          <a:srcRect/>
          <a:stretch>
            <a:fillRect/>
          </a:stretch>
        </p:blipFill>
        <p:spPr bwMode="auto">
          <a:xfrm>
            <a:off x="2755929" y="4333549"/>
            <a:ext cx="1822501" cy="2484785"/>
          </a:xfrm>
          <a:prstGeom prst="rect">
            <a:avLst/>
          </a:prstGeom>
          <a:solidFill>
            <a:schemeClr val="accent5"/>
          </a:solidFill>
          <a:ln w="88900" cap="sq">
            <a:solidFill>
              <a:schemeClr val="accent2"/>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6" descr="小悬挂"/>
          <p:cNvPicPr>
            <a:picLocks noChangeAspect="1" noChangeArrowheads="1"/>
          </p:cNvPicPr>
          <p:nvPr/>
        </p:nvPicPr>
        <p:blipFill>
          <a:blip r:embed="rId2"/>
          <a:srcRect/>
          <a:stretch>
            <a:fillRect/>
          </a:stretch>
        </p:blipFill>
        <p:spPr bwMode="auto">
          <a:xfrm>
            <a:off x="7796251" y="4333549"/>
            <a:ext cx="1822501" cy="2484785"/>
          </a:xfrm>
          <a:prstGeom prst="rect">
            <a:avLst/>
          </a:prstGeom>
          <a:solidFill>
            <a:schemeClr val="accent5"/>
          </a:solidFill>
          <a:ln w="88900" cap="sq">
            <a:solidFill>
              <a:schemeClr val="accent2"/>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任意多边形 2"/>
          <p:cNvSpPr/>
          <p:nvPr>
            <p:custDataLst>
              <p:tags r:id="rId3"/>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任意多边形 3"/>
          <p:cNvSpPr/>
          <p:nvPr>
            <p:custDataLst>
              <p:tags r:id="rId4"/>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5"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03  </a:t>
            </a:r>
            <a:r>
              <a:rPr lang="zh-CN" altLang="en-US" sz="3000" dirty="0">
                <a:latin typeface="黑体" panose="02010609060101010101" pitchFamily="49" charset="-122"/>
                <a:ea typeface="微软雅黑" panose="020B0503020204020204" pitchFamily="34" charset="-122"/>
                <a:sym typeface="+mn-ea"/>
              </a:rPr>
              <a:t>工伤处理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0662"/>
                                        </p:tgtEl>
                                        <p:attrNameLst>
                                          <p:attrName>style.visibility</p:attrName>
                                        </p:attrNameLst>
                                      </p:cBhvr>
                                      <p:to>
                                        <p:strVal val="visible"/>
                                      </p:to>
                                    </p:set>
                                    <p:animEffect transition="in" filter="wipe(down)">
                                      <p:cBhvr>
                                        <p:cTn id="7" dur="500"/>
                                        <p:tgtEl>
                                          <p:spTgt spid="70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259"/>
          <p:cNvSpPr>
            <a:spLocks noChangeArrowheads="1"/>
          </p:cNvSpPr>
          <p:nvPr/>
        </p:nvSpPr>
        <p:spPr bwMode="auto">
          <a:xfrm>
            <a:off x="2468935" y="808013"/>
            <a:ext cx="2196442" cy="186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1500" b="1" cap="all" spc="300" dirty="0">
                <a:solidFill>
                  <a:schemeClr val="accent1"/>
                </a:solidFill>
                <a:latin typeface="+mj-ea"/>
                <a:ea typeface="+mj-ea"/>
                <a:cs typeface="Arial" panose="020B0604020202020204" pitchFamily="34" charset="0"/>
              </a:rPr>
              <a:t>04</a:t>
            </a:r>
            <a:endParaRPr lang="en-US" altLang="zh-CN" sz="11500" b="1" cap="all" spc="300" dirty="0">
              <a:solidFill>
                <a:schemeClr val="accent1"/>
              </a:solidFill>
              <a:latin typeface="+mj-ea"/>
              <a:ea typeface="+mj-ea"/>
              <a:cs typeface="Arial" panose="020B0604020202020204" pitchFamily="34" charset="0"/>
            </a:endParaRPr>
          </a:p>
        </p:txBody>
      </p:sp>
      <p:sp>
        <p:nvSpPr>
          <p:cNvPr id="6" name="Freeform 6"/>
          <p:cNvSpPr/>
          <p:nvPr/>
        </p:nvSpPr>
        <p:spPr bwMode="auto">
          <a:xfrm>
            <a:off x="354" y="5397910"/>
            <a:ext cx="12858044" cy="1834739"/>
          </a:xfrm>
          <a:custGeom>
            <a:avLst/>
            <a:gdLst>
              <a:gd name="T0" fmla="*/ 1115 w 5702"/>
              <a:gd name="T1" fmla="*/ 0 h 1219"/>
              <a:gd name="T2" fmla="*/ 1277 w 5702"/>
              <a:gd name="T3" fmla="*/ 0 h 1219"/>
              <a:gd name="T4" fmla="*/ 1428 w 5702"/>
              <a:gd name="T5" fmla="*/ 2 h 1219"/>
              <a:gd name="T6" fmla="*/ 1569 w 5702"/>
              <a:gd name="T7" fmla="*/ 2 h 1219"/>
              <a:gd name="T8" fmla="*/ 1698 w 5702"/>
              <a:gd name="T9" fmla="*/ 4 h 1219"/>
              <a:gd name="T10" fmla="*/ 1816 w 5702"/>
              <a:gd name="T11" fmla="*/ 6 h 1219"/>
              <a:gd name="T12" fmla="*/ 1922 w 5702"/>
              <a:gd name="T13" fmla="*/ 7 h 1219"/>
              <a:gd name="T14" fmla="*/ 2018 w 5702"/>
              <a:gd name="T15" fmla="*/ 11 h 1219"/>
              <a:gd name="T16" fmla="*/ 2102 w 5702"/>
              <a:gd name="T17" fmla="*/ 14 h 1219"/>
              <a:gd name="T18" fmla="*/ 2201 w 5702"/>
              <a:gd name="T19" fmla="*/ 20 h 1219"/>
              <a:gd name="T20" fmla="*/ 2293 w 5702"/>
              <a:gd name="T21" fmla="*/ 32 h 1219"/>
              <a:gd name="T22" fmla="*/ 2375 w 5702"/>
              <a:gd name="T23" fmla="*/ 46 h 1219"/>
              <a:gd name="T24" fmla="*/ 2452 w 5702"/>
              <a:gd name="T25" fmla="*/ 63 h 1219"/>
              <a:gd name="T26" fmla="*/ 2518 w 5702"/>
              <a:gd name="T27" fmla="*/ 84 h 1219"/>
              <a:gd name="T28" fmla="*/ 2579 w 5702"/>
              <a:gd name="T29" fmla="*/ 107 h 1219"/>
              <a:gd name="T30" fmla="*/ 2633 w 5702"/>
              <a:gd name="T31" fmla="*/ 131 h 1219"/>
              <a:gd name="T32" fmla="*/ 2680 w 5702"/>
              <a:gd name="T33" fmla="*/ 157 h 1219"/>
              <a:gd name="T34" fmla="*/ 2722 w 5702"/>
              <a:gd name="T35" fmla="*/ 185 h 1219"/>
              <a:gd name="T36" fmla="*/ 2756 w 5702"/>
              <a:gd name="T37" fmla="*/ 213 h 1219"/>
              <a:gd name="T38" fmla="*/ 2788 w 5702"/>
              <a:gd name="T39" fmla="*/ 241 h 1219"/>
              <a:gd name="T40" fmla="*/ 2812 w 5702"/>
              <a:gd name="T41" fmla="*/ 269 h 1219"/>
              <a:gd name="T42" fmla="*/ 2835 w 5702"/>
              <a:gd name="T43" fmla="*/ 295 h 1219"/>
              <a:gd name="T44" fmla="*/ 2852 w 5702"/>
              <a:gd name="T45" fmla="*/ 319 h 1219"/>
              <a:gd name="T46" fmla="*/ 2868 w 5702"/>
              <a:gd name="T47" fmla="*/ 295 h 1219"/>
              <a:gd name="T48" fmla="*/ 2891 w 5702"/>
              <a:gd name="T49" fmla="*/ 269 h 1219"/>
              <a:gd name="T50" fmla="*/ 2915 w 5702"/>
              <a:gd name="T51" fmla="*/ 241 h 1219"/>
              <a:gd name="T52" fmla="*/ 2946 w 5702"/>
              <a:gd name="T53" fmla="*/ 213 h 1219"/>
              <a:gd name="T54" fmla="*/ 2981 w 5702"/>
              <a:gd name="T55" fmla="*/ 185 h 1219"/>
              <a:gd name="T56" fmla="*/ 3023 w 5702"/>
              <a:gd name="T57" fmla="*/ 157 h 1219"/>
              <a:gd name="T58" fmla="*/ 3070 w 5702"/>
              <a:gd name="T59" fmla="*/ 131 h 1219"/>
              <a:gd name="T60" fmla="*/ 3124 w 5702"/>
              <a:gd name="T61" fmla="*/ 107 h 1219"/>
              <a:gd name="T62" fmla="*/ 3185 w 5702"/>
              <a:gd name="T63" fmla="*/ 84 h 1219"/>
              <a:gd name="T64" fmla="*/ 3253 w 5702"/>
              <a:gd name="T65" fmla="*/ 63 h 1219"/>
              <a:gd name="T66" fmla="*/ 3328 w 5702"/>
              <a:gd name="T67" fmla="*/ 46 h 1219"/>
              <a:gd name="T68" fmla="*/ 3409 w 5702"/>
              <a:gd name="T69" fmla="*/ 32 h 1219"/>
              <a:gd name="T70" fmla="*/ 3502 w 5702"/>
              <a:gd name="T71" fmla="*/ 20 h 1219"/>
              <a:gd name="T72" fmla="*/ 3601 w 5702"/>
              <a:gd name="T73" fmla="*/ 14 h 1219"/>
              <a:gd name="T74" fmla="*/ 3684 w 5702"/>
              <a:gd name="T75" fmla="*/ 11 h 1219"/>
              <a:gd name="T76" fmla="*/ 3780 w 5702"/>
              <a:gd name="T77" fmla="*/ 7 h 1219"/>
              <a:gd name="T78" fmla="*/ 3886 w 5702"/>
              <a:gd name="T79" fmla="*/ 6 h 1219"/>
              <a:gd name="T80" fmla="*/ 4005 w 5702"/>
              <a:gd name="T81" fmla="*/ 4 h 1219"/>
              <a:gd name="T82" fmla="*/ 4134 w 5702"/>
              <a:gd name="T83" fmla="*/ 2 h 1219"/>
              <a:gd name="T84" fmla="*/ 4275 w 5702"/>
              <a:gd name="T85" fmla="*/ 2 h 1219"/>
              <a:gd name="T86" fmla="*/ 4426 w 5702"/>
              <a:gd name="T87" fmla="*/ 0 h 1219"/>
              <a:gd name="T88" fmla="*/ 4588 w 5702"/>
              <a:gd name="T89" fmla="*/ 0 h 1219"/>
              <a:gd name="T90" fmla="*/ 4799 w 5702"/>
              <a:gd name="T91" fmla="*/ 0 h 1219"/>
              <a:gd name="T92" fmla="*/ 4999 w 5702"/>
              <a:gd name="T93" fmla="*/ 2 h 1219"/>
              <a:gd name="T94" fmla="*/ 5189 w 5702"/>
              <a:gd name="T95" fmla="*/ 4 h 1219"/>
              <a:gd name="T96" fmla="*/ 5368 w 5702"/>
              <a:gd name="T97" fmla="*/ 6 h 1219"/>
              <a:gd name="T98" fmla="*/ 5541 w 5702"/>
              <a:gd name="T99" fmla="*/ 7 h 1219"/>
              <a:gd name="T100" fmla="*/ 5702 w 5702"/>
              <a:gd name="T101" fmla="*/ 9 h 1219"/>
              <a:gd name="T102" fmla="*/ 5702 w 5702"/>
              <a:gd name="T103" fmla="*/ 1219 h 1219"/>
              <a:gd name="T104" fmla="*/ 0 w 5702"/>
              <a:gd name="T105" fmla="*/ 1219 h 1219"/>
              <a:gd name="T106" fmla="*/ 0 w 5702"/>
              <a:gd name="T107" fmla="*/ 9 h 1219"/>
              <a:gd name="T108" fmla="*/ 164 w 5702"/>
              <a:gd name="T109" fmla="*/ 7 h 1219"/>
              <a:gd name="T110" fmla="*/ 335 w 5702"/>
              <a:gd name="T111" fmla="*/ 6 h 1219"/>
              <a:gd name="T112" fmla="*/ 514 w 5702"/>
              <a:gd name="T113" fmla="*/ 4 h 1219"/>
              <a:gd name="T114" fmla="*/ 704 w 5702"/>
              <a:gd name="T115" fmla="*/ 2 h 1219"/>
              <a:gd name="T116" fmla="*/ 904 w 5702"/>
              <a:gd name="T117" fmla="*/ 0 h 1219"/>
              <a:gd name="T118" fmla="*/ 1115 w 5702"/>
              <a:gd name="T11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02" h="1219">
                <a:moveTo>
                  <a:pt x="1115" y="0"/>
                </a:moveTo>
                <a:lnTo>
                  <a:pt x="1277" y="0"/>
                </a:lnTo>
                <a:lnTo>
                  <a:pt x="1428" y="2"/>
                </a:lnTo>
                <a:lnTo>
                  <a:pt x="1569" y="2"/>
                </a:lnTo>
                <a:lnTo>
                  <a:pt x="1698" y="4"/>
                </a:lnTo>
                <a:lnTo>
                  <a:pt x="1816" y="6"/>
                </a:lnTo>
                <a:lnTo>
                  <a:pt x="1922" y="7"/>
                </a:lnTo>
                <a:lnTo>
                  <a:pt x="2018" y="11"/>
                </a:lnTo>
                <a:lnTo>
                  <a:pt x="2102" y="14"/>
                </a:lnTo>
                <a:lnTo>
                  <a:pt x="2201" y="20"/>
                </a:lnTo>
                <a:lnTo>
                  <a:pt x="2293" y="32"/>
                </a:lnTo>
                <a:lnTo>
                  <a:pt x="2375" y="46"/>
                </a:lnTo>
                <a:lnTo>
                  <a:pt x="2452" y="63"/>
                </a:lnTo>
                <a:lnTo>
                  <a:pt x="2518" y="84"/>
                </a:lnTo>
                <a:lnTo>
                  <a:pt x="2579" y="107"/>
                </a:lnTo>
                <a:lnTo>
                  <a:pt x="2633" y="131"/>
                </a:lnTo>
                <a:lnTo>
                  <a:pt x="2680" y="157"/>
                </a:lnTo>
                <a:lnTo>
                  <a:pt x="2722" y="185"/>
                </a:lnTo>
                <a:lnTo>
                  <a:pt x="2756" y="213"/>
                </a:lnTo>
                <a:lnTo>
                  <a:pt x="2788" y="241"/>
                </a:lnTo>
                <a:lnTo>
                  <a:pt x="2812" y="269"/>
                </a:lnTo>
                <a:lnTo>
                  <a:pt x="2835" y="295"/>
                </a:lnTo>
                <a:lnTo>
                  <a:pt x="2852" y="319"/>
                </a:lnTo>
                <a:lnTo>
                  <a:pt x="2868" y="295"/>
                </a:lnTo>
                <a:lnTo>
                  <a:pt x="2891" y="269"/>
                </a:lnTo>
                <a:lnTo>
                  <a:pt x="2915" y="241"/>
                </a:lnTo>
                <a:lnTo>
                  <a:pt x="2946" y="213"/>
                </a:lnTo>
                <a:lnTo>
                  <a:pt x="2981" y="185"/>
                </a:lnTo>
                <a:lnTo>
                  <a:pt x="3023" y="157"/>
                </a:lnTo>
                <a:lnTo>
                  <a:pt x="3070" y="131"/>
                </a:lnTo>
                <a:lnTo>
                  <a:pt x="3124" y="107"/>
                </a:lnTo>
                <a:lnTo>
                  <a:pt x="3185" y="84"/>
                </a:lnTo>
                <a:lnTo>
                  <a:pt x="3253" y="63"/>
                </a:lnTo>
                <a:lnTo>
                  <a:pt x="3328" y="46"/>
                </a:lnTo>
                <a:lnTo>
                  <a:pt x="3409" y="32"/>
                </a:lnTo>
                <a:lnTo>
                  <a:pt x="3502" y="20"/>
                </a:lnTo>
                <a:lnTo>
                  <a:pt x="3601" y="14"/>
                </a:lnTo>
                <a:lnTo>
                  <a:pt x="3684" y="11"/>
                </a:lnTo>
                <a:lnTo>
                  <a:pt x="3780" y="7"/>
                </a:lnTo>
                <a:lnTo>
                  <a:pt x="3886" y="6"/>
                </a:lnTo>
                <a:lnTo>
                  <a:pt x="4005" y="4"/>
                </a:lnTo>
                <a:lnTo>
                  <a:pt x="4134" y="2"/>
                </a:lnTo>
                <a:lnTo>
                  <a:pt x="4275" y="2"/>
                </a:lnTo>
                <a:lnTo>
                  <a:pt x="4426" y="0"/>
                </a:lnTo>
                <a:lnTo>
                  <a:pt x="4588" y="0"/>
                </a:lnTo>
                <a:lnTo>
                  <a:pt x="4799" y="0"/>
                </a:lnTo>
                <a:lnTo>
                  <a:pt x="4999" y="2"/>
                </a:lnTo>
                <a:lnTo>
                  <a:pt x="5189" y="4"/>
                </a:lnTo>
                <a:lnTo>
                  <a:pt x="5368" y="6"/>
                </a:lnTo>
                <a:lnTo>
                  <a:pt x="5541" y="7"/>
                </a:lnTo>
                <a:lnTo>
                  <a:pt x="5702" y="9"/>
                </a:lnTo>
                <a:lnTo>
                  <a:pt x="5702" y="1219"/>
                </a:lnTo>
                <a:lnTo>
                  <a:pt x="0" y="1219"/>
                </a:lnTo>
                <a:lnTo>
                  <a:pt x="0" y="9"/>
                </a:lnTo>
                <a:lnTo>
                  <a:pt x="164" y="7"/>
                </a:lnTo>
                <a:lnTo>
                  <a:pt x="335" y="6"/>
                </a:lnTo>
                <a:lnTo>
                  <a:pt x="514" y="4"/>
                </a:lnTo>
                <a:lnTo>
                  <a:pt x="704" y="2"/>
                </a:lnTo>
                <a:lnTo>
                  <a:pt x="904" y="0"/>
                </a:lnTo>
                <a:lnTo>
                  <a:pt x="1115"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
        <p:nvSpPr>
          <p:cNvPr id="7" name="Freeform 7"/>
          <p:cNvSpPr/>
          <p:nvPr/>
        </p:nvSpPr>
        <p:spPr bwMode="auto">
          <a:xfrm>
            <a:off x="354" y="5128493"/>
            <a:ext cx="12858044" cy="593017"/>
          </a:xfrm>
          <a:custGeom>
            <a:avLst/>
            <a:gdLst>
              <a:gd name="T0" fmla="*/ 1184 w 5702"/>
              <a:gd name="T1" fmla="*/ 0 h 394"/>
              <a:gd name="T2" fmla="*/ 1492 w 5702"/>
              <a:gd name="T3" fmla="*/ 2 h 394"/>
              <a:gd name="T4" fmla="*/ 1754 w 5702"/>
              <a:gd name="T5" fmla="*/ 5 h 394"/>
              <a:gd name="T6" fmla="*/ 1968 w 5702"/>
              <a:gd name="T7" fmla="*/ 11 h 394"/>
              <a:gd name="T8" fmla="*/ 2156 w 5702"/>
              <a:gd name="T9" fmla="*/ 19 h 394"/>
              <a:gd name="T10" fmla="*/ 2333 w 5702"/>
              <a:gd name="T11" fmla="*/ 42 h 394"/>
              <a:gd name="T12" fmla="*/ 2480 w 5702"/>
              <a:gd name="T13" fmla="*/ 78 h 394"/>
              <a:gd name="T14" fmla="*/ 2598 w 5702"/>
              <a:gd name="T15" fmla="*/ 122 h 394"/>
              <a:gd name="T16" fmla="*/ 2690 w 5702"/>
              <a:gd name="T17" fmla="*/ 172 h 394"/>
              <a:gd name="T18" fmla="*/ 2763 w 5702"/>
              <a:gd name="T19" fmla="*/ 225 h 394"/>
              <a:gd name="T20" fmla="*/ 2816 w 5702"/>
              <a:gd name="T21" fmla="*/ 277 h 394"/>
              <a:gd name="T22" fmla="*/ 2852 w 5702"/>
              <a:gd name="T23" fmla="*/ 326 h 394"/>
              <a:gd name="T24" fmla="*/ 2887 w 5702"/>
              <a:gd name="T25" fmla="*/ 277 h 394"/>
              <a:gd name="T26" fmla="*/ 2939 w 5702"/>
              <a:gd name="T27" fmla="*/ 225 h 394"/>
              <a:gd name="T28" fmla="*/ 3012 w 5702"/>
              <a:gd name="T29" fmla="*/ 172 h 394"/>
              <a:gd name="T30" fmla="*/ 3105 w 5702"/>
              <a:gd name="T31" fmla="*/ 122 h 394"/>
              <a:gd name="T32" fmla="*/ 3223 w 5702"/>
              <a:gd name="T33" fmla="*/ 78 h 394"/>
              <a:gd name="T34" fmla="*/ 3369 w 5702"/>
              <a:gd name="T35" fmla="*/ 42 h 394"/>
              <a:gd name="T36" fmla="*/ 3547 w 5702"/>
              <a:gd name="T37" fmla="*/ 19 h 394"/>
              <a:gd name="T38" fmla="*/ 3735 w 5702"/>
              <a:gd name="T39" fmla="*/ 11 h 394"/>
              <a:gd name="T40" fmla="*/ 3949 w 5702"/>
              <a:gd name="T41" fmla="*/ 5 h 394"/>
              <a:gd name="T42" fmla="*/ 4210 w 5702"/>
              <a:gd name="T43" fmla="*/ 2 h 394"/>
              <a:gd name="T44" fmla="*/ 4519 w 5702"/>
              <a:gd name="T45" fmla="*/ 0 h 394"/>
              <a:gd name="T46" fmla="*/ 4907 w 5702"/>
              <a:gd name="T47" fmla="*/ 0 h 394"/>
              <a:gd name="T48" fmla="*/ 5318 w 5702"/>
              <a:gd name="T49" fmla="*/ 2 h 394"/>
              <a:gd name="T50" fmla="*/ 5702 w 5702"/>
              <a:gd name="T51" fmla="*/ 5 h 394"/>
              <a:gd name="T52" fmla="*/ 5513 w 5702"/>
              <a:gd name="T53" fmla="*/ 72 h 394"/>
              <a:gd name="T54" fmla="*/ 5116 w 5702"/>
              <a:gd name="T55" fmla="*/ 70 h 394"/>
              <a:gd name="T56" fmla="*/ 4689 w 5702"/>
              <a:gd name="T57" fmla="*/ 68 h 394"/>
              <a:gd name="T58" fmla="*/ 4358 w 5702"/>
              <a:gd name="T59" fmla="*/ 70 h 394"/>
              <a:gd name="T60" fmla="*/ 4073 w 5702"/>
              <a:gd name="T61" fmla="*/ 72 h 394"/>
              <a:gd name="T62" fmla="*/ 3836 w 5702"/>
              <a:gd name="T63" fmla="*/ 75 h 394"/>
              <a:gd name="T64" fmla="*/ 3648 w 5702"/>
              <a:gd name="T65" fmla="*/ 80 h 394"/>
              <a:gd name="T66" fmla="*/ 3455 w 5702"/>
              <a:gd name="T67" fmla="*/ 98 h 394"/>
              <a:gd name="T68" fmla="*/ 3293 w 5702"/>
              <a:gd name="T69" fmla="*/ 127 h 394"/>
              <a:gd name="T70" fmla="*/ 3162 w 5702"/>
              <a:gd name="T71" fmla="*/ 167 h 394"/>
              <a:gd name="T72" fmla="*/ 3056 w 5702"/>
              <a:gd name="T73" fmla="*/ 214 h 394"/>
              <a:gd name="T74" fmla="*/ 2974 w 5702"/>
              <a:gd name="T75" fmla="*/ 266 h 394"/>
              <a:gd name="T76" fmla="*/ 2911 w 5702"/>
              <a:gd name="T77" fmla="*/ 320 h 394"/>
              <a:gd name="T78" fmla="*/ 2868 w 5702"/>
              <a:gd name="T79" fmla="*/ 371 h 394"/>
              <a:gd name="T80" fmla="*/ 2835 w 5702"/>
              <a:gd name="T81" fmla="*/ 371 h 394"/>
              <a:gd name="T82" fmla="*/ 2791 w 5702"/>
              <a:gd name="T83" fmla="*/ 320 h 394"/>
              <a:gd name="T84" fmla="*/ 2730 w 5702"/>
              <a:gd name="T85" fmla="*/ 266 h 394"/>
              <a:gd name="T86" fmla="*/ 2647 w 5702"/>
              <a:gd name="T87" fmla="*/ 214 h 394"/>
              <a:gd name="T88" fmla="*/ 2542 w 5702"/>
              <a:gd name="T89" fmla="*/ 167 h 394"/>
              <a:gd name="T90" fmla="*/ 2410 w 5702"/>
              <a:gd name="T91" fmla="*/ 127 h 394"/>
              <a:gd name="T92" fmla="*/ 2248 w 5702"/>
              <a:gd name="T93" fmla="*/ 98 h 394"/>
              <a:gd name="T94" fmla="*/ 2055 w 5702"/>
              <a:gd name="T95" fmla="*/ 80 h 394"/>
              <a:gd name="T96" fmla="*/ 1867 w 5702"/>
              <a:gd name="T97" fmla="*/ 75 h 394"/>
              <a:gd name="T98" fmla="*/ 1630 w 5702"/>
              <a:gd name="T99" fmla="*/ 72 h 394"/>
              <a:gd name="T100" fmla="*/ 1344 w 5702"/>
              <a:gd name="T101" fmla="*/ 70 h 394"/>
              <a:gd name="T102" fmla="*/ 1014 w 5702"/>
              <a:gd name="T103" fmla="*/ 68 h 394"/>
              <a:gd name="T104" fmla="*/ 587 w 5702"/>
              <a:gd name="T105" fmla="*/ 70 h 394"/>
              <a:gd name="T106" fmla="*/ 190 w 5702"/>
              <a:gd name="T107" fmla="*/ 72 h 394"/>
              <a:gd name="T108" fmla="*/ 0 w 5702"/>
              <a:gd name="T109" fmla="*/ 5 h 394"/>
              <a:gd name="T110" fmla="*/ 385 w 5702"/>
              <a:gd name="T111" fmla="*/ 2 h 394"/>
              <a:gd name="T112" fmla="*/ 796 w 5702"/>
              <a:gd name="T113"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02" h="394">
                <a:moveTo>
                  <a:pt x="1014" y="0"/>
                </a:moveTo>
                <a:lnTo>
                  <a:pt x="1184" y="0"/>
                </a:lnTo>
                <a:lnTo>
                  <a:pt x="1344" y="0"/>
                </a:lnTo>
                <a:lnTo>
                  <a:pt x="1492" y="2"/>
                </a:lnTo>
                <a:lnTo>
                  <a:pt x="1630" y="4"/>
                </a:lnTo>
                <a:lnTo>
                  <a:pt x="1754" y="5"/>
                </a:lnTo>
                <a:lnTo>
                  <a:pt x="1867" y="7"/>
                </a:lnTo>
                <a:lnTo>
                  <a:pt x="1968" y="11"/>
                </a:lnTo>
                <a:lnTo>
                  <a:pt x="2055" y="12"/>
                </a:lnTo>
                <a:lnTo>
                  <a:pt x="2156" y="19"/>
                </a:lnTo>
                <a:lnTo>
                  <a:pt x="2248" y="30"/>
                </a:lnTo>
                <a:lnTo>
                  <a:pt x="2333" y="42"/>
                </a:lnTo>
                <a:lnTo>
                  <a:pt x="2410" y="59"/>
                </a:lnTo>
                <a:lnTo>
                  <a:pt x="2480" y="78"/>
                </a:lnTo>
                <a:lnTo>
                  <a:pt x="2542" y="99"/>
                </a:lnTo>
                <a:lnTo>
                  <a:pt x="2598" y="122"/>
                </a:lnTo>
                <a:lnTo>
                  <a:pt x="2647" y="146"/>
                </a:lnTo>
                <a:lnTo>
                  <a:pt x="2690" y="172"/>
                </a:lnTo>
                <a:lnTo>
                  <a:pt x="2730" y="199"/>
                </a:lnTo>
                <a:lnTo>
                  <a:pt x="2763" y="225"/>
                </a:lnTo>
                <a:lnTo>
                  <a:pt x="2791" y="253"/>
                </a:lnTo>
                <a:lnTo>
                  <a:pt x="2816" y="277"/>
                </a:lnTo>
                <a:lnTo>
                  <a:pt x="2835" y="303"/>
                </a:lnTo>
                <a:lnTo>
                  <a:pt x="2852" y="326"/>
                </a:lnTo>
                <a:lnTo>
                  <a:pt x="2868" y="303"/>
                </a:lnTo>
                <a:lnTo>
                  <a:pt x="2887" y="277"/>
                </a:lnTo>
                <a:lnTo>
                  <a:pt x="2911" y="253"/>
                </a:lnTo>
                <a:lnTo>
                  <a:pt x="2939" y="225"/>
                </a:lnTo>
                <a:lnTo>
                  <a:pt x="2974" y="199"/>
                </a:lnTo>
                <a:lnTo>
                  <a:pt x="3012" y="172"/>
                </a:lnTo>
                <a:lnTo>
                  <a:pt x="3056" y="146"/>
                </a:lnTo>
                <a:lnTo>
                  <a:pt x="3105" y="122"/>
                </a:lnTo>
                <a:lnTo>
                  <a:pt x="3162" y="99"/>
                </a:lnTo>
                <a:lnTo>
                  <a:pt x="3223" y="78"/>
                </a:lnTo>
                <a:lnTo>
                  <a:pt x="3293" y="59"/>
                </a:lnTo>
                <a:lnTo>
                  <a:pt x="3369" y="42"/>
                </a:lnTo>
                <a:lnTo>
                  <a:pt x="3455" y="30"/>
                </a:lnTo>
                <a:lnTo>
                  <a:pt x="3547" y="19"/>
                </a:lnTo>
                <a:lnTo>
                  <a:pt x="3648" y="12"/>
                </a:lnTo>
                <a:lnTo>
                  <a:pt x="3735" y="11"/>
                </a:lnTo>
                <a:lnTo>
                  <a:pt x="3836" y="7"/>
                </a:lnTo>
                <a:lnTo>
                  <a:pt x="3949" y="5"/>
                </a:lnTo>
                <a:lnTo>
                  <a:pt x="4073" y="4"/>
                </a:lnTo>
                <a:lnTo>
                  <a:pt x="4210" y="2"/>
                </a:lnTo>
                <a:lnTo>
                  <a:pt x="4358" y="0"/>
                </a:lnTo>
                <a:lnTo>
                  <a:pt x="4519" y="0"/>
                </a:lnTo>
                <a:lnTo>
                  <a:pt x="4689" y="0"/>
                </a:lnTo>
                <a:lnTo>
                  <a:pt x="4907" y="0"/>
                </a:lnTo>
                <a:lnTo>
                  <a:pt x="5116" y="2"/>
                </a:lnTo>
                <a:lnTo>
                  <a:pt x="5318" y="2"/>
                </a:lnTo>
                <a:lnTo>
                  <a:pt x="5513" y="4"/>
                </a:lnTo>
                <a:lnTo>
                  <a:pt x="5702" y="5"/>
                </a:lnTo>
                <a:lnTo>
                  <a:pt x="5702" y="73"/>
                </a:lnTo>
                <a:lnTo>
                  <a:pt x="5513" y="72"/>
                </a:lnTo>
                <a:lnTo>
                  <a:pt x="5318" y="70"/>
                </a:lnTo>
                <a:lnTo>
                  <a:pt x="5116" y="70"/>
                </a:lnTo>
                <a:lnTo>
                  <a:pt x="4907" y="68"/>
                </a:lnTo>
                <a:lnTo>
                  <a:pt x="4689" y="68"/>
                </a:lnTo>
                <a:lnTo>
                  <a:pt x="4519" y="68"/>
                </a:lnTo>
                <a:lnTo>
                  <a:pt x="4358" y="70"/>
                </a:lnTo>
                <a:lnTo>
                  <a:pt x="4210" y="70"/>
                </a:lnTo>
                <a:lnTo>
                  <a:pt x="4073" y="72"/>
                </a:lnTo>
                <a:lnTo>
                  <a:pt x="3949" y="73"/>
                </a:lnTo>
                <a:lnTo>
                  <a:pt x="3836" y="75"/>
                </a:lnTo>
                <a:lnTo>
                  <a:pt x="3735" y="78"/>
                </a:lnTo>
                <a:lnTo>
                  <a:pt x="3648" y="80"/>
                </a:lnTo>
                <a:lnTo>
                  <a:pt x="3547" y="87"/>
                </a:lnTo>
                <a:lnTo>
                  <a:pt x="3455" y="98"/>
                </a:lnTo>
                <a:lnTo>
                  <a:pt x="3369" y="110"/>
                </a:lnTo>
                <a:lnTo>
                  <a:pt x="3293" y="127"/>
                </a:lnTo>
                <a:lnTo>
                  <a:pt x="3223" y="146"/>
                </a:lnTo>
                <a:lnTo>
                  <a:pt x="3162" y="167"/>
                </a:lnTo>
                <a:lnTo>
                  <a:pt x="3105" y="190"/>
                </a:lnTo>
                <a:lnTo>
                  <a:pt x="3056" y="214"/>
                </a:lnTo>
                <a:lnTo>
                  <a:pt x="3012" y="240"/>
                </a:lnTo>
                <a:lnTo>
                  <a:pt x="2974" y="266"/>
                </a:lnTo>
                <a:lnTo>
                  <a:pt x="2939" y="293"/>
                </a:lnTo>
                <a:lnTo>
                  <a:pt x="2911" y="320"/>
                </a:lnTo>
                <a:lnTo>
                  <a:pt x="2887" y="345"/>
                </a:lnTo>
                <a:lnTo>
                  <a:pt x="2868" y="371"/>
                </a:lnTo>
                <a:lnTo>
                  <a:pt x="2852" y="394"/>
                </a:lnTo>
                <a:lnTo>
                  <a:pt x="2835" y="371"/>
                </a:lnTo>
                <a:lnTo>
                  <a:pt x="2816" y="345"/>
                </a:lnTo>
                <a:lnTo>
                  <a:pt x="2791" y="320"/>
                </a:lnTo>
                <a:lnTo>
                  <a:pt x="2763" y="293"/>
                </a:lnTo>
                <a:lnTo>
                  <a:pt x="2730" y="266"/>
                </a:lnTo>
                <a:lnTo>
                  <a:pt x="2690" y="240"/>
                </a:lnTo>
                <a:lnTo>
                  <a:pt x="2647" y="214"/>
                </a:lnTo>
                <a:lnTo>
                  <a:pt x="2598" y="190"/>
                </a:lnTo>
                <a:lnTo>
                  <a:pt x="2542" y="167"/>
                </a:lnTo>
                <a:lnTo>
                  <a:pt x="2480" y="146"/>
                </a:lnTo>
                <a:lnTo>
                  <a:pt x="2410" y="127"/>
                </a:lnTo>
                <a:lnTo>
                  <a:pt x="2333" y="110"/>
                </a:lnTo>
                <a:lnTo>
                  <a:pt x="2248" y="98"/>
                </a:lnTo>
                <a:lnTo>
                  <a:pt x="2156" y="87"/>
                </a:lnTo>
                <a:lnTo>
                  <a:pt x="2055" y="80"/>
                </a:lnTo>
                <a:lnTo>
                  <a:pt x="1968" y="78"/>
                </a:lnTo>
                <a:lnTo>
                  <a:pt x="1867" y="75"/>
                </a:lnTo>
                <a:lnTo>
                  <a:pt x="1754" y="73"/>
                </a:lnTo>
                <a:lnTo>
                  <a:pt x="1630" y="72"/>
                </a:lnTo>
                <a:lnTo>
                  <a:pt x="1492" y="70"/>
                </a:lnTo>
                <a:lnTo>
                  <a:pt x="1344" y="70"/>
                </a:lnTo>
                <a:lnTo>
                  <a:pt x="1184" y="68"/>
                </a:lnTo>
                <a:lnTo>
                  <a:pt x="1014" y="68"/>
                </a:lnTo>
                <a:lnTo>
                  <a:pt x="796" y="68"/>
                </a:lnTo>
                <a:lnTo>
                  <a:pt x="587" y="70"/>
                </a:lnTo>
                <a:lnTo>
                  <a:pt x="385" y="70"/>
                </a:lnTo>
                <a:lnTo>
                  <a:pt x="190" y="72"/>
                </a:lnTo>
                <a:lnTo>
                  <a:pt x="0" y="73"/>
                </a:lnTo>
                <a:lnTo>
                  <a:pt x="0" y="5"/>
                </a:lnTo>
                <a:lnTo>
                  <a:pt x="190" y="4"/>
                </a:lnTo>
                <a:lnTo>
                  <a:pt x="385" y="2"/>
                </a:lnTo>
                <a:lnTo>
                  <a:pt x="587" y="2"/>
                </a:lnTo>
                <a:lnTo>
                  <a:pt x="796" y="0"/>
                </a:lnTo>
                <a:lnTo>
                  <a:pt x="1014"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
        <p:nvSpPr>
          <p:cNvPr id="4" name="TextBox 48"/>
          <p:cNvSpPr txBox="1"/>
          <p:nvPr/>
        </p:nvSpPr>
        <p:spPr>
          <a:xfrm>
            <a:off x="7276465" y="2832735"/>
            <a:ext cx="5582285" cy="768985"/>
          </a:xfrm>
          <a:prstGeom prst="rect">
            <a:avLst/>
          </a:prstGeom>
          <a:noFill/>
        </p:spPr>
        <p:txBody>
          <a:bodyPr wrap="square" lIns="0" tIns="0" rIns="0" bIns="0" rtlCol="0">
            <a:spAutoFit/>
          </a:bodyPr>
          <a:lstStyle/>
          <a:p>
            <a:pPr algn="ctr"/>
            <a:r>
              <a:rPr lang="zh-CN" altLang="en-US" sz="5000" dirty="0">
                <a:latin typeface="黑体" panose="02010609060101010101" pitchFamily="49" charset="-122"/>
                <a:ea typeface="微软雅黑" panose="020B0503020204020204" pitchFamily="34" charset="-122"/>
                <a:sym typeface="+mn-ea"/>
              </a:rPr>
              <a:t>交通安全</a:t>
            </a:r>
            <a:endParaRPr lang="zh-CN" altLang="en-US" sz="5000" b="1" dirty="0">
              <a:solidFill>
                <a:schemeClr val="accent1"/>
              </a:solidFill>
              <a:latin typeface="黑体" panose="02010609060101010101" pitchFamily="49" charset="-122"/>
              <a:ea typeface="微软雅黑" panose="020B0503020204020204" pitchFamily="34" charset="-122"/>
              <a:cs typeface="微软雅黑" panose="020B0503020204020204" pitchFamily="34" charset="-122"/>
              <a:sym typeface="+mn-ea"/>
            </a:endParaRPr>
          </a:p>
        </p:txBody>
      </p:sp>
      <p:sp>
        <p:nvSpPr>
          <p:cNvPr id="9" name="TextBox 8"/>
          <p:cNvSpPr txBox="1"/>
          <p:nvPr/>
        </p:nvSpPr>
        <p:spPr>
          <a:xfrm>
            <a:off x="1561126" y="5871239"/>
            <a:ext cx="309880" cy="645160"/>
          </a:xfrm>
          <a:prstGeom prst="rect">
            <a:avLst/>
          </a:prstGeom>
          <a:noFill/>
        </p:spPr>
        <p:txBody>
          <a:bodyPr wrap="none" rtlCol="0">
            <a:spAutoFit/>
          </a:bodyPr>
          <a:lstStyle/>
          <a:p>
            <a:endParaRPr lang="zh-CN" altLang="en-US" sz="3600" b="1" dirty="0">
              <a:solidFill>
                <a:schemeClr val="bg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7"/>
          <p:cNvSpPr txBox="1"/>
          <p:nvPr/>
        </p:nvSpPr>
        <p:spPr>
          <a:xfrm>
            <a:off x="2707337" y="5919349"/>
            <a:ext cx="7718175" cy="10642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None/>
            </a:pPr>
            <a:r>
              <a:rPr lang="zh-CN" altLang="zh-CN" sz="2110" dirty="0">
                <a:latin typeface="微软雅黑" panose="020B0503020204020204" pitchFamily="34" charset="-122"/>
                <a:ea typeface="微软雅黑" panose="020B0503020204020204" pitchFamily="34" charset="-122"/>
              </a:rPr>
              <a:t>上图所述为一般小型车在干燥路面上行车之时刹车停止距离，如路面条件不同，其刹车距离应酌予增大</a:t>
            </a:r>
            <a:endParaRPr lang="zh-CN" altLang="zh-CN" sz="2110" dirty="0">
              <a:latin typeface="微软雅黑" panose="020B0503020204020204" pitchFamily="34" charset="-122"/>
              <a:ea typeface="微软雅黑" panose="020B0503020204020204" pitchFamily="34" charset="-122"/>
            </a:endParaRPr>
          </a:p>
        </p:txBody>
      </p:sp>
      <p:sp>
        <p:nvSpPr>
          <p:cNvPr id="74755" name="Text Box 8"/>
          <p:cNvSpPr txBox="1"/>
          <p:nvPr/>
        </p:nvSpPr>
        <p:spPr>
          <a:xfrm>
            <a:off x="3532967" y="1093525"/>
            <a:ext cx="3922709"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1、车速与刹车距离</a:t>
            </a:r>
            <a:endParaRPr lang="zh-CN" altLang="en-US" sz="3375" dirty="0">
              <a:solidFill>
                <a:srgbClr val="000000"/>
              </a:solidFill>
              <a:latin typeface="微软雅黑" panose="020B0503020204020204" pitchFamily="34" charset="-122"/>
              <a:ea typeface="微软雅黑" panose="020B0503020204020204" pitchFamily="34" charset="-122"/>
            </a:endParaRPr>
          </a:p>
        </p:txBody>
      </p:sp>
      <p:pic>
        <p:nvPicPr>
          <p:cNvPr id="74758" name="图片 1"/>
          <p:cNvPicPr>
            <a:picLocks noChangeAspect="1"/>
          </p:cNvPicPr>
          <p:nvPr/>
        </p:nvPicPr>
        <p:blipFill>
          <a:blip r:embed="rId1"/>
          <a:stretch>
            <a:fillRect/>
          </a:stretch>
        </p:blipFill>
        <p:spPr>
          <a:xfrm>
            <a:off x="3371202" y="1988884"/>
            <a:ext cx="6248206" cy="3897595"/>
          </a:xfrm>
          <a:prstGeom prst="rect">
            <a:avLst/>
          </a:prstGeom>
          <a:noFill/>
          <a:ln w="9525">
            <a:noFill/>
          </a:ln>
        </p:spPr>
      </p:pic>
      <p:sp>
        <p:nvSpPr>
          <p:cNvPr id="2" name="任意多边形 1"/>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custDataLst>
              <p:tags r:id="rId3"/>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2"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04  </a:t>
            </a:r>
            <a:r>
              <a:rPr lang="zh-CN" altLang="en-US" sz="3000" dirty="0">
                <a:latin typeface="黑体" panose="02010609060101010101" pitchFamily="49" charset="-122"/>
                <a:ea typeface="微软雅黑" panose="020B0503020204020204" pitchFamily="34" charset="-122"/>
                <a:sym typeface="+mn-ea"/>
              </a:rPr>
              <a:t>交通安全</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3112737" y="4362320"/>
            <a:ext cx="6857624" cy="25063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2" name="矩形 1"/>
          <p:cNvSpPr/>
          <p:nvPr/>
        </p:nvSpPr>
        <p:spPr>
          <a:xfrm>
            <a:off x="3112737" y="1857680"/>
            <a:ext cx="6857624" cy="2504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pic>
        <p:nvPicPr>
          <p:cNvPr id="75780" name="Picture 3" descr="001"/>
          <p:cNvPicPr>
            <a:picLocks noChangeAspect="1"/>
          </p:cNvPicPr>
          <p:nvPr/>
        </p:nvPicPr>
        <p:blipFill>
          <a:blip r:embed="rId1"/>
          <a:srcRect r="2473" b="2248"/>
          <a:stretch>
            <a:fillRect/>
          </a:stretch>
        </p:blipFill>
        <p:spPr>
          <a:xfrm>
            <a:off x="3323689" y="1991618"/>
            <a:ext cx="2911476" cy="2236764"/>
          </a:xfrm>
          <a:prstGeom prst="rect">
            <a:avLst/>
          </a:prstGeom>
          <a:noFill/>
          <a:ln w="9525">
            <a:noFill/>
          </a:ln>
        </p:spPr>
      </p:pic>
      <p:pic>
        <p:nvPicPr>
          <p:cNvPr id="75781" name="Picture 4" descr="002"/>
          <p:cNvPicPr>
            <a:picLocks noChangeAspect="1"/>
          </p:cNvPicPr>
          <p:nvPr/>
        </p:nvPicPr>
        <p:blipFill>
          <a:blip r:embed="rId2"/>
          <a:srcRect r="2065"/>
          <a:stretch>
            <a:fillRect/>
          </a:stretch>
        </p:blipFill>
        <p:spPr>
          <a:xfrm>
            <a:off x="6734084" y="1991618"/>
            <a:ext cx="2941613" cy="2236764"/>
          </a:xfrm>
          <a:prstGeom prst="rect">
            <a:avLst/>
          </a:prstGeom>
          <a:noFill/>
          <a:ln w="9525">
            <a:noFill/>
          </a:ln>
        </p:spPr>
      </p:pic>
      <p:pic>
        <p:nvPicPr>
          <p:cNvPr id="75782" name="Picture 5" descr="003"/>
          <p:cNvPicPr>
            <a:picLocks noChangeAspect="1"/>
          </p:cNvPicPr>
          <p:nvPr/>
        </p:nvPicPr>
        <p:blipFill>
          <a:blip r:embed="rId3"/>
          <a:srcRect t="851" r="2519"/>
          <a:stretch>
            <a:fillRect/>
          </a:stretch>
        </p:blipFill>
        <p:spPr>
          <a:xfrm>
            <a:off x="3316992" y="4469470"/>
            <a:ext cx="2901431" cy="2278619"/>
          </a:xfrm>
          <a:prstGeom prst="rect">
            <a:avLst/>
          </a:prstGeom>
          <a:noFill/>
          <a:ln w="9525">
            <a:noFill/>
          </a:ln>
        </p:spPr>
      </p:pic>
      <p:pic>
        <p:nvPicPr>
          <p:cNvPr id="75783" name="Picture 6" descr="004"/>
          <p:cNvPicPr>
            <a:picLocks noChangeAspect="1"/>
          </p:cNvPicPr>
          <p:nvPr/>
        </p:nvPicPr>
        <p:blipFill>
          <a:blip r:embed="rId4"/>
          <a:srcRect r="4025"/>
          <a:stretch>
            <a:fillRect/>
          </a:stretch>
        </p:blipFill>
        <p:spPr>
          <a:xfrm>
            <a:off x="6734084" y="4477841"/>
            <a:ext cx="2909802" cy="2273597"/>
          </a:xfrm>
          <a:prstGeom prst="rect">
            <a:avLst/>
          </a:prstGeom>
          <a:noFill/>
          <a:ln w="9525">
            <a:noFill/>
          </a:ln>
        </p:spPr>
      </p:pic>
      <p:sp>
        <p:nvSpPr>
          <p:cNvPr id="75784" name="Text Box 7"/>
          <p:cNvSpPr txBox="1"/>
          <p:nvPr/>
        </p:nvSpPr>
        <p:spPr>
          <a:xfrm>
            <a:off x="3596587" y="1021770"/>
            <a:ext cx="2626859"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2、视野死角</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3" name="任意多边形 2"/>
          <p:cNvSpPr/>
          <p:nvPr>
            <p:custDataLst>
              <p:tags r:id="rId5"/>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custDataLst>
              <p:tags r:id="rId6"/>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2"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04  </a:t>
            </a:r>
            <a:r>
              <a:rPr lang="zh-CN" altLang="en-US" sz="3000" dirty="0">
                <a:latin typeface="黑体" panose="02010609060101010101" pitchFamily="49" charset="-122"/>
                <a:ea typeface="微软雅黑" panose="020B0503020204020204" pitchFamily="34" charset="-122"/>
                <a:sym typeface="+mn-ea"/>
              </a:rPr>
              <a:t>交通安全</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軌跡與內輪差"/>
          <p:cNvPicPr>
            <a:picLocks noChangeAspect="1" noChangeArrowheads="1"/>
          </p:cNvPicPr>
          <p:nvPr/>
        </p:nvPicPr>
        <p:blipFill>
          <a:blip r:embed="rId1"/>
          <a:srcRect/>
          <a:stretch>
            <a:fillRect/>
          </a:stretch>
        </p:blipFill>
        <p:spPr bwMode="auto">
          <a:xfrm>
            <a:off x="3012283" y="1822758"/>
            <a:ext cx="6984865" cy="5047788"/>
          </a:xfrm>
          <a:prstGeom prst="rect">
            <a:avLst/>
          </a:prstGeom>
          <a:noFill/>
          <a:ln w="47625">
            <a:solidFill>
              <a:schemeClr val="accent5"/>
            </a:solidFill>
            <a:miter lim="800000"/>
            <a:headEnd/>
            <a:tailEnd/>
          </a:ln>
          <a:extLst>
            <a:ext uri="{909E8E84-426E-40DD-AFC4-6F175D3DCCD1}">
              <a14:hiddenFill xmlns:a14="http://schemas.microsoft.com/office/drawing/2010/main">
                <a:solidFill>
                  <a:srgbClr val="FFFFFF"/>
                </a:solidFill>
              </a14:hiddenFill>
            </a:ext>
          </a:extLst>
        </p:spPr>
      </p:pic>
      <p:sp>
        <p:nvSpPr>
          <p:cNvPr id="76803" name="Text Box 3"/>
          <p:cNvSpPr txBox="1"/>
          <p:nvPr/>
        </p:nvSpPr>
        <p:spPr>
          <a:xfrm>
            <a:off x="3543012" y="953363"/>
            <a:ext cx="2193234"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3、内轮差</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3" name="任意多边形 2"/>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custDataLst>
              <p:tags r:id="rId3"/>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2"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04  </a:t>
            </a:r>
            <a:r>
              <a:rPr lang="zh-CN" altLang="en-US" sz="3000" dirty="0">
                <a:latin typeface="黑体" panose="02010609060101010101" pitchFamily="49" charset="-122"/>
                <a:ea typeface="微软雅黑" panose="020B0503020204020204" pitchFamily="34" charset="-122"/>
                <a:sym typeface="+mn-ea"/>
              </a:rPr>
              <a:t>交通安全</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内轮差1"/>
          <p:cNvPicPr>
            <a:picLocks noChangeAspect="1" noChangeArrowheads="1"/>
          </p:cNvPicPr>
          <p:nvPr/>
        </p:nvPicPr>
        <p:blipFill>
          <a:blip r:embed="rId1"/>
          <a:srcRect/>
          <a:stretch>
            <a:fillRect/>
          </a:stretch>
        </p:blipFill>
        <p:spPr bwMode="auto">
          <a:xfrm>
            <a:off x="2593727" y="1793095"/>
            <a:ext cx="7821977" cy="4818418"/>
          </a:xfrm>
          <a:prstGeom prst="rect">
            <a:avLst/>
          </a:prstGeom>
          <a:noFill/>
          <a:ln w="44450">
            <a:solidFill>
              <a:schemeClr val="accent5"/>
            </a:solidFill>
            <a:miter lim="800000"/>
            <a:headEnd/>
            <a:tailEnd/>
          </a:ln>
          <a:extLst>
            <a:ext uri="{909E8E84-426E-40DD-AFC4-6F175D3DCCD1}">
              <a14:hiddenFill xmlns:a14="http://schemas.microsoft.com/office/drawing/2010/main">
                <a:solidFill>
                  <a:srgbClr val="FFFFFF"/>
                </a:solidFill>
              </a14:hiddenFill>
            </a:ext>
          </a:extLst>
        </p:spPr>
      </p:pic>
      <p:sp>
        <p:nvSpPr>
          <p:cNvPr id="2" name="任意多边形 1"/>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custDataLst>
              <p:tags r:id="rId3"/>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2"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04  </a:t>
            </a:r>
            <a:r>
              <a:rPr lang="zh-CN" altLang="en-US" sz="3000" dirty="0">
                <a:latin typeface="黑体" panose="02010609060101010101" pitchFamily="49" charset="-122"/>
                <a:ea typeface="微软雅黑" panose="020B0503020204020204" pitchFamily="34" charset="-122"/>
                <a:sym typeface="+mn-ea"/>
              </a:rPr>
              <a:t>交通安全</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33663" y="2111198"/>
            <a:ext cx="11580612" cy="425253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pic>
        <p:nvPicPr>
          <p:cNvPr id="76802" name="Picture 2" descr="内轮差15"/>
          <p:cNvPicPr/>
          <p:nvPr/>
        </p:nvPicPr>
        <p:blipFill>
          <a:blip r:embed="rId1"/>
          <a:stretch>
            <a:fillRect/>
          </a:stretch>
        </p:blipFill>
        <p:spPr>
          <a:xfrm>
            <a:off x="924525" y="2320475"/>
            <a:ext cx="5315663" cy="3833974"/>
          </a:xfrm>
          <a:prstGeom prst="rect">
            <a:avLst/>
          </a:prstGeom>
          <a:noFill/>
          <a:ln w="9525">
            <a:noFill/>
          </a:ln>
        </p:spPr>
      </p:pic>
      <p:pic>
        <p:nvPicPr>
          <p:cNvPr id="76803" name="Picture 3" descr="内轮差16"/>
          <p:cNvPicPr/>
          <p:nvPr/>
        </p:nvPicPr>
        <p:blipFill>
          <a:blip r:embed="rId2"/>
          <a:srcRect t="990" r="2142" b="1959"/>
          <a:stretch>
            <a:fillRect/>
          </a:stretch>
        </p:blipFill>
        <p:spPr>
          <a:xfrm>
            <a:off x="6732410" y="2325498"/>
            <a:ext cx="5360867" cy="3833974"/>
          </a:xfrm>
          <a:prstGeom prst="rect">
            <a:avLst/>
          </a:prstGeom>
          <a:noFill/>
          <a:ln w="9525">
            <a:noFill/>
          </a:ln>
        </p:spPr>
      </p:pic>
      <p:sp>
        <p:nvSpPr>
          <p:cNvPr id="2" name="任意多边形 1"/>
          <p:cNvSpPr/>
          <p:nvPr>
            <p:custDataLst>
              <p:tags r:id="rId3"/>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custDataLst>
              <p:tags r:id="rId4"/>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2"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04  </a:t>
            </a:r>
            <a:r>
              <a:rPr lang="zh-CN" altLang="en-US" sz="3000" dirty="0">
                <a:latin typeface="黑体" panose="02010609060101010101" pitchFamily="49" charset="-122"/>
                <a:ea typeface="微软雅黑" panose="020B0503020204020204" pitchFamily="34" charset="-122"/>
                <a:sym typeface="+mn-ea"/>
              </a:rPr>
              <a:t>交通安全</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6802"/>
                                        </p:tgtEl>
                                        <p:attrNameLst>
                                          <p:attrName>style.visibility</p:attrName>
                                        </p:attrNameLst>
                                      </p:cBhvr>
                                      <p:to>
                                        <p:strVal val="visible"/>
                                      </p:to>
                                    </p:set>
                                    <p:anim calcmode="lin" valueType="num">
                                      <p:cBhvr additive="base">
                                        <p:cTn id="7" dur="500" fill="hold"/>
                                        <p:tgtEl>
                                          <p:spTgt spid="76802"/>
                                        </p:tgtEl>
                                        <p:attrNameLst>
                                          <p:attrName>ppt_x</p:attrName>
                                        </p:attrNameLst>
                                      </p:cBhvr>
                                      <p:tavLst>
                                        <p:tav tm="0">
                                          <p:val>
                                            <p:strVal val="#ppt_x"/>
                                          </p:val>
                                        </p:tav>
                                        <p:tav tm="100000">
                                          <p:val>
                                            <p:strVal val="#ppt_x"/>
                                          </p:val>
                                        </p:tav>
                                      </p:tavLst>
                                    </p:anim>
                                    <p:anim calcmode="lin" valueType="num">
                                      <p:cBhvr additive="base">
                                        <p:cTn id="8" dur="500" fill="hold"/>
                                        <p:tgtEl>
                                          <p:spTgt spid="768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76803"/>
                                        </p:tgtEl>
                                        <p:attrNameLst>
                                          <p:attrName>style.visibility</p:attrName>
                                        </p:attrNameLst>
                                      </p:cBhvr>
                                      <p:to>
                                        <p:strVal val="visible"/>
                                      </p:to>
                                    </p:set>
                                    <p:animEffect transition="in" filter="box(in)">
                                      <p:cBhvr>
                                        <p:cTn id="13" dur="500"/>
                                        <p:tgtEl>
                                          <p:spTgt spid="76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259"/>
          <p:cNvSpPr>
            <a:spLocks noChangeArrowheads="1"/>
          </p:cNvSpPr>
          <p:nvPr/>
        </p:nvSpPr>
        <p:spPr bwMode="auto">
          <a:xfrm>
            <a:off x="1908482" y="2143395"/>
            <a:ext cx="2196442" cy="186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1500" b="1" cap="all" spc="300" dirty="0">
                <a:solidFill>
                  <a:schemeClr val="accent1"/>
                </a:solidFill>
                <a:latin typeface="+mj-ea"/>
                <a:ea typeface="+mj-ea"/>
                <a:cs typeface="Arial" panose="020B0604020202020204" pitchFamily="34" charset="0"/>
              </a:rPr>
              <a:t>05</a:t>
            </a:r>
            <a:endParaRPr lang="en-US" altLang="zh-CN" sz="11500" b="1" cap="all" spc="300" dirty="0">
              <a:solidFill>
                <a:schemeClr val="accent1"/>
              </a:solidFill>
              <a:latin typeface="+mj-ea"/>
              <a:ea typeface="+mj-ea"/>
              <a:cs typeface="Arial" panose="020B0604020202020204" pitchFamily="34" charset="0"/>
            </a:endParaRPr>
          </a:p>
        </p:txBody>
      </p:sp>
      <p:sp>
        <p:nvSpPr>
          <p:cNvPr id="6" name="Freeform 6"/>
          <p:cNvSpPr/>
          <p:nvPr/>
        </p:nvSpPr>
        <p:spPr bwMode="auto">
          <a:xfrm>
            <a:off x="354" y="5397910"/>
            <a:ext cx="12858044" cy="1834739"/>
          </a:xfrm>
          <a:custGeom>
            <a:avLst/>
            <a:gdLst>
              <a:gd name="T0" fmla="*/ 1115 w 5702"/>
              <a:gd name="T1" fmla="*/ 0 h 1219"/>
              <a:gd name="T2" fmla="*/ 1277 w 5702"/>
              <a:gd name="T3" fmla="*/ 0 h 1219"/>
              <a:gd name="T4" fmla="*/ 1428 w 5702"/>
              <a:gd name="T5" fmla="*/ 2 h 1219"/>
              <a:gd name="T6" fmla="*/ 1569 w 5702"/>
              <a:gd name="T7" fmla="*/ 2 h 1219"/>
              <a:gd name="T8" fmla="*/ 1698 w 5702"/>
              <a:gd name="T9" fmla="*/ 4 h 1219"/>
              <a:gd name="T10" fmla="*/ 1816 w 5702"/>
              <a:gd name="T11" fmla="*/ 6 h 1219"/>
              <a:gd name="T12" fmla="*/ 1922 w 5702"/>
              <a:gd name="T13" fmla="*/ 7 h 1219"/>
              <a:gd name="T14" fmla="*/ 2018 w 5702"/>
              <a:gd name="T15" fmla="*/ 11 h 1219"/>
              <a:gd name="T16" fmla="*/ 2102 w 5702"/>
              <a:gd name="T17" fmla="*/ 14 h 1219"/>
              <a:gd name="T18" fmla="*/ 2201 w 5702"/>
              <a:gd name="T19" fmla="*/ 20 h 1219"/>
              <a:gd name="T20" fmla="*/ 2293 w 5702"/>
              <a:gd name="T21" fmla="*/ 32 h 1219"/>
              <a:gd name="T22" fmla="*/ 2375 w 5702"/>
              <a:gd name="T23" fmla="*/ 46 h 1219"/>
              <a:gd name="T24" fmla="*/ 2452 w 5702"/>
              <a:gd name="T25" fmla="*/ 63 h 1219"/>
              <a:gd name="T26" fmla="*/ 2518 w 5702"/>
              <a:gd name="T27" fmla="*/ 84 h 1219"/>
              <a:gd name="T28" fmla="*/ 2579 w 5702"/>
              <a:gd name="T29" fmla="*/ 107 h 1219"/>
              <a:gd name="T30" fmla="*/ 2633 w 5702"/>
              <a:gd name="T31" fmla="*/ 131 h 1219"/>
              <a:gd name="T32" fmla="*/ 2680 w 5702"/>
              <a:gd name="T33" fmla="*/ 157 h 1219"/>
              <a:gd name="T34" fmla="*/ 2722 w 5702"/>
              <a:gd name="T35" fmla="*/ 185 h 1219"/>
              <a:gd name="T36" fmla="*/ 2756 w 5702"/>
              <a:gd name="T37" fmla="*/ 213 h 1219"/>
              <a:gd name="T38" fmla="*/ 2788 w 5702"/>
              <a:gd name="T39" fmla="*/ 241 h 1219"/>
              <a:gd name="T40" fmla="*/ 2812 w 5702"/>
              <a:gd name="T41" fmla="*/ 269 h 1219"/>
              <a:gd name="T42" fmla="*/ 2835 w 5702"/>
              <a:gd name="T43" fmla="*/ 295 h 1219"/>
              <a:gd name="T44" fmla="*/ 2852 w 5702"/>
              <a:gd name="T45" fmla="*/ 319 h 1219"/>
              <a:gd name="T46" fmla="*/ 2868 w 5702"/>
              <a:gd name="T47" fmla="*/ 295 h 1219"/>
              <a:gd name="T48" fmla="*/ 2891 w 5702"/>
              <a:gd name="T49" fmla="*/ 269 h 1219"/>
              <a:gd name="T50" fmla="*/ 2915 w 5702"/>
              <a:gd name="T51" fmla="*/ 241 h 1219"/>
              <a:gd name="T52" fmla="*/ 2946 w 5702"/>
              <a:gd name="T53" fmla="*/ 213 h 1219"/>
              <a:gd name="T54" fmla="*/ 2981 w 5702"/>
              <a:gd name="T55" fmla="*/ 185 h 1219"/>
              <a:gd name="T56" fmla="*/ 3023 w 5702"/>
              <a:gd name="T57" fmla="*/ 157 h 1219"/>
              <a:gd name="T58" fmla="*/ 3070 w 5702"/>
              <a:gd name="T59" fmla="*/ 131 h 1219"/>
              <a:gd name="T60" fmla="*/ 3124 w 5702"/>
              <a:gd name="T61" fmla="*/ 107 h 1219"/>
              <a:gd name="T62" fmla="*/ 3185 w 5702"/>
              <a:gd name="T63" fmla="*/ 84 h 1219"/>
              <a:gd name="T64" fmla="*/ 3253 w 5702"/>
              <a:gd name="T65" fmla="*/ 63 h 1219"/>
              <a:gd name="T66" fmla="*/ 3328 w 5702"/>
              <a:gd name="T67" fmla="*/ 46 h 1219"/>
              <a:gd name="T68" fmla="*/ 3409 w 5702"/>
              <a:gd name="T69" fmla="*/ 32 h 1219"/>
              <a:gd name="T70" fmla="*/ 3502 w 5702"/>
              <a:gd name="T71" fmla="*/ 20 h 1219"/>
              <a:gd name="T72" fmla="*/ 3601 w 5702"/>
              <a:gd name="T73" fmla="*/ 14 h 1219"/>
              <a:gd name="T74" fmla="*/ 3684 w 5702"/>
              <a:gd name="T75" fmla="*/ 11 h 1219"/>
              <a:gd name="T76" fmla="*/ 3780 w 5702"/>
              <a:gd name="T77" fmla="*/ 7 h 1219"/>
              <a:gd name="T78" fmla="*/ 3886 w 5702"/>
              <a:gd name="T79" fmla="*/ 6 h 1219"/>
              <a:gd name="T80" fmla="*/ 4005 w 5702"/>
              <a:gd name="T81" fmla="*/ 4 h 1219"/>
              <a:gd name="T82" fmla="*/ 4134 w 5702"/>
              <a:gd name="T83" fmla="*/ 2 h 1219"/>
              <a:gd name="T84" fmla="*/ 4275 w 5702"/>
              <a:gd name="T85" fmla="*/ 2 h 1219"/>
              <a:gd name="T86" fmla="*/ 4426 w 5702"/>
              <a:gd name="T87" fmla="*/ 0 h 1219"/>
              <a:gd name="T88" fmla="*/ 4588 w 5702"/>
              <a:gd name="T89" fmla="*/ 0 h 1219"/>
              <a:gd name="T90" fmla="*/ 4799 w 5702"/>
              <a:gd name="T91" fmla="*/ 0 h 1219"/>
              <a:gd name="T92" fmla="*/ 4999 w 5702"/>
              <a:gd name="T93" fmla="*/ 2 h 1219"/>
              <a:gd name="T94" fmla="*/ 5189 w 5702"/>
              <a:gd name="T95" fmla="*/ 4 h 1219"/>
              <a:gd name="T96" fmla="*/ 5368 w 5702"/>
              <a:gd name="T97" fmla="*/ 6 h 1219"/>
              <a:gd name="T98" fmla="*/ 5541 w 5702"/>
              <a:gd name="T99" fmla="*/ 7 h 1219"/>
              <a:gd name="T100" fmla="*/ 5702 w 5702"/>
              <a:gd name="T101" fmla="*/ 9 h 1219"/>
              <a:gd name="T102" fmla="*/ 5702 w 5702"/>
              <a:gd name="T103" fmla="*/ 1219 h 1219"/>
              <a:gd name="T104" fmla="*/ 0 w 5702"/>
              <a:gd name="T105" fmla="*/ 1219 h 1219"/>
              <a:gd name="T106" fmla="*/ 0 w 5702"/>
              <a:gd name="T107" fmla="*/ 9 h 1219"/>
              <a:gd name="T108" fmla="*/ 164 w 5702"/>
              <a:gd name="T109" fmla="*/ 7 h 1219"/>
              <a:gd name="T110" fmla="*/ 335 w 5702"/>
              <a:gd name="T111" fmla="*/ 6 h 1219"/>
              <a:gd name="T112" fmla="*/ 514 w 5702"/>
              <a:gd name="T113" fmla="*/ 4 h 1219"/>
              <a:gd name="T114" fmla="*/ 704 w 5702"/>
              <a:gd name="T115" fmla="*/ 2 h 1219"/>
              <a:gd name="T116" fmla="*/ 904 w 5702"/>
              <a:gd name="T117" fmla="*/ 0 h 1219"/>
              <a:gd name="T118" fmla="*/ 1115 w 5702"/>
              <a:gd name="T11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02" h="1219">
                <a:moveTo>
                  <a:pt x="1115" y="0"/>
                </a:moveTo>
                <a:lnTo>
                  <a:pt x="1277" y="0"/>
                </a:lnTo>
                <a:lnTo>
                  <a:pt x="1428" y="2"/>
                </a:lnTo>
                <a:lnTo>
                  <a:pt x="1569" y="2"/>
                </a:lnTo>
                <a:lnTo>
                  <a:pt x="1698" y="4"/>
                </a:lnTo>
                <a:lnTo>
                  <a:pt x="1816" y="6"/>
                </a:lnTo>
                <a:lnTo>
                  <a:pt x="1922" y="7"/>
                </a:lnTo>
                <a:lnTo>
                  <a:pt x="2018" y="11"/>
                </a:lnTo>
                <a:lnTo>
                  <a:pt x="2102" y="14"/>
                </a:lnTo>
                <a:lnTo>
                  <a:pt x="2201" y="20"/>
                </a:lnTo>
                <a:lnTo>
                  <a:pt x="2293" y="32"/>
                </a:lnTo>
                <a:lnTo>
                  <a:pt x="2375" y="46"/>
                </a:lnTo>
                <a:lnTo>
                  <a:pt x="2452" y="63"/>
                </a:lnTo>
                <a:lnTo>
                  <a:pt x="2518" y="84"/>
                </a:lnTo>
                <a:lnTo>
                  <a:pt x="2579" y="107"/>
                </a:lnTo>
                <a:lnTo>
                  <a:pt x="2633" y="131"/>
                </a:lnTo>
                <a:lnTo>
                  <a:pt x="2680" y="157"/>
                </a:lnTo>
                <a:lnTo>
                  <a:pt x="2722" y="185"/>
                </a:lnTo>
                <a:lnTo>
                  <a:pt x="2756" y="213"/>
                </a:lnTo>
                <a:lnTo>
                  <a:pt x="2788" y="241"/>
                </a:lnTo>
                <a:lnTo>
                  <a:pt x="2812" y="269"/>
                </a:lnTo>
                <a:lnTo>
                  <a:pt x="2835" y="295"/>
                </a:lnTo>
                <a:lnTo>
                  <a:pt x="2852" y="319"/>
                </a:lnTo>
                <a:lnTo>
                  <a:pt x="2868" y="295"/>
                </a:lnTo>
                <a:lnTo>
                  <a:pt x="2891" y="269"/>
                </a:lnTo>
                <a:lnTo>
                  <a:pt x="2915" y="241"/>
                </a:lnTo>
                <a:lnTo>
                  <a:pt x="2946" y="213"/>
                </a:lnTo>
                <a:lnTo>
                  <a:pt x="2981" y="185"/>
                </a:lnTo>
                <a:lnTo>
                  <a:pt x="3023" y="157"/>
                </a:lnTo>
                <a:lnTo>
                  <a:pt x="3070" y="131"/>
                </a:lnTo>
                <a:lnTo>
                  <a:pt x="3124" y="107"/>
                </a:lnTo>
                <a:lnTo>
                  <a:pt x="3185" y="84"/>
                </a:lnTo>
                <a:lnTo>
                  <a:pt x="3253" y="63"/>
                </a:lnTo>
                <a:lnTo>
                  <a:pt x="3328" y="46"/>
                </a:lnTo>
                <a:lnTo>
                  <a:pt x="3409" y="32"/>
                </a:lnTo>
                <a:lnTo>
                  <a:pt x="3502" y="20"/>
                </a:lnTo>
                <a:lnTo>
                  <a:pt x="3601" y="14"/>
                </a:lnTo>
                <a:lnTo>
                  <a:pt x="3684" y="11"/>
                </a:lnTo>
                <a:lnTo>
                  <a:pt x="3780" y="7"/>
                </a:lnTo>
                <a:lnTo>
                  <a:pt x="3886" y="6"/>
                </a:lnTo>
                <a:lnTo>
                  <a:pt x="4005" y="4"/>
                </a:lnTo>
                <a:lnTo>
                  <a:pt x="4134" y="2"/>
                </a:lnTo>
                <a:lnTo>
                  <a:pt x="4275" y="2"/>
                </a:lnTo>
                <a:lnTo>
                  <a:pt x="4426" y="0"/>
                </a:lnTo>
                <a:lnTo>
                  <a:pt x="4588" y="0"/>
                </a:lnTo>
                <a:lnTo>
                  <a:pt x="4799" y="0"/>
                </a:lnTo>
                <a:lnTo>
                  <a:pt x="4999" y="2"/>
                </a:lnTo>
                <a:lnTo>
                  <a:pt x="5189" y="4"/>
                </a:lnTo>
                <a:lnTo>
                  <a:pt x="5368" y="6"/>
                </a:lnTo>
                <a:lnTo>
                  <a:pt x="5541" y="7"/>
                </a:lnTo>
                <a:lnTo>
                  <a:pt x="5702" y="9"/>
                </a:lnTo>
                <a:lnTo>
                  <a:pt x="5702" y="1219"/>
                </a:lnTo>
                <a:lnTo>
                  <a:pt x="0" y="1219"/>
                </a:lnTo>
                <a:lnTo>
                  <a:pt x="0" y="9"/>
                </a:lnTo>
                <a:lnTo>
                  <a:pt x="164" y="7"/>
                </a:lnTo>
                <a:lnTo>
                  <a:pt x="335" y="6"/>
                </a:lnTo>
                <a:lnTo>
                  <a:pt x="514" y="4"/>
                </a:lnTo>
                <a:lnTo>
                  <a:pt x="704" y="2"/>
                </a:lnTo>
                <a:lnTo>
                  <a:pt x="904" y="0"/>
                </a:lnTo>
                <a:lnTo>
                  <a:pt x="1115"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
        <p:nvSpPr>
          <p:cNvPr id="7" name="Freeform 7"/>
          <p:cNvSpPr/>
          <p:nvPr/>
        </p:nvSpPr>
        <p:spPr bwMode="auto">
          <a:xfrm>
            <a:off x="354" y="5128493"/>
            <a:ext cx="12858044" cy="593017"/>
          </a:xfrm>
          <a:custGeom>
            <a:avLst/>
            <a:gdLst>
              <a:gd name="T0" fmla="*/ 1184 w 5702"/>
              <a:gd name="T1" fmla="*/ 0 h 394"/>
              <a:gd name="T2" fmla="*/ 1492 w 5702"/>
              <a:gd name="T3" fmla="*/ 2 h 394"/>
              <a:gd name="T4" fmla="*/ 1754 w 5702"/>
              <a:gd name="T5" fmla="*/ 5 h 394"/>
              <a:gd name="T6" fmla="*/ 1968 w 5702"/>
              <a:gd name="T7" fmla="*/ 11 h 394"/>
              <a:gd name="T8" fmla="*/ 2156 w 5702"/>
              <a:gd name="T9" fmla="*/ 19 h 394"/>
              <a:gd name="T10" fmla="*/ 2333 w 5702"/>
              <a:gd name="T11" fmla="*/ 42 h 394"/>
              <a:gd name="T12" fmla="*/ 2480 w 5702"/>
              <a:gd name="T13" fmla="*/ 78 h 394"/>
              <a:gd name="T14" fmla="*/ 2598 w 5702"/>
              <a:gd name="T15" fmla="*/ 122 h 394"/>
              <a:gd name="T16" fmla="*/ 2690 w 5702"/>
              <a:gd name="T17" fmla="*/ 172 h 394"/>
              <a:gd name="T18" fmla="*/ 2763 w 5702"/>
              <a:gd name="T19" fmla="*/ 225 h 394"/>
              <a:gd name="T20" fmla="*/ 2816 w 5702"/>
              <a:gd name="T21" fmla="*/ 277 h 394"/>
              <a:gd name="T22" fmla="*/ 2852 w 5702"/>
              <a:gd name="T23" fmla="*/ 326 h 394"/>
              <a:gd name="T24" fmla="*/ 2887 w 5702"/>
              <a:gd name="T25" fmla="*/ 277 h 394"/>
              <a:gd name="T26" fmla="*/ 2939 w 5702"/>
              <a:gd name="T27" fmla="*/ 225 h 394"/>
              <a:gd name="T28" fmla="*/ 3012 w 5702"/>
              <a:gd name="T29" fmla="*/ 172 h 394"/>
              <a:gd name="T30" fmla="*/ 3105 w 5702"/>
              <a:gd name="T31" fmla="*/ 122 h 394"/>
              <a:gd name="T32" fmla="*/ 3223 w 5702"/>
              <a:gd name="T33" fmla="*/ 78 h 394"/>
              <a:gd name="T34" fmla="*/ 3369 w 5702"/>
              <a:gd name="T35" fmla="*/ 42 h 394"/>
              <a:gd name="T36" fmla="*/ 3547 w 5702"/>
              <a:gd name="T37" fmla="*/ 19 h 394"/>
              <a:gd name="T38" fmla="*/ 3735 w 5702"/>
              <a:gd name="T39" fmla="*/ 11 h 394"/>
              <a:gd name="T40" fmla="*/ 3949 w 5702"/>
              <a:gd name="T41" fmla="*/ 5 h 394"/>
              <a:gd name="T42" fmla="*/ 4210 w 5702"/>
              <a:gd name="T43" fmla="*/ 2 h 394"/>
              <a:gd name="T44" fmla="*/ 4519 w 5702"/>
              <a:gd name="T45" fmla="*/ 0 h 394"/>
              <a:gd name="T46" fmla="*/ 4907 w 5702"/>
              <a:gd name="T47" fmla="*/ 0 h 394"/>
              <a:gd name="T48" fmla="*/ 5318 w 5702"/>
              <a:gd name="T49" fmla="*/ 2 h 394"/>
              <a:gd name="T50" fmla="*/ 5702 w 5702"/>
              <a:gd name="T51" fmla="*/ 5 h 394"/>
              <a:gd name="T52" fmla="*/ 5513 w 5702"/>
              <a:gd name="T53" fmla="*/ 72 h 394"/>
              <a:gd name="T54" fmla="*/ 5116 w 5702"/>
              <a:gd name="T55" fmla="*/ 70 h 394"/>
              <a:gd name="T56" fmla="*/ 4689 w 5702"/>
              <a:gd name="T57" fmla="*/ 68 h 394"/>
              <a:gd name="T58" fmla="*/ 4358 w 5702"/>
              <a:gd name="T59" fmla="*/ 70 h 394"/>
              <a:gd name="T60" fmla="*/ 4073 w 5702"/>
              <a:gd name="T61" fmla="*/ 72 h 394"/>
              <a:gd name="T62" fmla="*/ 3836 w 5702"/>
              <a:gd name="T63" fmla="*/ 75 h 394"/>
              <a:gd name="T64" fmla="*/ 3648 w 5702"/>
              <a:gd name="T65" fmla="*/ 80 h 394"/>
              <a:gd name="T66" fmla="*/ 3455 w 5702"/>
              <a:gd name="T67" fmla="*/ 98 h 394"/>
              <a:gd name="T68" fmla="*/ 3293 w 5702"/>
              <a:gd name="T69" fmla="*/ 127 h 394"/>
              <a:gd name="T70" fmla="*/ 3162 w 5702"/>
              <a:gd name="T71" fmla="*/ 167 h 394"/>
              <a:gd name="T72" fmla="*/ 3056 w 5702"/>
              <a:gd name="T73" fmla="*/ 214 h 394"/>
              <a:gd name="T74" fmla="*/ 2974 w 5702"/>
              <a:gd name="T75" fmla="*/ 266 h 394"/>
              <a:gd name="T76" fmla="*/ 2911 w 5702"/>
              <a:gd name="T77" fmla="*/ 320 h 394"/>
              <a:gd name="T78" fmla="*/ 2868 w 5702"/>
              <a:gd name="T79" fmla="*/ 371 h 394"/>
              <a:gd name="T80" fmla="*/ 2835 w 5702"/>
              <a:gd name="T81" fmla="*/ 371 h 394"/>
              <a:gd name="T82" fmla="*/ 2791 w 5702"/>
              <a:gd name="T83" fmla="*/ 320 h 394"/>
              <a:gd name="T84" fmla="*/ 2730 w 5702"/>
              <a:gd name="T85" fmla="*/ 266 h 394"/>
              <a:gd name="T86" fmla="*/ 2647 w 5702"/>
              <a:gd name="T87" fmla="*/ 214 h 394"/>
              <a:gd name="T88" fmla="*/ 2542 w 5702"/>
              <a:gd name="T89" fmla="*/ 167 h 394"/>
              <a:gd name="T90" fmla="*/ 2410 w 5702"/>
              <a:gd name="T91" fmla="*/ 127 h 394"/>
              <a:gd name="T92" fmla="*/ 2248 w 5702"/>
              <a:gd name="T93" fmla="*/ 98 h 394"/>
              <a:gd name="T94" fmla="*/ 2055 w 5702"/>
              <a:gd name="T95" fmla="*/ 80 h 394"/>
              <a:gd name="T96" fmla="*/ 1867 w 5702"/>
              <a:gd name="T97" fmla="*/ 75 h 394"/>
              <a:gd name="T98" fmla="*/ 1630 w 5702"/>
              <a:gd name="T99" fmla="*/ 72 h 394"/>
              <a:gd name="T100" fmla="*/ 1344 w 5702"/>
              <a:gd name="T101" fmla="*/ 70 h 394"/>
              <a:gd name="T102" fmla="*/ 1014 w 5702"/>
              <a:gd name="T103" fmla="*/ 68 h 394"/>
              <a:gd name="T104" fmla="*/ 587 w 5702"/>
              <a:gd name="T105" fmla="*/ 70 h 394"/>
              <a:gd name="T106" fmla="*/ 190 w 5702"/>
              <a:gd name="T107" fmla="*/ 72 h 394"/>
              <a:gd name="T108" fmla="*/ 0 w 5702"/>
              <a:gd name="T109" fmla="*/ 5 h 394"/>
              <a:gd name="T110" fmla="*/ 385 w 5702"/>
              <a:gd name="T111" fmla="*/ 2 h 394"/>
              <a:gd name="T112" fmla="*/ 796 w 5702"/>
              <a:gd name="T113"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02" h="394">
                <a:moveTo>
                  <a:pt x="1014" y="0"/>
                </a:moveTo>
                <a:lnTo>
                  <a:pt x="1184" y="0"/>
                </a:lnTo>
                <a:lnTo>
                  <a:pt x="1344" y="0"/>
                </a:lnTo>
                <a:lnTo>
                  <a:pt x="1492" y="2"/>
                </a:lnTo>
                <a:lnTo>
                  <a:pt x="1630" y="4"/>
                </a:lnTo>
                <a:lnTo>
                  <a:pt x="1754" y="5"/>
                </a:lnTo>
                <a:lnTo>
                  <a:pt x="1867" y="7"/>
                </a:lnTo>
                <a:lnTo>
                  <a:pt x="1968" y="11"/>
                </a:lnTo>
                <a:lnTo>
                  <a:pt x="2055" y="12"/>
                </a:lnTo>
                <a:lnTo>
                  <a:pt x="2156" y="19"/>
                </a:lnTo>
                <a:lnTo>
                  <a:pt x="2248" y="30"/>
                </a:lnTo>
                <a:lnTo>
                  <a:pt x="2333" y="42"/>
                </a:lnTo>
                <a:lnTo>
                  <a:pt x="2410" y="59"/>
                </a:lnTo>
                <a:lnTo>
                  <a:pt x="2480" y="78"/>
                </a:lnTo>
                <a:lnTo>
                  <a:pt x="2542" y="99"/>
                </a:lnTo>
                <a:lnTo>
                  <a:pt x="2598" y="122"/>
                </a:lnTo>
                <a:lnTo>
                  <a:pt x="2647" y="146"/>
                </a:lnTo>
                <a:lnTo>
                  <a:pt x="2690" y="172"/>
                </a:lnTo>
                <a:lnTo>
                  <a:pt x="2730" y="199"/>
                </a:lnTo>
                <a:lnTo>
                  <a:pt x="2763" y="225"/>
                </a:lnTo>
                <a:lnTo>
                  <a:pt x="2791" y="253"/>
                </a:lnTo>
                <a:lnTo>
                  <a:pt x="2816" y="277"/>
                </a:lnTo>
                <a:lnTo>
                  <a:pt x="2835" y="303"/>
                </a:lnTo>
                <a:lnTo>
                  <a:pt x="2852" y="326"/>
                </a:lnTo>
                <a:lnTo>
                  <a:pt x="2868" y="303"/>
                </a:lnTo>
                <a:lnTo>
                  <a:pt x="2887" y="277"/>
                </a:lnTo>
                <a:lnTo>
                  <a:pt x="2911" y="253"/>
                </a:lnTo>
                <a:lnTo>
                  <a:pt x="2939" y="225"/>
                </a:lnTo>
                <a:lnTo>
                  <a:pt x="2974" y="199"/>
                </a:lnTo>
                <a:lnTo>
                  <a:pt x="3012" y="172"/>
                </a:lnTo>
                <a:lnTo>
                  <a:pt x="3056" y="146"/>
                </a:lnTo>
                <a:lnTo>
                  <a:pt x="3105" y="122"/>
                </a:lnTo>
                <a:lnTo>
                  <a:pt x="3162" y="99"/>
                </a:lnTo>
                <a:lnTo>
                  <a:pt x="3223" y="78"/>
                </a:lnTo>
                <a:lnTo>
                  <a:pt x="3293" y="59"/>
                </a:lnTo>
                <a:lnTo>
                  <a:pt x="3369" y="42"/>
                </a:lnTo>
                <a:lnTo>
                  <a:pt x="3455" y="30"/>
                </a:lnTo>
                <a:lnTo>
                  <a:pt x="3547" y="19"/>
                </a:lnTo>
                <a:lnTo>
                  <a:pt x="3648" y="12"/>
                </a:lnTo>
                <a:lnTo>
                  <a:pt x="3735" y="11"/>
                </a:lnTo>
                <a:lnTo>
                  <a:pt x="3836" y="7"/>
                </a:lnTo>
                <a:lnTo>
                  <a:pt x="3949" y="5"/>
                </a:lnTo>
                <a:lnTo>
                  <a:pt x="4073" y="4"/>
                </a:lnTo>
                <a:lnTo>
                  <a:pt x="4210" y="2"/>
                </a:lnTo>
                <a:lnTo>
                  <a:pt x="4358" y="0"/>
                </a:lnTo>
                <a:lnTo>
                  <a:pt x="4519" y="0"/>
                </a:lnTo>
                <a:lnTo>
                  <a:pt x="4689" y="0"/>
                </a:lnTo>
                <a:lnTo>
                  <a:pt x="4907" y="0"/>
                </a:lnTo>
                <a:lnTo>
                  <a:pt x="5116" y="2"/>
                </a:lnTo>
                <a:lnTo>
                  <a:pt x="5318" y="2"/>
                </a:lnTo>
                <a:lnTo>
                  <a:pt x="5513" y="4"/>
                </a:lnTo>
                <a:lnTo>
                  <a:pt x="5702" y="5"/>
                </a:lnTo>
                <a:lnTo>
                  <a:pt x="5702" y="73"/>
                </a:lnTo>
                <a:lnTo>
                  <a:pt x="5513" y="72"/>
                </a:lnTo>
                <a:lnTo>
                  <a:pt x="5318" y="70"/>
                </a:lnTo>
                <a:lnTo>
                  <a:pt x="5116" y="70"/>
                </a:lnTo>
                <a:lnTo>
                  <a:pt x="4907" y="68"/>
                </a:lnTo>
                <a:lnTo>
                  <a:pt x="4689" y="68"/>
                </a:lnTo>
                <a:lnTo>
                  <a:pt x="4519" y="68"/>
                </a:lnTo>
                <a:lnTo>
                  <a:pt x="4358" y="70"/>
                </a:lnTo>
                <a:lnTo>
                  <a:pt x="4210" y="70"/>
                </a:lnTo>
                <a:lnTo>
                  <a:pt x="4073" y="72"/>
                </a:lnTo>
                <a:lnTo>
                  <a:pt x="3949" y="73"/>
                </a:lnTo>
                <a:lnTo>
                  <a:pt x="3836" y="75"/>
                </a:lnTo>
                <a:lnTo>
                  <a:pt x="3735" y="78"/>
                </a:lnTo>
                <a:lnTo>
                  <a:pt x="3648" y="80"/>
                </a:lnTo>
                <a:lnTo>
                  <a:pt x="3547" y="87"/>
                </a:lnTo>
                <a:lnTo>
                  <a:pt x="3455" y="98"/>
                </a:lnTo>
                <a:lnTo>
                  <a:pt x="3369" y="110"/>
                </a:lnTo>
                <a:lnTo>
                  <a:pt x="3293" y="127"/>
                </a:lnTo>
                <a:lnTo>
                  <a:pt x="3223" y="146"/>
                </a:lnTo>
                <a:lnTo>
                  <a:pt x="3162" y="167"/>
                </a:lnTo>
                <a:lnTo>
                  <a:pt x="3105" y="190"/>
                </a:lnTo>
                <a:lnTo>
                  <a:pt x="3056" y="214"/>
                </a:lnTo>
                <a:lnTo>
                  <a:pt x="3012" y="240"/>
                </a:lnTo>
                <a:lnTo>
                  <a:pt x="2974" y="266"/>
                </a:lnTo>
                <a:lnTo>
                  <a:pt x="2939" y="293"/>
                </a:lnTo>
                <a:lnTo>
                  <a:pt x="2911" y="320"/>
                </a:lnTo>
                <a:lnTo>
                  <a:pt x="2887" y="345"/>
                </a:lnTo>
                <a:lnTo>
                  <a:pt x="2868" y="371"/>
                </a:lnTo>
                <a:lnTo>
                  <a:pt x="2852" y="394"/>
                </a:lnTo>
                <a:lnTo>
                  <a:pt x="2835" y="371"/>
                </a:lnTo>
                <a:lnTo>
                  <a:pt x="2816" y="345"/>
                </a:lnTo>
                <a:lnTo>
                  <a:pt x="2791" y="320"/>
                </a:lnTo>
                <a:lnTo>
                  <a:pt x="2763" y="293"/>
                </a:lnTo>
                <a:lnTo>
                  <a:pt x="2730" y="266"/>
                </a:lnTo>
                <a:lnTo>
                  <a:pt x="2690" y="240"/>
                </a:lnTo>
                <a:lnTo>
                  <a:pt x="2647" y="214"/>
                </a:lnTo>
                <a:lnTo>
                  <a:pt x="2598" y="190"/>
                </a:lnTo>
                <a:lnTo>
                  <a:pt x="2542" y="167"/>
                </a:lnTo>
                <a:lnTo>
                  <a:pt x="2480" y="146"/>
                </a:lnTo>
                <a:lnTo>
                  <a:pt x="2410" y="127"/>
                </a:lnTo>
                <a:lnTo>
                  <a:pt x="2333" y="110"/>
                </a:lnTo>
                <a:lnTo>
                  <a:pt x="2248" y="98"/>
                </a:lnTo>
                <a:lnTo>
                  <a:pt x="2156" y="87"/>
                </a:lnTo>
                <a:lnTo>
                  <a:pt x="2055" y="80"/>
                </a:lnTo>
                <a:lnTo>
                  <a:pt x="1968" y="78"/>
                </a:lnTo>
                <a:lnTo>
                  <a:pt x="1867" y="75"/>
                </a:lnTo>
                <a:lnTo>
                  <a:pt x="1754" y="73"/>
                </a:lnTo>
                <a:lnTo>
                  <a:pt x="1630" y="72"/>
                </a:lnTo>
                <a:lnTo>
                  <a:pt x="1492" y="70"/>
                </a:lnTo>
                <a:lnTo>
                  <a:pt x="1344" y="70"/>
                </a:lnTo>
                <a:lnTo>
                  <a:pt x="1184" y="68"/>
                </a:lnTo>
                <a:lnTo>
                  <a:pt x="1014" y="68"/>
                </a:lnTo>
                <a:lnTo>
                  <a:pt x="796" y="68"/>
                </a:lnTo>
                <a:lnTo>
                  <a:pt x="587" y="70"/>
                </a:lnTo>
                <a:lnTo>
                  <a:pt x="385" y="70"/>
                </a:lnTo>
                <a:lnTo>
                  <a:pt x="190" y="72"/>
                </a:lnTo>
                <a:lnTo>
                  <a:pt x="0" y="73"/>
                </a:lnTo>
                <a:lnTo>
                  <a:pt x="0" y="5"/>
                </a:lnTo>
                <a:lnTo>
                  <a:pt x="190" y="4"/>
                </a:lnTo>
                <a:lnTo>
                  <a:pt x="385" y="2"/>
                </a:lnTo>
                <a:lnTo>
                  <a:pt x="587" y="2"/>
                </a:lnTo>
                <a:lnTo>
                  <a:pt x="796" y="0"/>
                </a:lnTo>
                <a:lnTo>
                  <a:pt x="1014"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
        <p:nvSpPr>
          <p:cNvPr id="4" name="TextBox 48"/>
          <p:cNvSpPr txBox="1"/>
          <p:nvPr/>
        </p:nvSpPr>
        <p:spPr>
          <a:xfrm>
            <a:off x="7276465" y="2832735"/>
            <a:ext cx="5582285" cy="768985"/>
          </a:xfrm>
          <a:prstGeom prst="rect">
            <a:avLst/>
          </a:prstGeom>
          <a:noFill/>
        </p:spPr>
        <p:txBody>
          <a:bodyPr wrap="square" lIns="0" tIns="0" rIns="0" bIns="0" rtlCol="0">
            <a:spAutoFit/>
          </a:bodyPr>
          <a:lstStyle/>
          <a:p>
            <a:pPr algn="ctr"/>
            <a:r>
              <a:rPr lang="zh-CN" altLang="en-US" sz="5000" dirty="0">
                <a:latin typeface="黑体" panose="02010609060101010101" pitchFamily="49" charset="-122"/>
                <a:ea typeface="微软雅黑" panose="020B0503020204020204" pitchFamily="34" charset="-122"/>
                <a:sym typeface="+mn-ea"/>
              </a:rPr>
              <a:t>通用作业安全</a:t>
            </a:r>
            <a:endParaRPr lang="zh-CN" altLang="en-US" sz="5000" b="1" dirty="0">
              <a:solidFill>
                <a:schemeClr val="accent1"/>
              </a:solidFill>
              <a:latin typeface="黑体" panose="02010609060101010101" pitchFamily="49"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0" name="Picture 6" descr="IMG_7896"/>
          <p:cNvPicPr>
            <a:picLocks noChangeAspect="1"/>
          </p:cNvPicPr>
          <p:nvPr/>
        </p:nvPicPr>
        <p:blipFill>
          <a:blip r:embed="rId1">
            <a:lum bright="-17999"/>
          </a:blip>
          <a:stretch>
            <a:fillRect/>
          </a:stretch>
        </p:blipFill>
        <p:spPr>
          <a:xfrm>
            <a:off x="4227770" y="3472597"/>
            <a:ext cx="3577817" cy="2811022"/>
          </a:xfrm>
          <a:prstGeom prst="rect">
            <a:avLst/>
          </a:prstGeom>
          <a:noFill/>
          <a:ln w="9525">
            <a:noFill/>
          </a:ln>
        </p:spPr>
      </p:pic>
      <p:pic>
        <p:nvPicPr>
          <p:cNvPr id="77831" name="Picture 7" descr="IMG_7886"/>
          <p:cNvPicPr>
            <a:picLocks noChangeAspect="1"/>
          </p:cNvPicPr>
          <p:nvPr/>
        </p:nvPicPr>
        <p:blipFill>
          <a:blip r:embed="rId2"/>
          <a:stretch>
            <a:fillRect/>
          </a:stretch>
        </p:blipFill>
        <p:spPr>
          <a:xfrm>
            <a:off x="7964639" y="3472597"/>
            <a:ext cx="3745240" cy="2811022"/>
          </a:xfrm>
          <a:prstGeom prst="rect">
            <a:avLst/>
          </a:prstGeom>
          <a:noFill/>
          <a:ln w="9525">
            <a:noFill/>
          </a:ln>
        </p:spPr>
      </p:pic>
      <p:sp>
        <p:nvSpPr>
          <p:cNvPr id="77832" name="Text Box 8"/>
          <p:cNvSpPr txBox="1"/>
          <p:nvPr/>
        </p:nvSpPr>
        <p:spPr>
          <a:xfrm>
            <a:off x="5433212" y="2069596"/>
            <a:ext cx="2110740" cy="6553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45000"/>
              </a:lnSpc>
              <a:spcBef>
                <a:spcPct val="0"/>
              </a:spcBef>
              <a:buNone/>
            </a:pPr>
            <a:r>
              <a:rPr lang="zh-CN" altLang="en-US" sz="2530" b="1" dirty="0">
                <a:latin typeface="微软雅黑" panose="020B0503020204020204" pitchFamily="34" charset="-122"/>
                <a:ea typeface="微软雅黑" panose="020B0503020204020204" pitchFamily="34" charset="-122"/>
              </a:rPr>
              <a:t>特种设备介绍</a:t>
            </a:r>
            <a:endParaRPr lang="zh-CN" altLang="en-US" sz="2530" b="1" u="sng" dirty="0">
              <a:latin typeface="微软雅黑" panose="020B0503020204020204" pitchFamily="34" charset="-122"/>
              <a:ea typeface="微软雅黑" panose="020B0503020204020204" pitchFamily="34" charset="-122"/>
            </a:endParaRPr>
          </a:p>
        </p:txBody>
      </p:sp>
      <p:sp>
        <p:nvSpPr>
          <p:cNvPr id="80901" name="Text Box 9"/>
          <p:cNvSpPr txBox="1"/>
          <p:nvPr/>
        </p:nvSpPr>
        <p:spPr>
          <a:xfrm>
            <a:off x="3576496" y="1380545"/>
            <a:ext cx="2511337"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设备安全</a:t>
            </a:r>
            <a:endParaRPr lang="zh-CN" altLang="en-US" sz="3375" dirty="0">
              <a:solidFill>
                <a:srgbClr val="000000"/>
              </a:solidFill>
              <a:latin typeface="微软雅黑" panose="020B0503020204020204" pitchFamily="34" charset="-122"/>
              <a:ea typeface="微软雅黑" panose="020B0503020204020204" pitchFamily="34" charset="-122"/>
            </a:endParaRPr>
          </a:p>
        </p:txBody>
      </p:sp>
      <p:pic>
        <p:nvPicPr>
          <p:cNvPr id="80902" name="Picture 10" descr="IMG_20150810_204527"/>
          <p:cNvPicPr>
            <a:picLocks noChangeAspect="1"/>
          </p:cNvPicPr>
          <p:nvPr/>
        </p:nvPicPr>
        <p:blipFill>
          <a:blip r:embed="rId3"/>
          <a:stretch>
            <a:fillRect/>
          </a:stretch>
        </p:blipFill>
        <p:spPr>
          <a:xfrm>
            <a:off x="1235930" y="3472597"/>
            <a:ext cx="2750751" cy="2811022"/>
          </a:xfrm>
          <a:prstGeom prst="rect">
            <a:avLst/>
          </a:prstGeom>
          <a:noFill/>
          <a:ln w="9525">
            <a:noFill/>
          </a:ln>
        </p:spPr>
      </p:pic>
      <p:sp>
        <p:nvSpPr>
          <p:cNvPr id="2" name="矩形 1"/>
          <p:cNvSpPr/>
          <p:nvPr/>
        </p:nvSpPr>
        <p:spPr>
          <a:xfrm>
            <a:off x="1235930" y="5679224"/>
            <a:ext cx="2750751" cy="6043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77827" name="Text Box 3"/>
          <p:cNvSpPr txBox="1"/>
          <p:nvPr/>
        </p:nvSpPr>
        <p:spPr>
          <a:xfrm>
            <a:off x="1729827" y="5744519"/>
            <a:ext cx="1833275" cy="41529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2110" b="1" dirty="0">
                <a:solidFill>
                  <a:schemeClr val="bg1"/>
                </a:solidFill>
                <a:latin typeface="微软雅黑" panose="020B0503020204020204" pitchFamily="34" charset="-122"/>
                <a:ea typeface="微软雅黑" panose="020B0503020204020204" pitchFamily="34" charset="-122"/>
              </a:rPr>
              <a:t>高温高压釜</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4227770" y="5679224"/>
            <a:ext cx="3577818" cy="6043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77829" name="Text Box 5"/>
          <p:cNvSpPr txBox="1"/>
          <p:nvPr/>
        </p:nvSpPr>
        <p:spPr>
          <a:xfrm>
            <a:off x="5066556" y="5772981"/>
            <a:ext cx="2096129" cy="41529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2110" b="1" dirty="0">
                <a:solidFill>
                  <a:schemeClr val="bg1"/>
                </a:solidFill>
                <a:latin typeface="微软雅黑" panose="020B0503020204020204" pitchFamily="34" charset="-122"/>
                <a:ea typeface="微软雅黑" panose="020B0503020204020204" pitchFamily="34" charset="-122"/>
              </a:rPr>
              <a:t>场（厂）内叉车</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15" name="矩形 14"/>
          <p:cNvSpPr/>
          <p:nvPr/>
        </p:nvSpPr>
        <p:spPr>
          <a:xfrm>
            <a:off x="7964639" y="5672528"/>
            <a:ext cx="3745241" cy="6043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77828" name="Text Box 4"/>
          <p:cNvSpPr txBox="1"/>
          <p:nvPr/>
        </p:nvSpPr>
        <p:spPr>
          <a:xfrm>
            <a:off x="9468093" y="5764609"/>
            <a:ext cx="738332" cy="41529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2110" b="1" dirty="0">
                <a:solidFill>
                  <a:schemeClr val="bg1"/>
                </a:solidFill>
                <a:latin typeface="微软雅黑" panose="020B0503020204020204" pitchFamily="34" charset="-122"/>
                <a:ea typeface="微软雅黑" panose="020B0503020204020204" pitchFamily="34" charset="-122"/>
              </a:rPr>
              <a:t>行车</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10" name="任意多边形 9"/>
          <p:cNvSpPr/>
          <p:nvPr>
            <p:custDataLst>
              <p:tags r:id="rId4"/>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任意多边形 2"/>
          <p:cNvSpPr/>
          <p:nvPr>
            <p:custDataLst>
              <p:tags r:id="rId5"/>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05  </a:t>
            </a:r>
            <a:r>
              <a:rPr lang="zh-CN" altLang="en-US" sz="3000" dirty="0">
                <a:latin typeface="黑体" panose="02010609060101010101" pitchFamily="49" charset="-122"/>
                <a:ea typeface="微软雅黑" panose="020B0503020204020204" pitchFamily="34" charset="-122"/>
                <a:sym typeface="+mn-ea"/>
              </a:rPr>
              <a:t>通用作业安全</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7832">
                                            <p:txEl>
                                              <p:pRg st="0" end="0"/>
                                            </p:txEl>
                                          </p:spTgt>
                                        </p:tgtEl>
                                        <p:attrNameLst>
                                          <p:attrName>style.visibility</p:attrName>
                                        </p:attrNameLst>
                                      </p:cBhvr>
                                      <p:to>
                                        <p:strVal val="visible"/>
                                      </p:to>
                                    </p:set>
                                    <p:animEffect transition="in" filter="box(out)">
                                      <p:cBhvr>
                                        <p:cTn id="7" dur="500"/>
                                        <p:tgtEl>
                                          <p:spTgt spid="77832">
                                            <p:txEl>
                                              <p:pRg st="0" end="0"/>
                                            </p:txEl>
                                          </p:spTgt>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77830"/>
                                        </p:tgtEl>
                                        <p:attrNameLst>
                                          <p:attrName>style.visibility</p:attrName>
                                        </p:attrNameLst>
                                      </p:cBhvr>
                                      <p:to>
                                        <p:strVal val="visible"/>
                                      </p:to>
                                    </p:set>
                                    <p:anim calcmode="lin" valueType="num">
                                      <p:cBhvr>
                                        <p:cTn id="10" dur="2000" fill="hold"/>
                                        <p:tgtEl>
                                          <p:spTgt spid="77830"/>
                                        </p:tgtEl>
                                        <p:attrNameLst>
                                          <p:attrName>ppt_w</p:attrName>
                                        </p:attrNameLst>
                                      </p:cBhvr>
                                      <p:tavLst>
                                        <p:tav tm="0">
                                          <p:val>
                                            <p:fltVal val="0"/>
                                          </p:val>
                                        </p:tav>
                                        <p:tav tm="100000">
                                          <p:val>
                                            <p:strVal val="#ppt_w"/>
                                          </p:val>
                                        </p:tav>
                                      </p:tavLst>
                                    </p:anim>
                                    <p:anim calcmode="lin" valueType="num">
                                      <p:cBhvr>
                                        <p:cTn id="11" dur="2000" fill="hold"/>
                                        <p:tgtEl>
                                          <p:spTgt spid="77830"/>
                                        </p:tgtEl>
                                        <p:attrNameLst>
                                          <p:attrName>ppt_h</p:attrName>
                                        </p:attrNameLst>
                                      </p:cBhvr>
                                      <p:tavLst>
                                        <p:tav tm="0">
                                          <p:val>
                                            <p:fltVal val="0"/>
                                          </p:val>
                                        </p:tav>
                                        <p:tav tm="100000">
                                          <p:val>
                                            <p:strVal val="#ppt_h"/>
                                          </p:val>
                                        </p:tav>
                                      </p:tavLst>
                                    </p:anim>
                                    <p:anim calcmode="lin" valueType="num">
                                      <p:cBhvr>
                                        <p:cTn id="12" dur="2000" fill="hold"/>
                                        <p:tgtEl>
                                          <p:spTgt spid="77830"/>
                                        </p:tgtEl>
                                        <p:attrNameLst>
                                          <p:attrName>style.rotation</p:attrName>
                                        </p:attrNameLst>
                                      </p:cBhvr>
                                      <p:tavLst>
                                        <p:tav tm="0">
                                          <p:val>
                                            <p:fltVal val="360"/>
                                          </p:val>
                                        </p:tav>
                                        <p:tav tm="100000">
                                          <p:val>
                                            <p:fltVal val="0"/>
                                          </p:val>
                                        </p:tav>
                                      </p:tavLst>
                                    </p:anim>
                                    <p:animEffect transition="in" filter="fade">
                                      <p:cBhvr>
                                        <p:cTn id="13" dur="2000"/>
                                        <p:tgtEl>
                                          <p:spTgt spid="77830"/>
                                        </p:tgtEl>
                                      </p:cBhvr>
                                    </p:animEffect>
                                  </p:childTnLst>
                                </p:cTn>
                              </p:par>
                              <p:par>
                                <p:cTn id="14" presetID="49" presetClass="entr" presetSubtype="0" decel="100000" fill="hold" nodeType="withEffect">
                                  <p:stCondLst>
                                    <p:cond delay="0"/>
                                  </p:stCondLst>
                                  <p:childTnLst>
                                    <p:set>
                                      <p:cBhvr>
                                        <p:cTn id="15" dur="1" fill="hold">
                                          <p:stCondLst>
                                            <p:cond delay="0"/>
                                          </p:stCondLst>
                                        </p:cTn>
                                        <p:tgtEl>
                                          <p:spTgt spid="77831"/>
                                        </p:tgtEl>
                                        <p:attrNameLst>
                                          <p:attrName>style.visibility</p:attrName>
                                        </p:attrNameLst>
                                      </p:cBhvr>
                                      <p:to>
                                        <p:strVal val="visible"/>
                                      </p:to>
                                    </p:set>
                                    <p:anim calcmode="lin" valueType="num">
                                      <p:cBhvr>
                                        <p:cTn id="16" dur="2000" fill="hold"/>
                                        <p:tgtEl>
                                          <p:spTgt spid="77831"/>
                                        </p:tgtEl>
                                        <p:attrNameLst>
                                          <p:attrName>ppt_w</p:attrName>
                                        </p:attrNameLst>
                                      </p:cBhvr>
                                      <p:tavLst>
                                        <p:tav tm="0">
                                          <p:val>
                                            <p:fltVal val="0"/>
                                          </p:val>
                                        </p:tav>
                                        <p:tav tm="100000">
                                          <p:val>
                                            <p:strVal val="#ppt_w"/>
                                          </p:val>
                                        </p:tav>
                                      </p:tavLst>
                                    </p:anim>
                                    <p:anim calcmode="lin" valueType="num">
                                      <p:cBhvr>
                                        <p:cTn id="17" dur="2000" fill="hold"/>
                                        <p:tgtEl>
                                          <p:spTgt spid="77831"/>
                                        </p:tgtEl>
                                        <p:attrNameLst>
                                          <p:attrName>ppt_h</p:attrName>
                                        </p:attrNameLst>
                                      </p:cBhvr>
                                      <p:tavLst>
                                        <p:tav tm="0">
                                          <p:val>
                                            <p:fltVal val="0"/>
                                          </p:val>
                                        </p:tav>
                                        <p:tav tm="100000">
                                          <p:val>
                                            <p:strVal val="#ppt_h"/>
                                          </p:val>
                                        </p:tav>
                                      </p:tavLst>
                                    </p:anim>
                                    <p:anim calcmode="lin" valueType="num">
                                      <p:cBhvr>
                                        <p:cTn id="18" dur="2000" fill="hold"/>
                                        <p:tgtEl>
                                          <p:spTgt spid="77831"/>
                                        </p:tgtEl>
                                        <p:attrNameLst>
                                          <p:attrName>style.rotation</p:attrName>
                                        </p:attrNameLst>
                                      </p:cBhvr>
                                      <p:tavLst>
                                        <p:tav tm="0">
                                          <p:val>
                                            <p:fltVal val="360"/>
                                          </p:val>
                                        </p:tav>
                                        <p:tav tm="100000">
                                          <p:val>
                                            <p:fltVal val="0"/>
                                          </p:val>
                                        </p:tav>
                                      </p:tavLst>
                                    </p:anim>
                                    <p:animEffect transition="in" filter="fade">
                                      <p:cBhvr>
                                        <p:cTn id="19" dur="2000"/>
                                        <p:tgtEl>
                                          <p:spTgt spid="77831"/>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77827"/>
                                        </p:tgtEl>
                                        <p:attrNameLst>
                                          <p:attrName>style.visibility</p:attrName>
                                        </p:attrNameLst>
                                      </p:cBhvr>
                                      <p:to>
                                        <p:strVal val="visible"/>
                                      </p:to>
                                    </p:set>
                                    <p:animEffect transition="in" filter="fade">
                                      <p:cBhvr>
                                        <p:cTn id="24" dur="1000"/>
                                        <p:tgtEl>
                                          <p:spTgt spid="77827"/>
                                        </p:tgtEl>
                                      </p:cBhvr>
                                    </p:animEffect>
                                    <p:anim calcmode="lin" valueType="num">
                                      <p:cBhvr>
                                        <p:cTn id="25" dur="1000" fill="hold"/>
                                        <p:tgtEl>
                                          <p:spTgt spid="77827"/>
                                        </p:tgtEl>
                                        <p:attrNameLst>
                                          <p:attrName>ppt_x</p:attrName>
                                        </p:attrNameLst>
                                      </p:cBhvr>
                                      <p:tavLst>
                                        <p:tav tm="0">
                                          <p:val>
                                            <p:strVal val="#ppt_x"/>
                                          </p:val>
                                        </p:tav>
                                        <p:tav tm="100000">
                                          <p:val>
                                            <p:strVal val="#ppt_x"/>
                                          </p:val>
                                        </p:tav>
                                      </p:tavLst>
                                    </p:anim>
                                    <p:anim calcmode="lin" valueType="num">
                                      <p:cBhvr>
                                        <p:cTn id="26" dur="1000" fill="hold"/>
                                        <p:tgtEl>
                                          <p:spTgt spid="77827"/>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77829"/>
                                        </p:tgtEl>
                                        <p:attrNameLst>
                                          <p:attrName>style.visibility</p:attrName>
                                        </p:attrNameLst>
                                      </p:cBhvr>
                                      <p:to>
                                        <p:strVal val="visible"/>
                                      </p:to>
                                    </p:set>
                                    <p:animEffect transition="in" filter="fade">
                                      <p:cBhvr>
                                        <p:cTn id="29" dur="1000"/>
                                        <p:tgtEl>
                                          <p:spTgt spid="77829"/>
                                        </p:tgtEl>
                                      </p:cBhvr>
                                    </p:animEffect>
                                    <p:anim calcmode="lin" valueType="num">
                                      <p:cBhvr>
                                        <p:cTn id="30" dur="1000" fill="hold"/>
                                        <p:tgtEl>
                                          <p:spTgt spid="77829"/>
                                        </p:tgtEl>
                                        <p:attrNameLst>
                                          <p:attrName>ppt_x</p:attrName>
                                        </p:attrNameLst>
                                      </p:cBhvr>
                                      <p:tavLst>
                                        <p:tav tm="0">
                                          <p:val>
                                            <p:strVal val="#ppt_x"/>
                                          </p:val>
                                        </p:tav>
                                        <p:tav tm="100000">
                                          <p:val>
                                            <p:strVal val="#ppt_x"/>
                                          </p:val>
                                        </p:tav>
                                      </p:tavLst>
                                    </p:anim>
                                    <p:anim calcmode="lin" valueType="num">
                                      <p:cBhvr>
                                        <p:cTn id="31" dur="1000" fill="hold"/>
                                        <p:tgtEl>
                                          <p:spTgt spid="77829"/>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77828"/>
                                        </p:tgtEl>
                                        <p:attrNameLst>
                                          <p:attrName>style.visibility</p:attrName>
                                        </p:attrNameLst>
                                      </p:cBhvr>
                                      <p:to>
                                        <p:strVal val="visible"/>
                                      </p:to>
                                    </p:set>
                                    <p:animEffect transition="in" filter="fade">
                                      <p:cBhvr>
                                        <p:cTn id="34" dur="1000"/>
                                        <p:tgtEl>
                                          <p:spTgt spid="77828"/>
                                        </p:tgtEl>
                                      </p:cBhvr>
                                    </p:animEffect>
                                    <p:anim calcmode="lin" valueType="num">
                                      <p:cBhvr>
                                        <p:cTn id="35" dur="1000" fill="hold"/>
                                        <p:tgtEl>
                                          <p:spTgt spid="77828"/>
                                        </p:tgtEl>
                                        <p:attrNameLst>
                                          <p:attrName>ppt_x</p:attrName>
                                        </p:attrNameLst>
                                      </p:cBhvr>
                                      <p:tavLst>
                                        <p:tav tm="0">
                                          <p:val>
                                            <p:strVal val="#ppt_x"/>
                                          </p:val>
                                        </p:tav>
                                        <p:tav tm="100000">
                                          <p:val>
                                            <p:strVal val="#ppt_x"/>
                                          </p:val>
                                        </p:tav>
                                      </p:tavLst>
                                    </p:anim>
                                    <p:anim calcmode="lin" valueType="num">
                                      <p:cBhvr>
                                        <p:cTn id="36" dur="1000" fill="hold"/>
                                        <p:tgtEl>
                                          <p:spTgt spid="778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ldLvl="0"/>
      <p:bldP spid="77829" grpId="0" bldLvl="0"/>
      <p:bldP spid="77828" grpId="0" bldLvl="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p:nvPr/>
        </p:nvSpPr>
        <p:spPr>
          <a:xfrm>
            <a:off x="3543012" y="1240383"/>
            <a:ext cx="3594561"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安全生产的目的</a:t>
            </a:r>
            <a:endParaRPr lang="zh-CN" altLang="en-US" sz="3375"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4581" name="图片 3"/>
          <p:cNvPicPr>
            <a:picLocks noChangeAspect="1"/>
          </p:cNvPicPr>
          <p:nvPr/>
        </p:nvPicPr>
        <p:blipFill>
          <a:blip r:embed="rId1"/>
          <a:srcRect l="12872" t="5347" r="4524" b="5101"/>
          <a:stretch>
            <a:fillRect/>
          </a:stretch>
        </p:blipFill>
        <p:spPr>
          <a:xfrm>
            <a:off x="502638" y="2503185"/>
            <a:ext cx="5466344" cy="4138683"/>
          </a:xfrm>
          <a:prstGeom prst="rect">
            <a:avLst/>
          </a:prstGeom>
          <a:noFill/>
          <a:ln w="9525">
            <a:noFill/>
          </a:ln>
        </p:spPr>
      </p:pic>
      <p:sp>
        <p:nvSpPr>
          <p:cNvPr id="12296" name="TextBox 7"/>
          <p:cNvSpPr/>
          <p:nvPr/>
        </p:nvSpPr>
        <p:spPr>
          <a:xfrm>
            <a:off x="6113145" y="2307590"/>
            <a:ext cx="6537325" cy="447103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None/>
            </a:pPr>
            <a:r>
              <a:rPr lang="zh-CN" altLang="en-US" sz="2110" dirty="0">
                <a:latin typeface="微软雅黑" panose="020B0503020204020204" pitchFamily="34" charset="-122"/>
                <a:ea typeface="微软雅黑" panose="020B0503020204020204" pitchFamily="34" charset="-122"/>
              </a:rPr>
              <a:t>安全教育和培训是生产正常运行的基础,是保护人的身心健康，尊重人的生命，实现生命价值和劳动价值的一种文化。</a:t>
            </a:r>
            <a:endParaRPr lang="zh-CN" altLang="en-US" sz="2110" dirty="0">
              <a:latin typeface="微软雅黑" panose="020B0503020204020204" pitchFamily="34" charset="-122"/>
              <a:ea typeface="微软雅黑" panose="020B0503020204020204" pitchFamily="34" charset="-122"/>
            </a:endParaRPr>
          </a:p>
          <a:p>
            <a:pPr marL="0" lvl="0" indent="0">
              <a:lnSpc>
                <a:spcPct val="150000"/>
              </a:lnSpc>
              <a:spcBef>
                <a:spcPct val="0"/>
              </a:spcBef>
              <a:buNone/>
            </a:pPr>
            <a:endParaRPr lang="en-US" altLang="zh-CN" sz="2110" dirty="0">
              <a:latin typeface="微软雅黑" panose="020B0503020204020204" pitchFamily="34" charset="-122"/>
              <a:ea typeface="微软雅黑" panose="020B0503020204020204" pitchFamily="34" charset="-122"/>
            </a:endParaRPr>
          </a:p>
          <a:p>
            <a:pPr marL="0" lvl="0" indent="0">
              <a:lnSpc>
                <a:spcPct val="150000"/>
              </a:lnSpc>
              <a:spcBef>
                <a:spcPct val="0"/>
              </a:spcBef>
              <a:buNone/>
            </a:pPr>
            <a:r>
              <a:rPr lang="zh-CN" altLang="en-US" sz="2110" dirty="0">
                <a:latin typeface="微软雅黑" panose="020B0503020204020204" pitchFamily="34" charset="-122"/>
                <a:ea typeface="微软雅黑" panose="020B0503020204020204" pitchFamily="34" charset="-122"/>
              </a:rPr>
              <a:t>教育的目的是提高全员的安全素质，懂得怎样生产才能安全,认识到它的重要性和必要性,牢固树立‘安全第一,预防为主、综合治理’的思想，防患于未然。从而自觉遵守各项规章制度,消除不安全因素,杜绝安全事故的发生。</a:t>
            </a:r>
            <a:endParaRPr lang="zh-CN" altLang="en-US" sz="2110" dirty="0">
              <a:latin typeface="微软雅黑" panose="020B0503020204020204" pitchFamily="34" charset="-122"/>
              <a:ea typeface="微软雅黑" panose="020B0503020204020204" pitchFamily="34" charset="-122"/>
            </a:endParaRPr>
          </a:p>
        </p:txBody>
      </p:sp>
      <p:sp>
        <p:nvSpPr>
          <p:cNvPr id="2" name="任意多边形 1"/>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任意多边形 13"/>
          <p:cNvSpPr/>
          <p:nvPr>
            <p:custDataLst>
              <p:tags r:id="rId3"/>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7"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01  </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291"/>
                                        </p:tgtEl>
                                        <p:attrNameLst>
                                          <p:attrName>style.visibility</p:attrName>
                                        </p:attrNameLst>
                                      </p:cBhvr>
                                      <p:to>
                                        <p:strVal val="visible"/>
                                      </p:to>
                                    </p:set>
                                    <p:anim calcmode="lin" valueType="num">
                                      <p:cBhvr>
                                        <p:cTn id="7" dur="500" fill="hold"/>
                                        <p:tgtEl>
                                          <p:spTgt spid="12291"/>
                                        </p:tgtEl>
                                        <p:attrNameLst>
                                          <p:attrName>ppt_w</p:attrName>
                                        </p:attrNameLst>
                                      </p:cBhvr>
                                      <p:tavLst>
                                        <p:tav tm="0">
                                          <p:val>
                                            <p:fltVal val="0"/>
                                          </p:val>
                                        </p:tav>
                                        <p:tav tm="100000">
                                          <p:val>
                                            <p:strVal val="#ppt_w"/>
                                          </p:val>
                                        </p:tav>
                                      </p:tavLst>
                                    </p:anim>
                                    <p:anim calcmode="lin" valueType="num">
                                      <p:cBhvr>
                                        <p:cTn id="8" dur="500" fill="hold"/>
                                        <p:tgtEl>
                                          <p:spTgt spid="12291"/>
                                        </p:tgtEl>
                                        <p:attrNameLst>
                                          <p:attrName>ppt_h</p:attrName>
                                        </p:attrNameLst>
                                      </p:cBhvr>
                                      <p:tavLst>
                                        <p:tav tm="0">
                                          <p:val>
                                            <p:fltVal val="0"/>
                                          </p:val>
                                        </p:tav>
                                        <p:tav tm="100000">
                                          <p:val>
                                            <p:strVal val="#ppt_h"/>
                                          </p:val>
                                        </p:tav>
                                      </p:tavLst>
                                    </p:anim>
                                    <p:animEffect filter="fade">
                                      <p:cBhvr>
                                        <p:cTn id="9" dur="500"/>
                                        <p:tgtEl>
                                          <p:spTgt spid="12291"/>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12296">
                                            <p:txEl>
                                              <p:pRg st="0" end="0"/>
                                            </p:txEl>
                                          </p:spTgt>
                                        </p:tgtEl>
                                        <p:attrNameLst>
                                          <p:attrName>style.visibility</p:attrName>
                                        </p:attrNameLst>
                                      </p:cBhvr>
                                      <p:to>
                                        <p:strVal val="visible"/>
                                      </p:to>
                                    </p:set>
                                    <p:animEffect transition="in" filter="blinds(horizontal)">
                                      <p:cBhvr>
                                        <p:cTn id="14" dur="500"/>
                                        <p:tgtEl>
                                          <p:spTgt spid="12296">
                                            <p:txEl>
                                              <p:pRg st="0" end="0"/>
                                            </p:txEl>
                                          </p:spTgt>
                                        </p:tgtEl>
                                      </p:cBhvr>
                                    </p:animEffect>
                                  </p:childTnLst>
                                </p:cTn>
                              </p:par>
                              <p:par>
                                <p:cTn id="15" presetID="3" presetClass="entr" presetSubtype="10" fill="hold" nodeType="withEffect">
                                  <p:stCondLst>
                                    <p:cond delay="0"/>
                                  </p:stCondLst>
                                  <p:childTnLst>
                                    <p:set>
                                      <p:cBhvr>
                                        <p:cTn id="16" dur="1" fill="hold">
                                          <p:stCondLst>
                                            <p:cond delay="0"/>
                                          </p:stCondLst>
                                        </p:cTn>
                                        <p:tgtEl>
                                          <p:spTgt spid="12296">
                                            <p:txEl>
                                              <p:pRg st="2" end="2"/>
                                            </p:txEl>
                                          </p:spTgt>
                                        </p:tgtEl>
                                        <p:attrNameLst>
                                          <p:attrName>style.visibility</p:attrName>
                                        </p:attrNameLst>
                                      </p:cBhvr>
                                      <p:to>
                                        <p:strVal val="visible"/>
                                      </p:to>
                                    </p:set>
                                    <p:animEffect transition="in" filter="blinds(horizontal)">
                                      <p:cBhvr>
                                        <p:cTn id="17" dur="500"/>
                                        <p:tgtEl>
                                          <p:spTgt spid="122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ldLvl="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4473881" y="1569476"/>
            <a:ext cx="4061669" cy="62448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81923" name="TextBox 4"/>
          <p:cNvSpPr txBox="1"/>
          <p:nvPr/>
        </p:nvSpPr>
        <p:spPr>
          <a:xfrm>
            <a:off x="3759952" y="953363"/>
            <a:ext cx="4517058" cy="610870"/>
          </a:xfrm>
          <a:prstGeom prst="rect">
            <a:avLst/>
          </a:prstGeom>
          <a:noFill/>
          <a:ln w="9525">
            <a:noFill/>
          </a:ln>
        </p:spPr>
        <p:txBody>
          <a:bodyPr wrap="square"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通用作业的安全要求</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81924" name="Rectangle 12"/>
          <p:cNvSpPr/>
          <p:nvPr/>
        </p:nvSpPr>
        <p:spPr>
          <a:xfrm>
            <a:off x="2062997" y="2129140"/>
            <a:ext cx="8883435" cy="495808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110" b="1" dirty="0">
                <a:latin typeface="微软雅黑" panose="020B0503020204020204" pitchFamily="34" charset="-122"/>
                <a:ea typeface="微软雅黑" panose="020B0503020204020204" pitchFamily="34" charset="-122"/>
              </a:rPr>
              <a:t>用电安全基本要求：</a:t>
            </a:r>
            <a:endParaRPr lang="zh-CN" altLang="en-US" sz="2110" b="1" dirty="0">
              <a:latin typeface="微软雅黑" panose="020B0503020204020204" pitchFamily="34" charset="-122"/>
              <a:ea typeface="微软雅黑" panose="020B0503020204020204" pitchFamily="34" charset="-122"/>
            </a:endParaRPr>
          </a:p>
          <a:p>
            <a:pPr marL="0" lvl="0" indent="0" eaLnBrk="1" hangingPunct="1">
              <a:lnSpc>
                <a:spcPct val="150000"/>
              </a:lnSpc>
              <a:spcBef>
                <a:spcPct val="0"/>
              </a:spcBef>
              <a:buNone/>
            </a:pPr>
            <a:r>
              <a:rPr lang="en-US" altLang="zh-CN" sz="2110" dirty="0">
                <a:latin typeface="微软雅黑" panose="020B0503020204020204" pitchFamily="34" charset="-122"/>
                <a:ea typeface="微软雅黑" panose="020B0503020204020204" pitchFamily="34" charset="-122"/>
              </a:rPr>
              <a:t>1</a:t>
            </a:r>
            <a:r>
              <a:rPr lang="zh-CN" altLang="en-US" sz="2110" dirty="0">
                <a:latin typeface="微软雅黑" panose="020B0503020204020204" pitchFamily="34" charset="-122"/>
                <a:ea typeface="微软雅黑" panose="020B0503020204020204" pitchFamily="34" charset="-122"/>
              </a:rPr>
              <a:t>、车间内的电气设备不要随便乱动，发生故障不能带病运转，应立即请电工检修。</a:t>
            </a:r>
            <a:endParaRPr lang="zh-CN" altLang="en-US" sz="2110" dirty="0">
              <a:latin typeface="微软雅黑" panose="020B0503020204020204" pitchFamily="34" charset="-122"/>
              <a:ea typeface="微软雅黑" panose="020B0503020204020204" pitchFamily="34" charset="-122"/>
            </a:endParaRPr>
          </a:p>
          <a:p>
            <a:pPr marL="0" lvl="0" indent="0" eaLnBrk="1" hangingPunct="1">
              <a:lnSpc>
                <a:spcPct val="150000"/>
              </a:lnSpc>
              <a:spcBef>
                <a:spcPct val="0"/>
              </a:spcBef>
              <a:buNone/>
            </a:pPr>
            <a:r>
              <a:rPr lang="en-US" altLang="zh-CN" sz="2110" dirty="0">
                <a:latin typeface="微软雅黑" panose="020B0503020204020204" pitchFamily="34" charset="-122"/>
                <a:ea typeface="微软雅黑" panose="020B0503020204020204" pitchFamily="34" charset="-122"/>
              </a:rPr>
              <a:t>2</a:t>
            </a:r>
            <a:r>
              <a:rPr lang="zh-CN" altLang="en-US" sz="2110" dirty="0">
                <a:latin typeface="微软雅黑" panose="020B0503020204020204" pitchFamily="34" charset="-122"/>
                <a:ea typeface="微软雅黑" panose="020B0503020204020204" pitchFamily="34" charset="-122"/>
              </a:rPr>
              <a:t>、经常接触使用的配电箱、闸刀开关、按钮开关、插座以及导线等，必须保持完好。</a:t>
            </a:r>
            <a:endParaRPr lang="zh-CN" altLang="en-US" sz="2110" dirty="0">
              <a:latin typeface="微软雅黑" panose="020B0503020204020204" pitchFamily="34" charset="-122"/>
              <a:ea typeface="微软雅黑" panose="020B0503020204020204" pitchFamily="34" charset="-122"/>
            </a:endParaRPr>
          </a:p>
          <a:p>
            <a:pPr marL="0" lvl="0" indent="0" eaLnBrk="1" hangingPunct="1">
              <a:lnSpc>
                <a:spcPct val="150000"/>
              </a:lnSpc>
              <a:spcBef>
                <a:spcPct val="0"/>
              </a:spcBef>
              <a:buNone/>
            </a:pPr>
            <a:r>
              <a:rPr lang="en-US" altLang="zh-CN" sz="2110" dirty="0">
                <a:latin typeface="微软雅黑" panose="020B0503020204020204" pitchFamily="34" charset="-122"/>
                <a:ea typeface="微软雅黑" panose="020B0503020204020204" pitchFamily="34" charset="-122"/>
              </a:rPr>
              <a:t>3</a:t>
            </a:r>
            <a:r>
              <a:rPr lang="zh-CN" altLang="en-US" sz="2110" dirty="0">
                <a:latin typeface="微软雅黑" panose="020B0503020204020204" pitchFamily="34" charset="-122"/>
                <a:ea typeface="微软雅黑" panose="020B0503020204020204" pitchFamily="34" charset="-122"/>
              </a:rPr>
              <a:t>、需要移动电气设备时，必须先切断电源，导线不得在地面上拖来拖去，以免磨损，导线被压时不要硬拉，防止拉断。</a:t>
            </a:r>
            <a:endParaRPr lang="zh-CN" altLang="en-US" sz="2110" dirty="0">
              <a:latin typeface="微软雅黑" panose="020B0503020204020204" pitchFamily="34" charset="-122"/>
              <a:ea typeface="微软雅黑" panose="020B0503020204020204" pitchFamily="34" charset="-122"/>
            </a:endParaRPr>
          </a:p>
          <a:p>
            <a:pPr marL="0" lvl="0" indent="0" eaLnBrk="1" hangingPunct="1">
              <a:lnSpc>
                <a:spcPct val="150000"/>
              </a:lnSpc>
              <a:spcBef>
                <a:spcPct val="0"/>
              </a:spcBef>
              <a:buNone/>
            </a:pPr>
            <a:r>
              <a:rPr lang="en-US" altLang="zh-CN" sz="2110" dirty="0">
                <a:latin typeface="微软雅黑" panose="020B0503020204020204" pitchFamily="34" charset="-122"/>
                <a:ea typeface="微软雅黑" panose="020B0503020204020204" pitchFamily="34" charset="-122"/>
              </a:rPr>
              <a:t>4</a:t>
            </a:r>
            <a:r>
              <a:rPr lang="zh-CN" altLang="en-US" sz="2110" dirty="0">
                <a:latin typeface="微软雅黑" panose="020B0503020204020204" pitchFamily="34" charset="-122"/>
                <a:ea typeface="微软雅黑" panose="020B0503020204020204" pitchFamily="34" charset="-122"/>
              </a:rPr>
              <a:t>、打扫卫生、擦拭电气设备时，严禁用水冲洗或用湿抹布擦拭，以防发生触电事故。</a:t>
            </a:r>
            <a:endParaRPr lang="zh-CN" altLang="en-US" sz="2110" dirty="0">
              <a:latin typeface="微软雅黑" panose="020B0503020204020204" pitchFamily="34" charset="-122"/>
              <a:ea typeface="微软雅黑" panose="020B0503020204020204" pitchFamily="34" charset="-122"/>
            </a:endParaRPr>
          </a:p>
          <a:p>
            <a:pPr marL="0" lvl="0" indent="0" eaLnBrk="1" hangingPunct="1">
              <a:lnSpc>
                <a:spcPct val="150000"/>
              </a:lnSpc>
              <a:spcBef>
                <a:spcPct val="0"/>
              </a:spcBef>
              <a:buNone/>
            </a:pPr>
            <a:r>
              <a:rPr lang="en-US" altLang="zh-CN" sz="2110" dirty="0">
                <a:latin typeface="微软雅黑" panose="020B0503020204020204" pitchFamily="34" charset="-122"/>
                <a:ea typeface="微软雅黑" panose="020B0503020204020204" pitchFamily="34" charset="-122"/>
              </a:rPr>
              <a:t>5</a:t>
            </a:r>
            <a:r>
              <a:rPr lang="zh-CN" altLang="en-US" sz="2110" dirty="0">
                <a:latin typeface="微软雅黑" panose="020B0503020204020204" pitchFamily="34" charset="-122"/>
                <a:ea typeface="微软雅黑" panose="020B0503020204020204" pitchFamily="34" charset="-122"/>
              </a:rPr>
              <a:t>、停电检修时，应将带电部分遮拦起来，悬挂安全警示标志牌。</a:t>
            </a:r>
            <a:endParaRPr lang="zh-CN" altLang="en-US" sz="2110" dirty="0">
              <a:latin typeface="微软雅黑" panose="020B0503020204020204" pitchFamily="34" charset="-122"/>
              <a:ea typeface="微软雅黑" panose="020B0503020204020204" pitchFamily="34" charset="-122"/>
            </a:endParaRPr>
          </a:p>
        </p:txBody>
      </p:sp>
      <p:sp>
        <p:nvSpPr>
          <p:cNvPr id="81925" name="Rectangle 13"/>
          <p:cNvSpPr/>
          <p:nvPr/>
        </p:nvSpPr>
        <p:spPr>
          <a:xfrm>
            <a:off x="5068231" y="1646490"/>
            <a:ext cx="2842260" cy="4648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2425" b="1" dirty="0">
                <a:solidFill>
                  <a:schemeClr val="bg1"/>
                </a:solidFill>
                <a:latin typeface="微软雅黑" panose="020B0503020204020204" pitchFamily="34" charset="-122"/>
                <a:ea typeface="微软雅黑" panose="020B0503020204020204" pitchFamily="34" charset="-122"/>
              </a:rPr>
              <a:t>1</a:t>
            </a:r>
            <a:r>
              <a:rPr lang="zh-CN" altLang="en-US" sz="2425" b="1" dirty="0">
                <a:solidFill>
                  <a:schemeClr val="bg1"/>
                </a:solidFill>
                <a:latin typeface="微软雅黑" panose="020B0503020204020204" pitchFamily="34" charset="-122"/>
                <a:ea typeface="微软雅黑" panose="020B0503020204020204" pitchFamily="34" charset="-122"/>
              </a:rPr>
              <a:t>、用电的安全要求</a:t>
            </a:r>
            <a:endParaRPr lang="zh-CN" altLang="en-US" sz="2425" b="1" dirty="0">
              <a:solidFill>
                <a:schemeClr val="bg1"/>
              </a:solidFill>
              <a:latin typeface="微软雅黑" panose="020B0503020204020204" pitchFamily="34" charset="-122"/>
              <a:ea typeface="微软雅黑" panose="020B0503020204020204" pitchFamily="34" charset="-122"/>
            </a:endParaRPr>
          </a:p>
        </p:txBody>
      </p:sp>
      <p:sp>
        <p:nvSpPr>
          <p:cNvPr id="10" name="任意多边形 9"/>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任意多边形 2"/>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05  </a:t>
            </a:r>
            <a:r>
              <a:rPr lang="zh-CN" altLang="en-US" sz="3000" dirty="0">
                <a:latin typeface="黑体" panose="02010609060101010101" pitchFamily="49" charset="-122"/>
                <a:ea typeface="微软雅黑" panose="020B0503020204020204" pitchFamily="34" charset="-122"/>
                <a:sym typeface="+mn-ea"/>
              </a:rPr>
              <a:t>通用作业安全</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359546" y="2275272"/>
            <a:ext cx="2335544" cy="48535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82947" name="Text Box 3"/>
          <p:cNvSpPr txBox="1"/>
          <p:nvPr/>
        </p:nvSpPr>
        <p:spPr>
          <a:xfrm>
            <a:off x="5372940" y="2655320"/>
            <a:ext cx="2358982" cy="14071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50000"/>
              </a:lnSpc>
              <a:spcBef>
                <a:spcPct val="50000"/>
              </a:spcBef>
              <a:buNone/>
            </a:pPr>
            <a:r>
              <a:rPr lang="zh-CN" altLang="en-US" sz="1900" b="1" dirty="0">
                <a:solidFill>
                  <a:schemeClr val="bg1"/>
                </a:solidFill>
                <a:latin typeface="微软雅黑" panose="020B0503020204020204" pitchFamily="34" charset="-122"/>
                <a:ea typeface="微软雅黑" panose="020B0503020204020204" pitchFamily="34" charset="-122"/>
              </a:rPr>
              <a:t>注意事项：</a:t>
            </a:r>
            <a:r>
              <a:rPr lang="zh-CN" altLang="en-US" sz="1900" dirty="0">
                <a:solidFill>
                  <a:schemeClr val="bg1"/>
                </a:solidFill>
                <a:latin typeface="微软雅黑" panose="020B0503020204020204" pitchFamily="34" charset="-122"/>
                <a:ea typeface="微软雅黑" panose="020B0503020204020204" pitchFamily="34" charset="-122"/>
              </a:rPr>
              <a:t>电源线不可裸露在插座外面、需全部插在插座内</a:t>
            </a:r>
            <a:endParaRPr lang="zh-CN" altLang="en-US" sz="1900" dirty="0">
              <a:solidFill>
                <a:schemeClr val="bg1"/>
              </a:solidFill>
              <a:latin typeface="微软雅黑" panose="020B0503020204020204" pitchFamily="34" charset="-122"/>
              <a:ea typeface="微软雅黑" panose="020B0503020204020204" pitchFamily="34" charset="-122"/>
            </a:endParaRPr>
          </a:p>
        </p:txBody>
      </p:sp>
      <p:sp>
        <p:nvSpPr>
          <p:cNvPr id="82948" name="WordArt 5"/>
          <p:cNvSpPr>
            <a:spLocks noTextEdit="1"/>
          </p:cNvSpPr>
          <p:nvPr/>
        </p:nvSpPr>
        <p:spPr>
          <a:xfrm>
            <a:off x="3060835" y="4512036"/>
            <a:ext cx="361633" cy="400139"/>
          </a:xfrm>
          <a:prstGeom prst="rect">
            <a:avLst/>
          </a:prstGeom>
        </p:spPr>
        <p:txBody>
          <a:bodyPr wrap="none" fromWordArt="1">
            <a:prstTxWarp prst="textPlain">
              <a:avLst>
                <a:gd name="adj" fmla="val 50000"/>
              </a:avLst>
            </a:prstTxWarp>
            <a:normAutofit fontScale="65000" lnSpcReduction="20000"/>
          </a:bodyPr>
          <a:lstStyle/>
          <a:p>
            <a:pPr algn="ctr"/>
            <a:r>
              <a:rPr lang="zh-CN" altLang="en-US" sz="3795" b="1">
                <a:ln w="9525" cap="flat" cmpd="sng">
                  <a:solidFill>
                    <a:srgbClr val="FF0000"/>
                  </a:solidFill>
                  <a:prstDash val="solid"/>
                  <a:headEnd type="none" w="med" len="med"/>
                  <a:tailEnd type="none" w="med" len="med"/>
                </a:ln>
                <a:solidFill>
                  <a:srgbClr val="FF0000"/>
                </a:solidFill>
                <a:latin typeface="黑体" panose="02010609060101010101" pitchFamily="49" charset="-122"/>
                <a:ea typeface="黑体" panose="02010609060101010101" pitchFamily="49" charset="-122"/>
              </a:rPr>
              <a:t>NG</a:t>
            </a:r>
            <a:endParaRPr lang="zh-CN" altLang="en-US" sz="3795" b="1">
              <a:ln w="9525" cap="flat" cmpd="sng">
                <a:solidFill>
                  <a:srgbClr val="FF0000"/>
                </a:solidFill>
                <a:prstDash val="solid"/>
                <a:headEnd type="none" w="med" len="med"/>
                <a:tailEnd type="none" w="med" len="med"/>
              </a:ln>
              <a:solidFill>
                <a:srgbClr val="FF0000"/>
              </a:solidFill>
              <a:latin typeface="黑体" panose="02010609060101010101" pitchFamily="49" charset="-122"/>
              <a:ea typeface="黑体" panose="02010609060101010101" pitchFamily="49" charset="-122"/>
            </a:endParaRPr>
          </a:p>
        </p:txBody>
      </p:sp>
      <p:sp>
        <p:nvSpPr>
          <p:cNvPr id="82949" name="WordArt 6"/>
          <p:cNvSpPr>
            <a:spLocks noTextEdit="1"/>
          </p:cNvSpPr>
          <p:nvPr/>
        </p:nvSpPr>
        <p:spPr>
          <a:xfrm>
            <a:off x="9509948" y="4609141"/>
            <a:ext cx="361633" cy="398465"/>
          </a:xfrm>
          <a:prstGeom prst="rect">
            <a:avLst/>
          </a:prstGeom>
        </p:spPr>
        <p:txBody>
          <a:bodyPr wrap="none" fromWordArt="1">
            <a:prstTxWarp prst="textPlain">
              <a:avLst>
                <a:gd name="adj" fmla="val 50000"/>
              </a:avLst>
            </a:prstTxWarp>
            <a:normAutofit fontScale="65000" lnSpcReduction="20000"/>
          </a:bodyPr>
          <a:lstStyle/>
          <a:p>
            <a:pPr algn="ctr"/>
            <a:r>
              <a:rPr lang="zh-CN" altLang="en-US" sz="3795" b="1">
                <a:ln w="9525" cap="flat" cmpd="sng">
                  <a:solidFill>
                    <a:schemeClr val="accent2"/>
                  </a:solidFill>
                  <a:prstDash val="solid"/>
                  <a:headEnd type="none" w="med" len="med"/>
                  <a:tailEnd type="none" w="med" len="med"/>
                </a:ln>
                <a:solidFill>
                  <a:schemeClr val="accent2"/>
                </a:solidFill>
                <a:latin typeface="黑体" panose="02010609060101010101" pitchFamily="49" charset="-122"/>
                <a:ea typeface="黑体" panose="02010609060101010101" pitchFamily="49" charset="-122"/>
              </a:rPr>
              <a:t>OK</a:t>
            </a:r>
            <a:endParaRPr lang="zh-CN" altLang="en-US" sz="3795" b="1">
              <a:ln w="9525" cap="flat" cmpd="sng">
                <a:solidFill>
                  <a:schemeClr val="accent2"/>
                </a:solidFill>
                <a:prstDash val="solid"/>
                <a:headEnd type="none" w="med" len="med"/>
                <a:tailEnd type="none" w="med" len="med"/>
              </a:ln>
              <a:solidFill>
                <a:schemeClr val="accent2"/>
              </a:solidFill>
              <a:latin typeface="黑体" panose="02010609060101010101" pitchFamily="49" charset="-122"/>
              <a:ea typeface="黑体" panose="02010609060101010101" pitchFamily="49" charset="-122"/>
            </a:endParaRPr>
          </a:p>
        </p:txBody>
      </p:sp>
      <p:pic>
        <p:nvPicPr>
          <p:cNvPr id="82950" name="Picture 8" descr="DSC01929"/>
          <p:cNvPicPr>
            <a:picLocks noChangeAspect="1"/>
          </p:cNvPicPr>
          <p:nvPr/>
        </p:nvPicPr>
        <p:blipFill>
          <a:blip r:embed="rId1">
            <a:lum bright="12000" contrast="12000"/>
          </a:blip>
          <a:srcRect t="8270" r="21428" b="21428"/>
          <a:stretch>
            <a:fillRect/>
          </a:stretch>
        </p:blipFill>
        <p:spPr>
          <a:xfrm>
            <a:off x="7695089" y="2280294"/>
            <a:ext cx="2832788" cy="2127940"/>
          </a:xfrm>
          <a:prstGeom prst="rect">
            <a:avLst/>
          </a:prstGeom>
          <a:noFill/>
          <a:ln w="9525">
            <a:noFill/>
          </a:ln>
        </p:spPr>
      </p:pic>
      <p:pic>
        <p:nvPicPr>
          <p:cNvPr id="82951" name="Picture 9" descr="DSC01930"/>
          <p:cNvPicPr>
            <a:picLocks noChangeAspect="1"/>
          </p:cNvPicPr>
          <p:nvPr/>
        </p:nvPicPr>
        <p:blipFill>
          <a:blip r:embed="rId2">
            <a:lum bright="12000" contrast="12000"/>
          </a:blip>
          <a:srcRect l="16667" t="15872" r="9525" b="17461"/>
          <a:stretch>
            <a:fillRect/>
          </a:stretch>
        </p:blipFill>
        <p:spPr>
          <a:xfrm>
            <a:off x="2257207" y="2275272"/>
            <a:ext cx="3102339" cy="2156401"/>
          </a:xfrm>
          <a:prstGeom prst="rect">
            <a:avLst/>
          </a:prstGeom>
          <a:noFill/>
          <a:ln w="9525">
            <a:noFill/>
          </a:ln>
        </p:spPr>
      </p:pic>
      <p:sp>
        <p:nvSpPr>
          <p:cNvPr id="82952" name="Text Box 11"/>
          <p:cNvSpPr txBox="1"/>
          <p:nvPr/>
        </p:nvSpPr>
        <p:spPr>
          <a:xfrm>
            <a:off x="5357871" y="5737568"/>
            <a:ext cx="2390793" cy="968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50000"/>
              </a:lnSpc>
              <a:spcBef>
                <a:spcPct val="50000"/>
              </a:spcBef>
              <a:buNone/>
            </a:pPr>
            <a:r>
              <a:rPr lang="zh-CN" altLang="en-US" sz="19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注意事项：</a:t>
            </a:r>
            <a:r>
              <a:rPr lang="zh-CN" altLang="en-US" sz="19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电源线不可有铜丝漏在外面</a:t>
            </a:r>
            <a:endParaRPr lang="zh-CN" altLang="en-US" sz="19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82953" name="Picture 13" descr="DSC01962"/>
          <p:cNvPicPr>
            <a:picLocks noChangeAspect="1"/>
          </p:cNvPicPr>
          <p:nvPr/>
        </p:nvPicPr>
        <p:blipFill>
          <a:blip r:embed="rId3">
            <a:lum bright="6000" contrast="12000"/>
          </a:blip>
          <a:srcRect l="20313" t="39583" r="14063"/>
          <a:stretch>
            <a:fillRect/>
          </a:stretch>
        </p:blipFill>
        <p:spPr>
          <a:xfrm>
            <a:off x="2250511" y="4980819"/>
            <a:ext cx="3109035" cy="2148030"/>
          </a:xfrm>
          <a:prstGeom prst="rect">
            <a:avLst/>
          </a:prstGeom>
          <a:noFill/>
          <a:ln w="9525">
            <a:noFill/>
          </a:ln>
        </p:spPr>
      </p:pic>
      <p:sp>
        <p:nvSpPr>
          <p:cNvPr id="82954" name="Oval 14"/>
          <p:cNvSpPr/>
          <p:nvPr/>
        </p:nvSpPr>
        <p:spPr>
          <a:xfrm>
            <a:off x="2789611" y="5799514"/>
            <a:ext cx="1213813" cy="798606"/>
          </a:xfrm>
          <a:prstGeom prst="ellipse">
            <a:avLst/>
          </a:prstGeom>
          <a:noFill/>
          <a:ln w="19050" cap="flat" cmpd="sng">
            <a:solidFill>
              <a:srgbClr val="FF3300"/>
            </a:solidFill>
            <a:prstDash val="solid"/>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endParaRPr lang="zh-CN" altLang="en-US" sz="2530" b="1" dirty="0">
              <a:latin typeface="Times New Roman" panose="02020603050405020304" pitchFamily="18" charset="0"/>
            </a:endParaRPr>
          </a:p>
        </p:txBody>
      </p:sp>
      <p:pic>
        <p:nvPicPr>
          <p:cNvPr id="82955" name="Picture 15" descr="DSC01963"/>
          <p:cNvPicPr>
            <a:picLocks noChangeAspect="1"/>
          </p:cNvPicPr>
          <p:nvPr/>
        </p:nvPicPr>
        <p:blipFill>
          <a:blip r:embed="rId4">
            <a:lum bright="12000" contrast="12000"/>
          </a:blip>
          <a:srcRect l="49550" t="49550"/>
          <a:stretch>
            <a:fillRect/>
          </a:stretch>
        </p:blipFill>
        <p:spPr>
          <a:xfrm>
            <a:off x="7681695" y="4892084"/>
            <a:ext cx="2846182" cy="2236764"/>
          </a:xfrm>
          <a:prstGeom prst="rect">
            <a:avLst/>
          </a:prstGeom>
          <a:noFill/>
          <a:ln w="9525">
            <a:noFill/>
          </a:ln>
        </p:spPr>
      </p:pic>
      <p:sp>
        <p:nvSpPr>
          <p:cNvPr id="82956" name="Oval 16"/>
          <p:cNvSpPr/>
          <p:nvPr/>
        </p:nvSpPr>
        <p:spPr>
          <a:xfrm>
            <a:off x="8843607" y="6079110"/>
            <a:ext cx="1213813" cy="796931"/>
          </a:xfrm>
          <a:prstGeom prst="ellipse">
            <a:avLst/>
          </a:prstGeom>
          <a:noFill/>
          <a:ln w="19050" cap="flat" cmpd="sng">
            <a:solidFill>
              <a:srgbClr val="FF3300"/>
            </a:solidFill>
            <a:prstDash val="solid"/>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endParaRPr lang="zh-CN" altLang="en-US" sz="2530" b="1" dirty="0">
              <a:latin typeface="Times New Roman" panose="02020603050405020304" pitchFamily="18" charset="0"/>
            </a:endParaRPr>
          </a:p>
        </p:txBody>
      </p:sp>
      <p:sp>
        <p:nvSpPr>
          <p:cNvPr id="82957" name="Oval 17"/>
          <p:cNvSpPr/>
          <p:nvPr/>
        </p:nvSpPr>
        <p:spPr>
          <a:xfrm>
            <a:off x="2759475" y="2861250"/>
            <a:ext cx="1213813" cy="796931"/>
          </a:xfrm>
          <a:prstGeom prst="ellipse">
            <a:avLst/>
          </a:prstGeom>
          <a:noFill/>
          <a:ln w="19050" cap="flat" cmpd="sng">
            <a:solidFill>
              <a:srgbClr val="FF3300"/>
            </a:solidFill>
            <a:prstDash val="solid"/>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endParaRPr lang="zh-CN" altLang="en-US" sz="2530" b="1" dirty="0">
              <a:latin typeface="Times New Roman" panose="02020603050405020304" pitchFamily="18" charset="0"/>
            </a:endParaRPr>
          </a:p>
        </p:txBody>
      </p:sp>
      <p:sp>
        <p:nvSpPr>
          <p:cNvPr id="82958" name="Oval 18"/>
          <p:cNvSpPr/>
          <p:nvPr/>
        </p:nvSpPr>
        <p:spPr>
          <a:xfrm>
            <a:off x="8706320" y="2668714"/>
            <a:ext cx="1213813" cy="796931"/>
          </a:xfrm>
          <a:prstGeom prst="ellipse">
            <a:avLst/>
          </a:prstGeom>
          <a:noFill/>
          <a:ln w="19050" cap="flat" cmpd="sng">
            <a:solidFill>
              <a:srgbClr val="FF3300"/>
            </a:solidFill>
            <a:prstDash val="solid"/>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endParaRPr lang="zh-CN" altLang="en-US" sz="2530" b="1" dirty="0">
              <a:latin typeface="Times New Roman" panose="02020603050405020304" pitchFamily="18" charset="0"/>
            </a:endParaRPr>
          </a:p>
        </p:txBody>
      </p:sp>
      <p:sp>
        <p:nvSpPr>
          <p:cNvPr id="82959" name="Text Box 19"/>
          <p:cNvSpPr txBox="1"/>
          <p:nvPr/>
        </p:nvSpPr>
        <p:spPr>
          <a:xfrm>
            <a:off x="5339455" y="4731359"/>
            <a:ext cx="2377399" cy="52959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50000"/>
              </a:lnSpc>
              <a:spcBef>
                <a:spcPct val="50000"/>
              </a:spcBef>
              <a:buNone/>
            </a:pPr>
            <a:r>
              <a:rPr lang="zh-CN" altLang="en-US" sz="1900" b="1" dirty="0">
                <a:solidFill>
                  <a:schemeClr val="bg1"/>
                </a:solidFill>
                <a:latin typeface="微软雅黑" panose="020B0503020204020204" pitchFamily="34" charset="-122"/>
                <a:ea typeface="微软雅黑" panose="020B0503020204020204" pitchFamily="34" charset="-122"/>
              </a:rPr>
              <a:t>目的：</a:t>
            </a:r>
            <a:r>
              <a:rPr lang="zh-CN" altLang="en-US" sz="1900" dirty="0">
                <a:solidFill>
                  <a:schemeClr val="bg1"/>
                </a:solidFill>
                <a:latin typeface="微软雅黑" panose="020B0503020204020204" pitchFamily="34" charset="-122"/>
                <a:ea typeface="微软雅黑" panose="020B0503020204020204" pitchFamily="34" charset="-122"/>
              </a:rPr>
              <a:t>防止插头漏电</a:t>
            </a:r>
            <a:endParaRPr lang="zh-CN" altLang="en-US" sz="1900"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2257207" y="4336242"/>
            <a:ext cx="3102339" cy="691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4" name="上箭头 3"/>
          <p:cNvSpPr/>
          <p:nvPr/>
        </p:nvSpPr>
        <p:spPr>
          <a:xfrm>
            <a:off x="3444233" y="4113570"/>
            <a:ext cx="721591" cy="323126"/>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1" name="上箭头 30"/>
          <p:cNvSpPr/>
          <p:nvPr/>
        </p:nvSpPr>
        <p:spPr>
          <a:xfrm flipV="1">
            <a:off x="3444233" y="4912175"/>
            <a:ext cx="721591" cy="323126"/>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2" name="矩形 31"/>
          <p:cNvSpPr/>
          <p:nvPr/>
        </p:nvSpPr>
        <p:spPr>
          <a:xfrm>
            <a:off x="7695089" y="4342938"/>
            <a:ext cx="2851205" cy="6897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3" name="上箭头 32"/>
          <p:cNvSpPr/>
          <p:nvPr/>
        </p:nvSpPr>
        <p:spPr>
          <a:xfrm>
            <a:off x="8733108" y="4120267"/>
            <a:ext cx="721591" cy="323126"/>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4" name="上箭头 33"/>
          <p:cNvSpPr/>
          <p:nvPr/>
        </p:nvSpPr>
        <p:spPr>
          <a:xfrm flipV="1">
            <a:off x="8733108" y="4917198"/>
            <a:ext cx="721591" cy="323126"/>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82968" name="文本框 4"/>
          <p:cNvSpPr txBox="1"/>
          <p:nvPr/>
        </p:nvSpPr>
        <p:spPr>
          <a:xfrm>
            <a:off x="3203145" y="4445067"/>
            <a:ext cx="1176979" cy="415290"/>
          </a:xfrm>
          <a:prstGeom prst="rect">
            <a:avLst/>
          </a:prstGeom>
          <a:noFill/>
          <a:ln w="9525">
            <a:noFill/>
          </a:ln>
        </p:spPr>
        <p:txBody>
          <a:bodyPr>
            <a:spAutoFit/>
          </a:bodyPr>
          <a:lstStyle/>
          <a:p>
            <a:pPr algn="ctr"/>
            <a:r>
              <a:rPr lang="en-US" altLang="zh-CN" sz="2110" dirty="0">
                <a:solidFill>
                  <a:schemeClr val="bg1"/>
                </a:solidFill>
                <a:latin typeface="微软雅黑" panose="020B0503020204020204" pitchFamily="34" charset="-122"/>
                <a:ea typeface="微软雅黑" panose="020B0503020204020204" pitchFamily="34" charset="-122"/>
              </a:rPr>
              <a:t>NG</a:t>
            </a:r>
            <a:endParaRPr lang="zh-CN" altLang="en-US" sz="2110" dirty="0">
              <a:solidFill>
                <a:schemeClr val="bg1"/>
              </a:solidFill>
              <a:latin typeface="微软雅黑" panose="020B0503020204020204" pitchFamily="34" charset="-122"/>
              <a:ea typeface="微软雅黑" panose="020B0503020204020204" pitchFamily="34" charset="-122"/>
            </a:endParaRPr>
          </a:p>
        </p:txBody>
      </p:sp>
      <p:sp>
        <p:nvSpPr>
          <p:cNvPr id="82969" name="文本框 35"/>
          <p:cNvSpPr txBox="1"/>
          <p:nvPr/>
        </p:nvSpPr>
        <p:spPr>
          <a:xfrm>
            <a:off x="8532201" y="4493619"/>
            <a:ext cx="1176980" cy="415290"/>
          </a:xfrm>
          <a:prstGeom prst="rect">
            <a:avLst/>
          </a:prstGeom>
          <a:noFill/>
          <a:ln w="9525">
            <a:noFill/>
          </a:ln>
        </p:spPr>
        <p:txBody>
          <a:bodyPr>
            <a:spAutoFit/>
          </a:bodyPr>
          <a:lstStyle/>
          <a:p>
            <a:pPr algn="ctr"/>
            <a:r>
              <a:rPr lang="en-US" altLang="zh-CN" sz="2110" dirty="0">
                <a:solidFill>
                  <a:schemeClr val="bg1"/>
                </a:solidFill>
                <a:latin typeface="微软雅黑" panose="020B0503020204020204" pitchFamily="34" charset="-122"/>
                <a:ea typeface="微软雅黑" panose="020B0503020204020204" pitchFamily="34" charset="-122"/>
              </a:rPr>
              <a:t>OK</a:t>
            </a:r>
            <a:endParaRPr lang="zh-CN" altLang="en-US" sz="2110" dirty="0">
              <a:solidFill>
                <a:schemeClr val="bg1"/>
              </a:solidFill>
              <a:latin typeface="微软雅黑" panose="020B0503020204020204" pitchFamily="34" charset="-122"/>
              <a:ea typeface="微软雅黑" panose="020B0503020204020204" pitchFamily="34" charset="-122"/>
            </a:endParaRPr>
          </a:p>
        </p:txBody>
      </p:sp>
      <p:sp>
        <p:nvSpPr>
          <p:cNvPr id="38" name="圆角矩形 37"/>
          <p:cNvSpPr/>
          <p:nvPr/>
        </p:nvSpPr>
        <p:spPr>
          <a:xfrm>
            <a:off x="4473881" y="1497721"/>
            <a:ext cx="4061669" cy="62448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82971" name="Rectangle 12"/>
          <p:cNvSpPr/>
          <p:nvPr/>
        </p:nvSpPr>
        <p:spPr>
          <a:xfrm>
            <a:off x="4949361" y="1554645"/>
            <a:ext cx="2842260" cy="4648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2425" b="1" dirty="0">
                <a:solidFill>
                  <a:schemeClr val="bg1"/>
                </a:solidFill>
                <a:latin typeface="微软雅黑" panose="020B0503020204020204" pitchFamily="34" charset="-122"/>
                <a:ea typeface="微软雅黑" panose="020B0503020204020204" pitchFamily="34" charset="-122"/>
              </a:rPr>
              <a:t>1</a:t>
            </a:r>
            <a:r>
              <a:rPr lang="zh-CN" altLang="en-US" sz="2425" b="1" dirty="0">
                <a:solidFill>
                  <a:schemeClr val="bg1"/>
                </a:solidFill>
                <a:latin typeface="微软雅黑" panose="020B0503020204020204" pitchFamily="34" charset="-122"/>
                <a:ea typeface="微软雅黑" panose="020B0503020204020204" pitchFamily="34" charset="-122"/>
              </a:rPr>
              <a:t>、用电的安全要求</a:t>
            </a:r>
            <a:endParaRPr lang="zh-CN" altLang="en-US" sz="2425" b="1" dirty="0">
              <a:solidFill>
                <a:schemeClr val="bg1"/>
              </a:solidFill>
              <a:latin typeface="微软雅黑" panose="020B0503020204020204" pitchFamily="34" charset="-122"/>
              <a:ea typeface="微软雅黑" panose="020B0503020204020204" pitchFamily="34" charset="-122"/>
            </a:endParaRPr>
          </a:p>
        </p:txBody>
      </p:sp>
      <p:sp>
        <p:nvSpPr>
          <p:cNvPr id="82972" name="TextBox 4"/>
          <p:cNvSpPr txBox="1"/>
          <p:nvPr/>
        </p:nvSpPr>
        <p:spPr>
          <a:xfrm>
            <a:off x="3544687" y="861923"/>
            <a:ext cx="4517058"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通用作业的安全要求</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10" name="任意多边形 9"/>
          <p:cNvSpPr/>
          <p:nvPr>
            <p:custDataLst>
              <p:tags r:id="rId5"/>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任意多边形 2"/>
          <p:cNvSpPr/>
          <p:nvPr>
            <p:custDataLst>
              <p:tags r:id="rId6"/>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5"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05  </a:t>
            </a:r>
            <a:r>
              <a:rPr lang="zh-CN" altLang="en-US" sz="3000" dirty="0">
                <a:latin typeface="黑体" panose="02010609060101010101" pitchFamily="49" charset="-122"/>
                <a:ea typeface="微软雅黑" panose="020B0503020204020204" pitchFamily="34" charset="-122"/>
                <a:sym typeface="+mn-ea"/>
              </a:rPr>
              <a:t>通用作业安全</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5"/>
          <p:cNvSpPr/>
          <p:nvPr/>
        </p:nvSpPr>
        <p:spPr>
          <a:xfrm>
            <a:off x="4473881" y="1972491"/>
            <a:ext cx="4061669" cy="62448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83971" name="TextBox 4"/>
          <p:cNvSpPr txBox="1"/>
          <p:nvPr/>
        </p:nvSpPr>
        <p:spPr>
          <a:xfrm>
            <a:off x="3543012" y="1037675"/>
            <a:ext cx="6482597"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通用作业的安全要求</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83972" name="Text Box 12"/>
          <p:cNvSpPr txBox="1"/>
          <p:nvPr/>
        </p:nvSpPr>
        <p:spPr>
          <a:xfrm>
            <a:off x="5285880" y="2049506"/>
            <a:ext cx="2439345" cy="46482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None/>
            </a:pPr>
            <a:r>
              <a:rPr lang="zh-CN" altLang="en-US" sz="2425" b="1" dirty="0">
                <a:solidFill>
                  <a:schemeClr val="bg1"/>
                </a:solidFill>
                <a:latin typeface="黑体" panose="02010609060101010101" pitchFamily="49" charset="-122"/>
                <a:ea typeface="微软雅黑" panose="020B0503020204020204" pitchFamily="34" charset="-122"/>
              </a:rPr>
              <a:t>触电伤害类型</a:t>
            </a:r>
            <a:endParaRPr lang="zh-CN" altLang="en-US" sz="2425" b="1" dirty="0">
              <a:solidFill>
                <a:schemeClr val="bg1"/>
              </a:solidFill>
              <a:latin typeface="黑体" panose="02010609060101010101" pitchFamily="49" charset="-122"/>
              <a:ea typeface="微软雅黑" panose="020B0503020204020204" pitchFamily="34" charset="-122"/>
            </a:endParaRPr>
          </a:p>
        </p:txBody>
      </p:sp>
      <p:sp>
        <p:nvSpPr>
          <p:cNvPr id="83973" name="Rectangle 13"/>
          <p:cNvSpPr/>
          <p:nvPr/>
        </p:nvSpPr>
        <p:spPr>
          <a:xfrm>
            <a:off x="2285670" y="3036097"/>
            <a:ext cx="8438092" cy="3498215"/>
          </a:xfrm>
          <a:prstGeom prst="rect">
            <a:avLst/>
          </a:prstGeom>
          <a:noFill/>
          <a:ln w="9525">
            <a:noFill/>
          </a:ln>
        </p:spPr>
        <p:txBody>
          <a:bodyPr>
            <a:spAutoFit/>
          </a:bodyPr>
          <a:lstStyle/>
          <a:p>
            <a:pPr eaLnBrk="1" hangingPunct="1">
              <a:lnSpc>
                <a:spcPct val="150000"/>
              </a:lnSpc>
              <a:buFont typeface="Arial" panose="020B0604020202020204" pitchFamily="34" charset="0"/>
            </a:pPr>
            <a:r>
              <a:rPr lang="zh-CN" altLang="en-US" sz="2110" b="0" dirty="0">
                <a:latin typeface="微软雅黑" panose="020B0503020204020204" pitchFamily="34" charset="-122"/>
                <a:ea typeface="微软雅黑" panose="020B0503020204020204" pitchFamily="34" charset="-122"/>
              </a:rPr>
              <a:t>触电伤害主要分为电击和电伤两种类型 。</a:t>
            </a:r>
            <a:endParaRPr lang="en-US" altLang="zh-CN" sz="2110" b="0" dirty="0">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pPr>
            <a:endParaRPr lang="zh-CN" altLang="en-US" sz="2110" b="0" dirty="0">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pPr>
            <a:r>
              <a:rPr lang="en-US" altLang="zh-CN" sz="2110" b="0" dirty="0">
                <a:latin typeface="微软雅黑" panose="020B0503020204020204" pitchFamily="34" charset="-122"/>
                <a:ea typeface="微软雅黑" panose="020B0503020204020204" pitchFamily="34" charset="-122"/>
              </a:rPr>
              <a:t>1</a:t>
            </a:r>
            <a:r>
              <a:rPr lang="zh-CN" altLang="en-US" sz="2110" b="0" dirty="0">
                <a:latin typeface="微软雅黑" panose="020B0503020204020204" pitchFamily="34" charset="-122"/>
                <a:ea typeface="微软雅黑" panose="020B0503020204020204" pitchFamily="34" charset="-122"/>
              </a:rPr>
              <a:t>、电击：电流通过人体，破坏人的心脏、肺以及神经系统的正常工作，直至危及生命的伤害。</a:t>
            </a:r>
            <a:endParaRPr lang="zh-CN" altLang="en-US" sz="2110" b="0" dirty="0">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pPr>
            <a:endParaRPr lang="zh-CN" altLang="en-US" sz="2110" b="0" dirty="0">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pPr>
            <a:r>
              <a:rPr lang="en-US" altLang="zh-CN" sz="2110" b="0" dirty="0">
                <a:latin typeface="微软雅黑" panose="020B0503020204020204" pitchFamily="34" charset="-122"/>
                <a:ea typeface="微软雅黑" panose="020B0503020204020204" pitchFamily="34" charset="-122"/>
              </a:rPr>
              <a:t>2</a:t>
            </a:r>
            <a:r>
              <a:rPr lang="zh-CN" altLang="en-US" sz="2110" b="0" dirty="0">
                <a:latin typeface="微软雅黑" panose="020B0503020204020204" pitchFamily="34" charset="-122"/>
                <a:ea typeface="微软雅黑" panose="020B0503020204020204" pitchFamily="34" charset="-122"/>
              </a:rPr>
              <a:t>、电伤是由电流转换成其他形式的能量（热能、化学能、机械能等）作用于人体时，所造成的伤害，如电弧烧伤、烫伤）。</a:t>
            </a:r>
            <a:endParaRPr lang="zh-CN" altLang="en-US" sz="2110" b="0" dirty="0">
              <a:latin typeface="微软雅黑" panose="020B0503020204020204" pitchFamily="34" charset="-122"/>
              <a:ea typeface="微软雅黑" panose="020B0503020204020204" pitchFamily="34" charset="-122"/>
            </a:endParaRPr>
          </a:p>
        </p:txBody>
      </p:sp>
      <p:sp>
        <p:nvSpPr>
          <p:cNvPr id="10" name="任意多边形 9"/>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任意多边形 2"/>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5"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05  </a:t>
            </a:r>
            <a:r>
              <a:rPr lang="zh-CN" altLang="en-US" sz="3000" dirty="0">
                <a:latin typeface="黑体" panose="02010609060101010101" pitchFamily="49" charset="-122"/>
                <a:ea typeface="微软雅黑" panose="020B0503020204020204" pitchFamily="34" charset="-122"/>
                <a:sym typeface="+mn-ea"/>
              </a:rPr>
              <a:t>通用作业安全</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4"/>
          <p:cNvSpPr txBox="1"/>
          <p:nvPr/>
        </p:nvSpPr>
        <p:spPr>
          <a:xfrm>
            <a:off x="4050320" y="970106"/>
            <a:ext cx="3641438"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知识小集锦</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82956" name="Rectangle 13"/>
          <p:cNvSpPr/>
          <p:nvPr/>
        </p:nvSpPr>
        <p:spPr>
          <a:xfrm>
            <a:off x="2261284" y="1752203"/>
            <a:ext cx="9134569" cy="2037715"/>
          </a:xfrm>
          <a:prstGeom prst="rect">
            <a:avLst/>
          </a:prstGeom>
          <a:noFill/>
          <a:ln w="9525">
            <a:noFill/>
          </a:ln>
        </p:spPr>
        <p:txBody>
          <a:bodyPr>
            <a:spAutoFit/>
          </a:bodyPr>
          <a:lstStyle/>
          <a:p>
            <a:pPr eaLnBrk="1" hangingPunct="1">
              <a:lnSpc>
                <a:spcPct val="150000"/>
              </a:lnSpc>
              <a:buFont typeface="Arial" panose="020B0604020202020204" pitchFamily="34" charset="0"/>
            </a:pPr>
            <a:r>
              <a:rPr lang="zh-CN" altLang="en-US" sz="2110" b="0" dirty="0">
                <a:latin typeface="微软雅黑" panose="020B0503020204020204" pitchFamily="34" charset="-122"/>
                <a:ea typeface="微软雅黑" panose="020B0503020204020204" pitchFamily="34" charset="-122"/>
              </a:rPr>
              <a:t>人体直接触电主要分为单极接触和双极接触。 </a:t>
            </a:r>
            <a:endParaRPr lang="en-US" altLang="zh-CN" sz="2110" b="0" dirty="0">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pPr>
            <a:r>
              <a:rPr lang="en-US" altLang="zh-CN" sz="2110" b="0" dirty="0">
                <a:latin typeface="微软雅黑" panose="020B0503020204020204" pitchFamily="34" charset="-122"/>
                <a:ea typeface="微软雅黑" panose="020B0503020204020204" pitchFamily="34" charset="-122"/>
              </a:rPr>
              <a:t>1</a:t>
            </a:r>
            <a:r>
              <a:rPr lang="zh-CN" altLang="en-US" sz="2110" b="0" dirty="0">
                <a:latin typeface="微软雅黑" panose="020B0503020204020204" pitchFamily="34" charset="-122"/>
                <a:ea typeface="微软雅黑" panose="020B0503020204020204" pitchFamily="34" charset="-122"/>
              </a:rPr>
              <a:t>） 单极触电 </a:t>
            </a:r>
            <a:endParaRPr lang="zh-CN" altLang="en-US" sz="2110" b="0" dirty="0">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pPr>
            <a:r>
              <a:rPr lang="zh-CN" altLang="en-US" sz="2110" b="0" dirty="0">
                <a:latin typeface="微软雅黑" panose="020B0503020204020204" pitchFamily="34" charset="-122"/>
                <a:ea typeface="微软雅黑" panose="020B0503020204020204" pitchFamily="34" charset="-122"/>
              </a:rPr>
              <a:t>当人站在地面上或其他接地体上，人体的某一部位触及一相带电体时， 电流通过人体流入大地</a:t>
            </a:r>
            <a:r>
              <a:rPr lang="en-US" altLang="zh-CN" sz="2110" b="0" dirty="0">
                <a:latin typeface="微软雅黑" panose="020B0503020204020204" pitchFamily="34" charset="-122"/>
                <a:ea typeface="微软雅黑" panose="020B0503020204020204" pitchFamily="34" charset="-122"/>
              </a:rPr>
              <a:t>(</a:t>
            </a:r>
            <a:r>
              <a:rPr lang="zh-CN" altLang="en-US" sz="2110" b="0" dirty="0">
                <a:latin typeface="微软雅黑" panose="020B0503020204020204" pitchFamily="34" charset="-122"/>
                <a:ea typeface="微软雅黑" panose="020B0503020204020204" pitchFamily="34" charset="-122"/>
              </a:rPr>
              <a:t>或中性线</a:t>
            </a:r>
            <a:r>
              <a:rPr lang="en-US" altLang="zh-CN" sz="2110" b="0" dirty="0">
                <a:latin typeface="微软雅黑" panose="020B0503020204020204" pitchFamily="34" charset="-122"/>
                <a:ea typeface="微软雅黑" panose="020B0503020204020204" pitchFamily="34" charset="-122"/>
              </a:rPr>
              <a:t>)</a:t>
            </a:r>
            <a:r>
              <a:rPr lang="zh-CN" altLang="en-US" sz="2110" b="0" dirty="0">
                <a:latin typeface="微软雅黑" panose="020B0503020204020204" pitchFamily="34" charset="-122"/>
                <a:ea typeface="微软雅黑" panose="020B0503020204020204" pitchFamily="34" charset="-122"/>
              </a:rPr>
              <a:t>， 称为单极触电。</a:t>
            </a:r>
            <a:endParaRPr lang="en-US" altLang="zh-CN" sz="2110" b="0" dirty="0">
              <a:latin typeface="微软雅黑" panose="020B0503020204020204" pitchFamily="34" charset="-122"/>
              <a:ea typeface="微软雅黑" panose="020B0503020204020204" pitchFamily="34" charset="-122"/>
            </a:endParaRPr>
          </a:p>
        </p:txBody>
      </p:sp>
      <p:pic>
        <p:nvPicPr>
          <p:cNvPr id="82957" name="单相触电.AVI">
            <a:hlinkClick r:id="" action="ppaction://media"/>
          </p:cNvPr>
          <p:cNvPicPr>
            <a:picLocks noRot="1"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6618563" y="3989678"/>
            <a:ext cx="3214511" cy="2893060"/>
          </a:xfrm>
          <a:prstGeom prst="rect">
            <a:avLst/>
          </a:prstGeom>
          <a:noFill/>
          <a:ln w="9525">
            <a:noFill/>
          </a:ln>
        </p:spPr>
      </p:pic>
      <p:sp>
        <p:nvSpPr>
          <p:cNvPr id="2" name="矩形 1"/>
          <p:cNvSpPr/>
          <p:nvPr/>
        </p:nvSpPr>
        <p:spPr>
          <a:xfrm>
            <a:off x="2684135" y="3998048"/>
            <a:ext cx="3859088" cy="28846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85000" name="矩形 2"/>
          <p:cNvSpPr/>
          <p:nvPr/>
        </p:nvSpPr>
        <p:spPr>
          <a:xfrm>
            <a:off x="3121107" y="4570633"/>
            <a:ext cx="2986817" cy="1551305"/>
          </a:xfrm>
          <a:prstGeom prst="rect">
            <a:avLst/>
          </a:prstGeom>
          <a:noFill/>
          <a:ln w="9525">
            <a:noFill/>
          </a:ln>
        </p:spPr>
        <p:txBody>
          <a:bodyPr>
            <a:spAutoFit/>
          </a:bodyPr>
          <a:lstStyle/>
          <a:p>
            <a:pPr eaLnBrk="1" hangingPunct="1">
              <a:lnSpc>
                <a:spcPct val="150000"/>
              </a:lnSpc>
            </a:pPr>
            <a:r>
              <a:rPr lang="zh-CN" altLang="en-US" sz="2110" b="0" dirty="0">
                <a:solidFill>
                  <a:schemeClr val="bg1"/>
                </a:solidFill>
                <a:latin typeface="微软雅黑" panose="020B0503020204020204" pitchFamily="34" charset="-122"/>
                <a:ea typeface="微软雅黑" panose="020B0503020204020204" pitchFamily="34" charset="-122"/>
              </a:rPr>
              <a:t>要避免单线触电，操作时必须穿上绝缘鞋或站在干燥的木凳上。</a:t>
            </a:r>
            <a:endParaRPr lang="zh-CN" altLang="en-US" sz="2110" b="0" dirty="0">
              <a:solidFill>
                <a:schemeClr val="bg1"/>
              </a:solidFill>
              <a:latin typeface="微软雅黑" panose="020B0503020204020204" pitchFamily="34" charset="-122"/>
              <a:ea typeface="微软雅黑" panose="020B0503020204020204" pitchFamily="34" charset="-122"/>
            </a:endParaRPr>
          </a:p>
        </p:txBody>
      </p:sp>
      <p:sp>
        <p:nvSpPr>
          <p:cNvPr id="10" name="任意多边形 9"/>
          <p:cNvSpPr/>
          <p:nvPr>
            <p:custDataLst>
              <p:tags r:id="rId4"/>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任意多边形 2"/>
          <p:cNvSpPr/>
          <p:nvPr>
            <p:custDataLst>
              <p:tags r:id="rId5"/>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5"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05  </a:t>
            </a:r>
            <a:r>
              <a:rPr lang="zh-CN" altLang="en-US" sz="3000" dirty="0">
                <a:latin typeface="黑体" panose="02010609060101010101" pitchFamily="49" charset="-122"/>
                <a:ea typeface="微软雅黑" panose="020B0503020204020204" pitchFamily="34" charset="-122"/>
                <a:sym typeface="+mn-ea"/>
              </a:rPr>
              <a:t>通用作业安全</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indefinite" fill="hold">
                                          <p:stCondLst>
                                            <p:cond delay="0"/>
                                          </p:stCondLst>
                                        </p:cTn>
                                        <p:tgtEl>
                                          <p:spTgt spid="82956">
                                            <p:txEl>
                                              <p:pRg st="0" end="0"/>
                                            </p:txEl>
                                          </p:spTgt>
                                        </p:tgtEl>
                                        <p:attrNameLst>
                                          <p:attrName>style.visibility</p:attrName>
                                        </p:attrNameLst>
                                      </p:cBhvr>
                                      <p:to>
                                        <p:strVal val="visible"/>
                                      </p:to>
                                    </p:set>
                                    <p:anim calcmode="lin" valueType="num">
                                      <p:cBhvr>
                                        <p:cTn id="7" dur="1000" fill="hold"/>
                                        <p:tgtEl>
                                          <p:spTgt spid="82956">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8295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8295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indefinite" fill="hold">
                                          <p:stCondLst>
                                            <p:cond delay="0"/>
                                          </p:stCondLst>
                                        </p:cTn>
                                        <p:tgtEl>
                                          <p:spTgt spid="82956">
                                            <p:txEl>
                                              <p:pRg st="1" end="1"/>
                                            </p:txEl>
                                          </p:spTgt>
                                        </p:tgtEl>
                                        <p:attrNameLst>
                                          <p:attrName>style.visibility</p:attrName>
                                        </p:attrNameLst>
                                      </p:cBhvr>
                                      <p:to>
                                        <p:strVal val="visible"/>
                                      </p:to>
                                    </p:set>
                                    <p:anim calcmode="lin" valueType="num">
                                      <p:cBhvr>
                                        <p:cTn id="14" dur="1000" fill="hold"/>
                                        <p:tgtEl>
                                          <p:spTgt spid="82956">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8295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8295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indefinite" fill="hold">
                                          <p:stCondLst>
                                            <p:cond delay="0"/>
                                          </p:stCondLst>
                                        </p:cTn>
                                        <p:tgtEl>
                                          <p:spTgt spid="82956">
                                            <p:txEl>
                                              <p:pRg st="2" end="2"/>
                                            </p:txEl>
                                          </p:spTgt>
                                        </p:tgtEl>
                                        <p:attrNameLst>
                                          <p:attrName>style.visibility</p:attrName>
                                        </p:attrNameLst>
                                      </p:cBhvr>
                                      <p:to>
                                        <p:strVal val="visible"/>
                                      </p:to>
                                    </p:set>
                                    <p:anim calcmode="lin" valueType="num">
                                      <p:cBhvr>
                                        <p:cTn id="21" dur="1000" fill="hold"/>
                                        <p:tgtEl>
                                          <p:spTgt spid="82956">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82956">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8295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8295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6" name="laser.wav"/>
                                        </p:tgtEl>
                                      </p:cMediaNode>
                                    </p:audio>
                                  </p:sub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8295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82957"/>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82957"/>
                                        </p:tgtEl>
                                      </p:cBhvr>
                                    </p:cmd>
                                  </p:childTnLst>
                                </p:cTn>
                              </p:par>
                            </p:childTnLst>
                          </p:cTn>
                        </p:par>
                      </p:childTnLst>
                    </p:cTn>
                  </p:par>
                </p:childTnLst>
              </p:cTn>
              <p:nextCondLst>
                <p:cond evt="onClick" delay="0">
                  <p:tgtEl>
                    <p:spTgt spid="82957"/>
                  </p:tgtEl>
                </p:cond>
              </p:nextCondLst>
            </p:seq>
            <p:video>
              <p:cMediaNode>
                <p:cTn id="36" repeatCount="indefinite" fill="hold" display="0">
                  <p:stCondLst>
                    <p:cond delay="indefinite"/>
                  </p:stCondLst>
                  <p:endCondLst>
                    <p:cond evt="onNext" delay="0">
                      <p:tgtEl>
                        <p:sldTgt/>
                      </p:tgtEl>
                    </p:cond>
                    <p:cond evt="onPrev" delay="0">
                      <p:tgtEl>
                        <p:sldTgt/>
                      </p:tgtEl>
                    </p:cond>
                  </p:endCondLst>
                </p:cTn>
                <p:tgtEl>
                  <p:spTgt spid="82957"/>
                </p:tgtEl>
              </p:cMediaNode>
            </p:video>
          </p:childTnLst>
        </p:cTn>
      </p:par>
    </p:tnLst>
    <p:bldLst>
      <p:bldP spid="82956"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4"/>
          <p:cNvSpPr txBox="1"/>
          <p:nvPr/>
        </p:nvSpPr>
        <p:spPr>
          <a:xfrm>
            <a:off x="3543012" y="953363"/>
            <a:ext cx="3988003"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触电急救常识</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86019" name="Rectangle 13"/>
          <p:cNvSpPr/>
          <p:nvPr/>
        </p:nvSpPr>
        <p:spPr>
          <a:xfrm>
            <a:off x="2101505" y="421905"/>
            <a:ext cx="8885109" cy="7210886"/>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342900" lvl="0" indent="-342900" algn="just">
              <a:lnSpc>
                <a:spcPct val="110000"/>
              </a:lnSpc>
              <a:spcBef>
                <a:spcPct val="5000"/>
              </a:spcBef>
              <a:buNone/>
            </a:pPr>
            <a:endParaRPr lang="zh-CN" altLang="en-US" sz="3795" b="1" dirty="0">
              <a:solidFill>
                <a:srgbClr val="FFFF00"/>
              </a:solidFill>
            </a:endParaRPr>
          </a:p>
        </p:txBody>
      </p:sp>
      <p:pic>
        <p:nvPicPr>
          <p:cNvPr id="86020" name="Picture 2"/>
          <p:cNvPicPr>
            <a:picLocks noChangeAspect="1"/>
          </p:cNvPicPr>
          <p:nvPr/>
        </p:nvPicPr>
        <p:blipFill>
          <a:blip r:embed="rId1"/>
          <a:stretch>
            <a:fillRect/>
          </a:stretch>
        </p:blipFill>
        <p:spPr>
          <a:xfrm>
            <a:off x="3392332" y="1649112"/>
            <a:ext cx="5997072" cy="5327382"/>
          </a:xfrm>
          <a:prstGeom prst="rect">
            <a:avLst/>
          </a:prstGeom>
          <a:noFill/>
          <a:ln w="9525">
            <a:noFill/>
          </a:ln>
        </p:spPr>
      </p:pic>
      <p:sp>
        <p:nvSpPr>
          <p:cNvPr id="10" name="任意多边形 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任意多边形 2"/>
          <p:cNvSpPr/>
          <p:nvPr>
            <p:custDataLst>
              <p:tags r:id="rId3"/>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5"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05  </a:t>
            </a:r>
            <a:r>
              <a:rPr lang="zh-CN" altLang="en-US" sz="3000" dirty="0">
                <a:latin typeface="黑体" panose="02010609060101010101" pitchFamily="49" charset="-122"/>
                <a:ea typeface="微软雅黑" panose="020B0503020204020204" pitchFamily="34" charset="-122"/>
                <a:sym typeface="+mn-ea"/>
              </a:rPr>
              <a:t>通用作业安全</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p:nvPr/>
        </p:nvSpPr>
        <p:spPr>
          <a:xfrm>
            <a:off x="2084763" y="3228651"/>
            <a:ext cx="8839906" cy="3011170"/>
          </a:xfrm>
          <a:prstGeom prst="rect">
            <a:avLst/>
          </a:prstGeom>
          <a:noFill/>
          <a:ln w="9525">
            <a:noFill/>
          </a:ln>
        </p:spPr>
        <p:txBody>
          <a:bodyPr>
            <a:spAutoFit/>
          </a:bodyPr>
          <a:lstStyle/>
          <a:p>
            <a:pPr eaLnBrk="1" hangingPunct="1">
              <a:lnSpc>
                <a:spcPct val="150000"/>
              </a:lnSpc>
              <a:buFont typeface="Arial" panose="020B0604020202020204" pitchFamily="34" charset="0"/>
            </a:pPr>
            <a:r>
              <a:rPr lang="zh-CN" altLang="en-US" sz="2110" b="0" dirty="0">
                <a:latin typeface="微软雅黑" panose="020B0503020204020204" pitchFamily="34" charset="-122"/>
                <a:ea typeface="微软雅黑" panose="020B0503020204020204" pitchFamily="34" charset="-122"/>
              </a:rPr>
              <a:t>根据国务院颁布的《特种设备安全监察条例》规定，特种设备是指涉及生命安全、危险性较大的锅炉、压力容器（含气瓶，下同）、压力管道、电梯、起重机械、客运索道、大型游乐设施和场（厂）内专用机动车辆。</a:t>
            </a:r>
            <a:endParaRPr lang="en-US" altLang="zh-CN" sz="2110" b="0" dirty="0">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pPr>
            <a:r>
              <a:rPr lang="zh-CN" altLang="en-US" sz="2110" b="0" dirty="0">
                <a:latin typeface="微软雅黑" panose="020B0503020204020204" pitchFamily="34" charset="-122"/>
                <a:ea typeface="微软雅黑" panose="020B0503020204020204" pitchFamily="34" charset="-122"/>
              </a:rPr>
              <a:t> </a:t>
            </a:r>
            <a:endParaRPr lang="zh-CN" altLang="en-US" sz="2110" b="0" dirty="0">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pPr>
            <a:r>
              <a:rPr lang="zh-CN" altLang="en-US" sz="2110" b="0" dirty="0">
                <a:latin typeface="微软雅黑" panose="020B0503020204020204" pitchFamily="34" charset="-122"/>
                <a:ea typeface="微软雅黑" panose="020B0503020204020204" pitchFamily="34" charset="-122"/>
              </a:rPr>
              <a:t>特种设备包括其所用的材料、附属的安全附件、安全保护装置和与安全保护装置相关的设施。</a:t>
            </a:r>
            <a:endParaRPr lang="zh-CN" altLang="en-US" sz="2110" b="0" dirty="0">
              <a:latin typeface="微软雅黑" panose="020B0503020204020204" pitchFamily="34" charset="-122"/>
              <a:ea typeface="微软雅黑" panose="020B0503020204020204" pitchFamily="34" charset="-122"/>
            </a:endParaRPr>
          </a:p>
        </p:txBody>
      </p:sp>
      <p:sp>
        <p:nvSpPr>
          <p:cNvPr id="87047" name="TextBox 4"/>
          <p:cNvSpPr txBox="1"/>
          <p:nvPr/>
        </p:nvSpPr>
        <p:spPr>
          <a:xfrm>
            <a:off x="3758277" y="1095199"/>
            <a:ext cx="4291038"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通用作业的安全要求</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4473881" y="2044246"/>
            <a:ext cx="4061669" cy="62448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87049" name="Rectangle 13"/>
          <p:cNvSpPr/>
          <p:nvPr/>
        </p:nvSpPr>
        <p:spPr>
          <a:xfrm>
            <a:off x="4868998" y="2142984"/>
            <a:ext cx="5046113" cy="415290"/>
          </a:xfrm>
          <a:prstGeom prst="rect">
            <a:avLst/>
          </a:prstGeom>
          <a:noFill/>
          <a:ln w="9525">
            <a:noFill/>
          </a:ln>
        </p:spPr>
        <p:txBody>
          <a:bodyPr anchor="ctr">
            <a:spAutoFit/>
          </a:bodyPr>
          <a:lstStyle/>
          <a:p>
            <a:pPr>
              <a:buFont typeface="Arial" panose="020B0604020202020204" pitchFamily="34" charset="0"/>
            </a:pPr>
            <a:r>
              <a:rPr lang="zh-CN" altLang="en-US" sz="2110" dirty="0">
                <a:solidFill>
                  <a:schemeClr val="bg1"/>
                </a:solidFill>
                <a:latin typeface="微软雅黑" panose="020B0503020204020204" pitchFamily="34" charset="-122"/>
                <a:ea typeface="微软雅黑" panose="020B0503020204020204" pitchFamily="34" charset="-122"/>
              </a:rPr>
              <a:t>2、特种设备的安全要求</a:t>
            </a:r>
            <a:endParaRPr lang="zh-CN" altLang="en-US" sz="2110" dirty="0">
              <a:solidFill>
                <a:schemeClr val="bg1"/>
              </a:solidFill>
              <a:latin typeface="微软雅黑" panose="020B0503020204020204" pitchFamily="34" charset="-122"/>
              <a:ea typeface="微软雅黑" panose="020B0503020204020204" pitchFamily="34" charset="-122"/>
            </a:endParaRPr>
          </a:p>
        </p:txBody>
      </p:sp>
      <p:sp>
        <p:nvSpPr>
          <p:cNvPr id="2" name="任意多边形 1"/>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任意多边形 2"/>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5"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05  </a:t>
            </a:r>
            <a:r>
              <a:rPr lang="zh-CN" altLang="en-US" sz="3000" dirty="0">
                <a:latin typeface="黑体" panose="02010609060101010101" pitchFamily="49" charset="-122"/>
                <a:ea typeface="微软雅黑" panose="020B0503020204020204" pitchFamily="34" charset="-122"/>
                <a:sym typeface="+mn-ea"/>
              </a:rPr>
              <a:t>通用作业安全</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Box 4"/>
          <p:cNvSpPr txBox="1"/>
          <p:nvPr/>
        </p:nvSpPr>
        <p:spPr>
          <a:xfrm>
            <a:off x="3542377" y="1147383"/>
            <a:ext cx="4992538"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通用作业的安全要求</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10" name="矩形 9"/>
          <p:cNvSpPr/>
          <p:nvPr/>
        </p:nvSpPr>
        <p:spPr>
          <a:xfrm>
            <a:off x="6695577" y="6038455"/>
            <a:ext cx="3825604" cy="69982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pic>
        <p:nvPicPr>
          <p:cNvPr id="88068" name="Picture 3"/>
          <p:cNvPicPr>
            <a:picLocks noChangeAspect="1"/>
          </p:cNvPicPr>
          <p:nvPr/>
        </p:nvPicPr>
        <p:blipFill>
          <a:blip r:embed="rId1"/>
          <a:stretch>
            <a:fillRect/>
          </a:stretch>
        </p:blipFill>
        <p:spPr>
          <a:xfrm>
            <a:off x="2479880" y="3038245"/>
            <a:ext cx="3797141" cy="2993513"/>
          </a:xfrm>
          <a:prstGeom prst="rect">
            <a:avLst/>
          </a:prstGeom>
          <a:noFill/>
          <a:ln w="9525">
            <a:noFill/>
          </a:ln>
        </p:spPr>
      </p:pic>
      <p:pic>
        <p:nvPicPr>
          <p:cNvPr id="88069" name="Picture 4"/>
          <p:cNvPicPr>
            <a:picLocks noGrp="1" noChangeAspect="1"/>
          </p:cNvPicPr>
          <p:nvPr>
            <p:ph idx="1"/>
          </p:nvPr>
        </p:nvPicPr>
        <p:blipFill>
          <a:blip r:embed="rId2"/>
          <a:srcRect/>
          <a:stretch>
            <a:fillRect/>
          </a:stretch>
        </p:blipFill>
        <p:spPr>
          <a:xfrm>
            <a:off x="6695577" y="3038245"/>
            <a:ext cx="3825603" cy="2993513"/>
          </a:xfrm>
        </p:spPr>
      </p:pic>
      <p:sp>
        <p:nvSpPr>
          <p:cNvPr id="88070" name="Rectangle 6"/>
          <p:cNvSpPr>
            <a:spLocks noGrp="1"/>
          </p:cNvSpPr>
          <p:nvPr/>
        </p:nvSpPr>
        <p:spPr>
          <a:xfrm>
            <a:off x="7264814" y="6107098"/>
            <a:ext cx="2923196" cy="562539"/>
          </a:xfrm>
          <a:prstGeom prst="rect">
            <a:avLst/>
          </a:prstGeom>
          <a:noFill/>
          <a:ln w="9525">
            <a:noFill/>
          </a:ln>
        </p:spPr>
        <p:txBody>
          <a:bodyPr anchor="ctr"/>
          <a:lstStyle/>
          <a:p>
            <a:pPr algn="ctr" defTabSz="685800" eaLnBrk="1" hangingPunct="1">
              <a:lnSpc>
                <a:spcPct val="90000"/>
              </a:lnSpc>
            </a:pPr>
            <a:r>
              <a:rPr lang="zh-CN" altLang="en-US" sz="2110" dirty="0">
                <a:solidFill>
                  <a:schemeClr val="bg1"/>
                </a:solidFill>
                <a:latin typeface="微软雅黑" panose="020B0503020204020204" pitchFamily="34" charset="-122"/>
                <a:ea typeface="微软雅黑" panose="020B0503020204020204" pitchFamily="34" charset="-122"/>
              </a:rPr>
              <a:t>佩戴好劳保用品</a:t>
            </a:r>
            <a:r>
              <a:rPr lang="en-US" altLang="zh-CN" sz="2110" dirty="0">
                <a:solidFill>
                  <a:schemeClr val="bg1"/>
                </a:solidFill>
                <a:latin typeface="微软雅黑" panose="020B0503020204020204" pitchFamily="34" charset="-122"/>
                <a:ea typeface="微软雅黑" panose="020B0503020204020204" pitchFamily="34" charset="-122"/>
              </a:rPr>
              <a:t>！</a:t>
            </a:r>
            <a:endParaRPr lang="zh-CN" altLang="en-US" sz="2110"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2479880" y="6031758"/>
            <a:ext cx="3797141" cy="69982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88074" name="Rectangle 2"/>
          <p:cNvSpPr>
            <a:spLocks noGrp="1"/>
          </p:cNvSpPr>
          <p:nvPr/>
        </p:nvSpPr>
        <p:spPr>
          <a:xfrm>
            <a:off x="2935269" y="6123840"/>
            <a:ext cx="3114058" cy="562539"/>
          </a:xfrm>
          <a:prstGeom prst="rect">
            <a:avLst/>
          </a:prstGeom>
          <a:noFill/>
          <a:ln w="9525">
            <a:noFill/>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685800" eaLnBrk="1" hangingPunct="1">
              <a:spcBef>
                <a:spcPct val="0"/>
              </a:spcBef>
              <a:buFontTx/>
              <a:buNone/>
            </a:pPr>
            <a:r>
              <a:rPr lang="en-US" altLang="zh-CN" sz="2110" b="1" dirty="0">
                <a:solidFill>
                  <a:schemeClr val="bg1"/>
                </a:solidFill>
                <a:latin typeface="微软雅黑" panose="020B0503020204020204" pitchFamily="34" charset="-122"/>
                <a:ea typeface="微软雅黑" panose="020B0503020204020204" pitchFamily="34" charset="-122"/>
              </a:rPr>
              <a:t>持有操作证者方可操作！</a:t>
            </a:r>
            <a:endParaRPr lang="zh-CN" altLang="en-US" sz="2110" b="1" dirty="0">
              <a:solidFill>
                <a:schemeClr val="bg1"/>
              </a:solidFill>
              <a:latin typeface="微软雅黑" panose="020B0503020204020204" pitchFamily="34" charset="-122"/>
              <a:ea typeface="微软雅黑" panose="020B0503020204020204" pitchFamily="34" charset="-122"/>
            </a:endParaRPr>
          </a:p>
        </p:txBody>
      </p:sp>
      <p:sp>
        <p:nvSpPr>
          <p:cNvPr id="11" name="圆角矩形 10"/>
          <p:cNvSpPr/>
          <p:nvPr/>
        </p:nvSpPr>
        <p:spPr>
          <a:xfrm>
            <a:off x="4473881" y="1900736"/>
            <a:ext cx="4061669" cy="62448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88076" name="Rectangle 13"/>
          <p:cNvSpPr/>
          <p:nvPr/>
        </p:nvSpPr>
        <p:spPr>
          <a:xfrm>
            <a:off x="4868998" y="1999474"/>
            <a:ext cx="5046113" cy="415290"/>
          </a:xfrm>
          <a:prstGeom prst="rect">
            <a:avLst/>
          </a:prstGeom>
          <a:noFill/>
          <a:ln w="9525">
            <a:noFill/>
          </a:ln>
        </p:spPr>
        <p:txBody>
          <a:bodyPr anchor="ctr">
            <a:spAutoFit/>
          </a:bodyPr>
          <a:lstStyle/>
          <a:p>
            <a:pPr>
              <a:buFont typeface="Arial" panose="020B0604020202020204" pitchFamily="34" charset="0"/>
            </a:pPr>
            <a:r>
              <a:rPr lang="zh-CN" altLang="en-US" sz="2110" dirty="0">
                <a:solidFill>
                  <a:schemeClr val="bg1"/>
                </a:solidFill>
                <a:latin typeface="微软雅黑" panose="020B0503020204020204" pitchFamily="34" charset="-122"/>
                <a:ea typeface="微软雅黑" panose="020B0503020204020204" pitchFamily="34" charset="-122"/>
              </a:rPr>
              <a:t>2、特种设备的安全要求</a:t>
            </a:r>
            <a:endParaRPr lang="zh-CN" altLang="en-US" sz="2110" dirty="0">
              <a:solidFill>
                <a:schemeClr val="bg1"/>
              </a:solidFill>
              <a:latin typeface="微软雅黑" panose="020B0503020204020204" pitchFamily="34" charset="-122"/>
              <a:ea typeface="微软雅黑" panose="020B0503020204020204" pitchFamily="34" charset="-122"/>
            </a:endParaRPr>
          </a:p>
        </p:txBody>
      </p:sp>
      <p:sp>
        <p:nvSpPr>
          <p:cNvPr id="3" name="任意多边形 2"/>
          <p:cNvSpPr/>
          <p:nvPr>
            <p:custDataLst>
              <p:tags r:id="rId3"/>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任意多边形 3"/>
          <p:cNvSpPr/>
          <p:nvPr>
            <p:custDataLst>
              <p:tags r:id="rId4"/>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5"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05  </a:t>
            </a:r>
            <a:r>
              <a:rPr lang="zh-CN" altLang="en-US" sz="3000" dirty="0">
                <a:latin typeface="黑体" panose="02010609060101010101" pitchFamily="49" charset="-122"/>
                <a:ea typeface="微软雅黑" panose="020B0503020204020204" pitchFamily="34" charset="-122"/>
                <a:sym typeface="+mn-ea"/>
              </a:rPr>
              <a:t>通用作业安全</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259"/>
          <p:cNvSpPr>
            <a:spLocks noChangeArrowheads="1"/>
          </p:cNvSpPr>
          <p:nvPr/>
        </p:nvSpPr>
        <p:spPr bwMode="auto">
          <a:xfrm>
            <a:off x="2324919" y="591989"/>
            <a:ext cx="2196442" cy="186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1500" b="1" cap="all" spc="300" dirty="0">
                <a:solidFill>
                  <a:schemeClr val="accent1"/>
                </a:solidFill>
                <a:latin typeface="+mj-ea"/>
                <a:ea typeface="+mj-ea"/>
                <a:cs typeface="Arial" panose="020B0604020202020204" pitchFamily="34" charset="0"/>
              </a:rPr>
              <a:t>06</a:t>
            </a:r>
            <a:endParaRPr lang="en-US" altLang="zh-CN" sz="11500" b="1" cap="all" spc="300" dirty="0">
              <a:solidFill>
                <a:schemeClr val="accent1"/>
              </a:solidFill>
              <a:latin typeface="+mj-ea"/>
              <a:ea typeface="+mj-ea"/>
              <a:cs typeface="Arial" panose="020B0604020202020204" pitchFamily="34" charset="0"/>
            </a:endParaRPr>
          </a:p>
        </p:txBody>
      </p:sp>
      <p:sp>
        <p:nvSpPr>
          <p:cNvPr id="6" name="Freeform 6"/>
          <p:cNvSpPr/>
          <p:nvPr/>
        </p:nvSpPr>
        <p:spPr bwMode="auto">
          <a:xfrm>
            <a:off x="354" y="5397910"/>
            <a:ext cx="12858044" cy="1834739"/>
          </a:xfrm>
          <a:custGeom>
            <a:avLst/>
            <a:gdLst>
              <a:gd name="T0" fmla="*/ 1115 w 5702"/>
              <a:gd name="T1" fmla="*/ 0 h 1219"/>
              <a:gd name="T2" fmla="*/ 1277 w 5702"/>
              <a:gd name="T3" fmla="*/ 0 h 1219"/>
              <a:gd name="T4" fmla="*/ 1428 w 5702"/>
              <a:gd name="T5" fmla="*/ 2 h 1219"/>
              <a:gd name="T6" fmla="*/ 1569 w 5702"/>
              <a:gd name="T7" fmla="*/ 2 h 1219"/>
              <a:gd name="T8" fmla="*/ 1698 w 5702"/>
              <a:gd name="T9" fmla="*/ 4 h 1219"/>
              <a:gd name="T10" fmla="*/ 1816 w 5702"/>
              <a:gd name="T11" fmla="*/ 6 h 1219"/>
              <a:gd name="T12" fmla="*/ 1922 w 5702"/>
              <a:gd name="T13" fmla="*/ 7 h 1219"/>
              <a:gd name="T14" fmla="*/ 2018 w 5702"/>
              <a:gd name="T15" fmla="*/ 11 h 1219"/>
              <a:gd name="T16" fmla="*/ 2102 w 5702"/>
              <a:gd name="T17" fmla="*/ 14 h 1219"/>
              <a:gd name="T18" fmla="*/ 2201 w 5702"/>
              <a:gd name="T19" fmla="*/ 20 h 1219"/>
              <a:gd name="T20" fmla="*/ 2293 w 5702"/>
              <a:gd name="T21" fmla="*/ 32 h 1219"/>
              <a:gd name="T22" fmla="*/ 2375 w 5702"/>
              <a:gd name="T23" fmla="*/ 46 h 1219"/>
              <a:gd name="T24" fmla="*/ 2452 w 5702"/>
              <a:gd name="T25" fmla="*/ 63 h 1219"/>
              <a:gd name="T26" fmla="*/ 2518 w 5702"/>
              <a:gd name="T27" fmla="*/ 84 h 1219"/>
              <a:gd name="T28" fmla="*/ 2579 w 5702"/>
              <a:gd name="T29" fmla="*/ 107 h 1219"/>
              <a:gd name="T30" fmla="*/ 2633 w 5702"/>
              <a:gd name="T31" fmla="*/ 131 h 1219"/>
              <a:gd name="T32" fmla="*/ 2680 w 5702"/>
              <a:gd name="T33" fmla="*/ 157 h 1219"/>
              <a:gd name="T34" fmla="*/ 2722 w 5702"/>
              <a:gd name="T35" fmla="*/ 185 h 1219"/>
              <a:gd name="T36" fmla="*/ 2756 w 5702"/>
              <a:gd name="T37" fmla="*/ 213 h 1219"/>
              <a:gd name="T38" fmla="*/ 2788 w 5702"/>
              <a:gd name="T39" fmla="*/ 241 h 1219"/>
              <a:gd name="T40" fmla="*/ 2812 w 5702"/>
              <a:gd name="T41" fmla="*/ 269 h 1219"/>
              <a:gd name="T42" fmla="*/ 2835 w 5702"/>
              <a:gd name="T43" fmla="*/ 295 h 1219"/>
              <a:gd name="T44" fmla="*/ 2852 w 5702"/>
              <a:gd name="T45" fmla="*/ 319 h 1219"/>
              <a:gd name="T46" fmla="*/ 2868 w 5702"/>
              <a:gd name="T47" fmla="*/ 295 h 1219"/>
              <a:gd name="T48" fmla="*/ 2891 w 5702"/>
              <a:gd name="T49" fmla="*/ 269 h 1219"/>
              <a:gd name="T50" fmla="*/ 2915 w 5702"/>
              <a:gd name="T51" fmla="*/ 241 h 1219"/>
              <a:gd name="T52" fmla="*/ 2946 w 5702"/>
              <a:gd name="T53" fmla="*/ 213 h 1219"/>
              <a:gd name="T54" fmla="*/ 2981 w 5702"/>
              <a:gd name="T55" fmla="*/ 185 h 1219"/>
              <a:gd name="T56" fmla="*/ 3023 w 5702"/>
              <a:gd name="T57" fmla="*/ 157 h 1219"/>
              <a:gd name="T58" fmla="*/ 3070 w 5702"/>
              <a:gd name="T59" fmla="*/ 131 h 1219"/>
              <a:gd name="T60" fmla="*/ 3124 w 5702"/>
              <a:gd name="T61" fmla="*/ 107 h 1219"/>
              <a:gd name="T62" fmla="*/ 3185 w 5702"/>
              <a:gd name="T63" fmla="*/ 84 h 1219"/>
              <a:gd name="T64" fmla="*/ 3253 w 5702"/>
              <a:gd name="T65" fmla="*/ 63 h 1219"/>
              <a:gd name="T66" fmla="*/ 3328 w 5702"/>
              <a:gd name="T67" fmla="*/ 46 h 1219"/>
              <a:gd name="T68" fmla="*/ 3409 w 5702"/>
              <a:gd name="T69" fmla="*/ 32 h 1219"/>
              <a:gd name="T70" fmla="*/ 3502 w 5702"/>
              <a:gd name="T71" fmla="*/ 20 h 1219"/>
              <a:gd name="T72" fmla="*/ 3601 w 5702"/>
              <a:gd name="T73" fmla="*/ 14 h 1219"/>
              <a:gd name="T74" fmla="*/ 3684 w 5702"/>
              <a:gd name="T75" fmla="*/ 11 h 1219"/>
              <a:gd name="T76" fmla="*/ 3780 w 5702"/>
              <a:gd name="T77" fmla="*/ 7 h 1219"/>
              <a:gd name="T78" fmla="*/ 3886 w 5702"/>
              <a:gd name="T79" fmla="*/ 6 h 1219"/>
              <a:gd name="T80" fmla="*/ 4005 w 5702"/>
              <a:gd name="T81" fmla="*/ 4 h 1219"/>
              <a:gd name="T82" fmla="*/ 4134 w 5702"/>
              <a:gd name="T83" fmla="*/ 2 h 1219"/>
              <a:gd name="T84" fmla="*/ 4275 w 5702"/>
              <a:gd name="T85" fmla="*/ 2 h 1219"/>
              <a:gd name="T86" fmla="*/ 4426 w 5702"/>
              <a:gd name="T87" fmla="*/ 0 h 1219"/>
              <a:gd name="T88" fmla="*/ 4588 w 5702"/>
              <a:gd name="T89" fmla="*/ 0 h 1219"/>
              <a:gd name="T90" fmla="*/ 4799 w 5702"/>
              <a:gd name="T91" fmla="*/ 0 h 1219"/>
              <a:gd name="T92" fmla="*/ 4999 w 5702"/>
              <a:gd name="T93" fmla="*/ 2 h 1219"/>
              <a:gd name="T94" fmla="*/ 5189 w 5702"/>
              <a:gd name="T95" fmla="*/ 4 h 1219"/>
              <a:gd name="T96" fmla="*/ 5368 w 5702"/>
              <a:gd name="T97" fmla="*/ 6 h 1219"/>
              <a:gd name="T98" fmla="*/ 5541 w 5702"/>
              <a:gd name="T99" fmla="*/ 7 h 1219"/>
              <a:gd name="T100" fmla="*/ 5702 w 5702"/>
              <a:gd name="T101" fmla="*/ 9 h 1219"/>
              <a:gd name="T102" fmla="*/ 5702 w 5702"/>
              <a:gd name="T103" fmla="*/ 1219 h 1219"/>
              <a:gd name="T104" fmla="*/ 0 w 5702"/>
              <a:gd name="T105" fmla="*/ 1219 h 1219"/>
              <a:gd name="T106" fmla="*/ 0 w 5702"/>
              <a:gd name="T107" fmla="*/ 9 h 1219"/>
              <a:gd name="T108" fmla="*/ 164 w 5702"/>
              <a:gd name="T109" fmla="*/ 7 h 1219"/>
              <a:gd name="T110" fmla="*/ 335 w 5702"/>
              <a:gd name="T111" fmla="*/ 6 h 1219"/>
              <a:gd name="T112" fmla="*/ 514 w 5702"/>
              <a:gd name="T113" fmla="*/ 4 h 1219"/>
              <a:gd name="T114" fmla="*/ 704 w 5702"/>
              <a:gd name="T115" fmla="*/ 2 h 1219"/>
              <a:gd name="T116" fmla="*/ 904 w 5702"/>
              <a:gd name="T117" fmla="*/ 0 h 1219"/>
              <a:gd name="T118" fmla="*/ 1115 w 5702"/>
              <a:gd name="T11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02" h="1219">
                <a:moveTo>
                  <a:pt x="1115" y="0"/>
                </a:moveTo>
                <a:lnTo>
                  <a:pt x="1277" y="0"/>
                </a:lnTo>
                <a:lnTo>
                  <a:pt x="1428" y="2"/>
                </a:lnTo>
                <a:lnTo>
                  <a:pt x="1569" y="2"/>
                </a:lnTo>
                <a:lnTo>
                  <a:pt x="1698" y="4"/>
                </a:lnTo>
                <a:lnTo>
                  <a:pt x="1816" y="6"/>
                </a:lnTo>
                <a:lnTo>
                  <a:pt x="1922" y="7"/>
                </a:lnTo>
                <a:lnTo>
                  <a:pt x="2018" y="11"/>
                </a:lnTo>
                <a:lnTo>
                  <a:pt x="2102" y="14"/>
                </a:lnTo>
                <a:lnTo>
                  <a:pt x="2201" y="20"/>
                </a:lnTo>
                <a:lnTo>
                  <a:pt x="2293" y="32"/>
                </a:lnTo>
                <a:lnTo>
                  <a:pt x="2375" y="46"/>
                </a:lnTo>
                <a:lnTo>
                  <a:pt x="2452" y="63"/>
                </a:lnTo>
                <a:lnTo>
                  <a:pt x="2518" y="84"/>
                </a:lnTo>
                <a:lnTo>
                  <a:pt x="2579" y="107"/>
                </a:lnTo>
                <a:lnTo>
                  <a:pt x="2633" y="131"/>
                </a:lnTo>
                <a:lnTo>
                  <a:pt x="2680" y="157"/>
                </a:lnTo>
                <a:lnTo>
                  <a:pt x="2722" y="185"/>
                </a:lnTo>
                <a:lnTo>
                  <a:pt x="2756" y="213"/>
                </a:lnTo>
                <a:lnTo>
                  <a:pt x="2788" y="241"/>
                </a:lnTo>
                <a:lnTo>
                  <a:pt x="2812" y="269"/>
                </a:lnTo>
                <a:lnTo>
                  <a:pt x="2835" y="295"/>
                </a:lnTo>
                <a:lnTo>
                  <a:pt x="2852" y="319"/>
                </a:lnTo>
                <a:lnTo>
                  <a:pt x="2868" y="295"/>
                </a:lnTo>
                <a:lnTo>
                  <a:pt x="2891" y="269"/>
                </a:lnTo>
                <a:lnTo>
                  <a:pt x="2915" y="241"/>
                </a:lnTo>
                <a:lnTo>
                  <a:pt x="2946" y="213"/>
                </a:lnTo>
                <a:lnTo>
                  <a:pt x="2981" y="185"/>
                </a:lnTo>
                <a:lnTo>
                  <a:pt x="3023" y="157"/>
                </a:lnTo>
                <a:lnTo>
                  <a:pt x="3070" y="131"/>
                </a:lnTo>
                <a:lnTo>
                  <a:pt x="3124" y="107"/>
                </a:lnTo>
                <a:lnTo>
                  <a:pt x="3185" y="84"/>
                </a:lnTo>
                <a:lnTo>
                  <a:pt x="3253" y="63"/>
                </a:lnTo>
                <a:lnTo>
                  <a:pt x="3328" y="46"/>
                </a:lnTo>
                <a:lnTo>
                  <a:pt x="3409" y="32"/>
                </a:lnTo>
                <a:lnTo>
                  <a:pt x="3502" y="20"/>
                </a:lnTo>
                <a:lnTo>
                  <a:pt x="3601" y="14"/>
                </a:lnTo>
                <a:lnTo>
                  <a:pt x="3684" y="11"/>
                </a:lnTo>
                <a:lnTo>
                  <a:pt x="3780" y="7"/>
                </a:lnTo>
                <a:lnTo>
                  <a:pt x="3886" y="6"/>
                </a:lnTo>
                <a:lnTo>
                  <a:pt x="4005" y="4"/>
                </a:lnTo>
                <a:lnTo>
                  <a:pt x="4134" y="2"/>
                </a:lnTo>
                <a:lnTo>
                  <a:pt x="4275" y="2"/>
                </a:lnTo>
                <a:lnTo>
                  <a:pt x="4426" y="0"/>
                </a:lnTo>
                <a:lnTo>
                  <a:pt x="4588" y="0"/>
                </a:lnTo>
                <a:lnTo>
                  <a:pt x="4799" y="0"/>
                </a:lnTo>
                <a:lnTo>
                  <a:pt x="4999" y="2"/>
                </a:lnTo>
                <a:lnTo>
                  <a:pt x="5189" y="4"/>
                </a:lnTo>
                <a:lnTo>
                  <a:pt x="5368" y="6"/>
                </a:lnTo>
                <a:lnTo>
                  <a:pt x="5541" y="7"/>
                </a:lnTo>
                <a:lnTo>
                  <a:pt x="5702" y="9"/>
                </a:lnTo>
                <a:lnTo>
                  <a:pt x="5702" y="1219"/>
                </a:lnTo>
                <a:lnTo>
                  <a:pt x="0" y="1219"/>
                </a:lnTo>
                <a:lnTo>
                  <a:pt x="0" y="9"/>
                </a:lnTo>
                <a:lnTo>
                  <a:pt x="164" y="7"/>
                </a:lnTo>
                <a:lnTo>
                  <a:pt x="335" y="6"/>
                </a:lnTo>
                <a:lnTo>
                  <a:pt x="514" y="4"/>
                </a:lnTo>
                <a:lnTo>
                  <a:pt x="704" y="2"/>
                </a:lnTo>
                <a:lnTo>
                  <a:pt x="904" y="0"/>
                </a:lnTo>
                <a:lnTo>
                  <a:pt x="1115"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
        <p:nvSpPr>
          <p:cNvPr id="7" name="Freeform 7"/>
          <p:cNvSpPr/>
          <p:nvPr/>
        </p:nvSpPr>
        <p:spPr bwMode="auto">
          <a:xfrm>
            <a:off x="354" y="5128493"/>
            <a:ext cx="12858044" cy="593017"/>
          </a:xfrm>
          <a:custGeom>
            <a:avLst/>
            <a:gdLst>
              <a:gd name="T0" fmla="*/ 1184 w 5702"/>
              <a:gd name="T1" fmla="*/ 0 h 394"/>
              <a:gd name="T2" fmla="*/ 1492 w 5702"/>
              <a:gd name="T3" fmla="*/ 2 h 394"/>
              <a:gd name="T4" fmla="*/ 1754 w 5702"/>
              <a:gd name="T5" fmla="*/ 5 h 394"/>
              <a:gd name="T6" fmla="*/ 1968 w 5702"/>
              <a:gd name="T7" fmla="*/ 11 h 394"/>
              <a:gd name="T8" fmla="*/ 2156 w 5702"/>
              <a:gd name="T9" fmla="*/ 19 h 394"/>
              <a:gd name="T10" fmla="*/ 2333 w 5702"/>
              <a:gd name="T11" fmla="*/ 42 h 394"/>
              <a:gd name="T12" fmla="*/ 2480 w 5702"/>
              <a:gd name="T13" fmla="*/ 78 h 394"/>
              <a:gd name="T14" fmla="*/ 2598 w 5702"/>
              <a:gd name="T15" fmla="*/ 122 h 394"/>
              <a:gd name="T16" fmla="*/ 2690 w 5702"/>
              <a:gd name="T17" fmla="*/ 172 h 394"/>
              <a:gd name="T18" fmla="*/ 2763 w 5702"/>
              <a:gd name="T19" fmla="*/ 225 h 394"/>
              <a:gd name="T20" fmla="*/ 2816 w 5702"/>
              <a:gd name="T21" fmla="*/ 277 h 394"/>
              <a:gd name="T22" fmla="*/ 2852 w 5702"/>
              <a:gd name="T23" fmla="*/ 326 h 394"/>
              <a:gd name="T24" fmla="*/ 2887 w 5702"/>
              <a:gd name="T25" fmla="*/ 277 h 394"/>
              <a:gd name="T26" fmla="*/ 2939 w 5702"/>
              <a:gd name="T27" fmla="*/ 225 h 394"/>
              <a:gd name="T28" fmla="*/ 3012 w 5702"/>
              <a:gd name="T29" fmla="*/ 172 h 394"/>
              <a:gd name="T30" fmla="*/ 3105 w 5702"/>
              <a:gd name="T31" fmla="*/ 122 h 394"/>
              <a:gd name="T32" fmla="*/ 3223 w 5702"/>
              <a:gd name="T33" fmla="*/ 78 h 394"/>
              <a:gd name="T34" fmla="*/ 3369 w 5702"/>
              <a:gd name="T35" fmla="*/ 42 h 394"/>
              <a:gd name="T36" fmla="*/ 3547 w 5702"/>
              <a:gd name="T37" fmla="*/ 19 h 394"/>
              <a:gd name="T38" fmla="*/ 3735 w 5702"/>
              <a:gd name="T39" fmla="*/ 11 h 394"/>
              <a:gd name="T40" fmla="*/ 3949 w 5702"/>
              <a:gd name="T41" fmla="*/ 5 h 394"/>
              <a:gd name="T42" fmla="*/ 4210 w 5702"/>
              <a:gd name="T43" fmla="*/ 2 h 394"/>
              <a:gd name="T44" fmla="*/ 4519 w 5702"/>
              <a:gd name="T45" fmla="*/ 0 h 394"/>
              <a:gd name="T46" fmla="*/ 4907 w 5702"/>
              <a:gd name="T47" fmla="*/ 0 h 394"/>
              <a:gd name="T48" fmla="*/ 5318 w 5702"/>
              <a:gd name="T49" fmla="*/ 2 h 394"/>
              <a:gd name="T50" fmla="*/ 5702 w 5702"/>
              <a:gd name="T51" fmla="*/ 5 h 394"/>
              <a:gd name="T52" fmla="*/ 5513 w 5702"/>
              <a:gd name="T53" fmla="*/ 72 h 394"/>
              <a:gd name="T54" fmla="*/ 5116 w 5702"/>
              <a:gd name="T55" fmla="*/ 70 h 394"/>
              <a:gd name="T56" fmla="*/ 4689 w 5702"/>
              <a:gd name="T57" fmla="*/ 68 h 394"/>
              <a:gd name="T58" fmla="*/ 4358 w 5702"/>
              <a:gd name="T59" fmla="*/ 70 h 394"/>
              <a:gd name="T60" fmla="*/ 4073 w 5702"/>
              <a:gd name="T61" fmla="*/ 72 h 394"/>
              <a:gd name="T62" fmla="*/ 3836 w 5702"/>
              <a:gd name="T63" fmla="*/ 75 h 394"/>
              <a:gd name="T64" fmla="*/ 3648 w 5702"/>
              <a:gd name="T65" fmla="*/ 80 h 394"/>
              <a:gd name="T66" fmla="*/ 3455 w 5702"/>
              <a:gd name="T67" fmla="*/ 98 h 394"/>
              <a:gd name="T68" fmla="*/ 3293 w 5702"/>
              <a:gd name="T69" fmla="*/ 127 h 394"/>
              <a:gd name="T70" fmla="*/ 3162 w 5702"/>
              <a:gd name="T71" fmla="*/ 167 h 394"/>
              <a:gd name="T72" fmla="*/ 3056 w 5702"/>
              <a:gd name="T73" fmla="*/ 214 h 394"/>
              <a:gd name="T74" fmla="*/ 2974 w 5702"/>
              <a:gd name="T75" fmla="*/ 266 h 394"/>
              <a:gd name="T76" fmla="*/ 2911 w 5702"/>
              <a:gd name="T77" fmla="*/ 320 h 394"/>
              <a:gd name="T78" fmla="*/ 2868 w 5702"/>
              <a:gd name="T79" fmla="*/ 371 h 394"/>
              <a:gd name="T80" fmla="*/ 2835 w 5702"/>
              <a:gd name="T81" fmla="*/ 371 h 394"/>
              <a:gd name="T82" fmla="*/ 2791 w 5702"/>
              <a:gd name="T83" fmla="*/ 320 h 394"/>
              <a:gd name="T84" fmla="*/ 2730 w 5702"/>
              <a:gd name="T85" fmla="*/ 266 h 394"/>
              <a:gd name="T86" fmla="*/ 2647 w 5702"/>
              <a:gd name="T87" fmla="*/ 214 h 394"/>
              <a:gd name="T88" fmla="*/ 2542 w 5702"/>
              <a:gd name="T89" fmla="*/ 167 h 394"/>
              <a:gd name="T90" fmla="*/ 2410 w 5702"/>
              <a:gd name="T91" fmla="*/ 127 h 394"/>
              <a:gd name="T92" fmla="*/ 2248 w 5702"/>
              <a:gd name="T93" fmla="*/ 98 h 394"/>
              <a:gd name="T94" fmla="*/ 2055 w 5702"/>
              <a:gd name="T95" fmla="*/ 80 h 394"/>
              <a:gd name="T96" fmla="*/ 1867 w 5702"/>
              <a:gd name="T97" fmla="*/ 75 h 394"/>
              <a:gd name="T98" fmla="*/ 1630 w 5702"/>
              <a:gd name="T99" fmla="*/ 72 h 394"/>
              <a:gd name="T100" fmla="*/ 1344 w 5702"/>
              <a:gd name="T101" fmla="*/ 70 h 394"/>
              <a:gd name="T102" fmla="*/ 1014 w 5702"/>
              <a:gd name="T103" fmla="*/ 68 h 394"/>
              <a:gd name="T104" fmla="*/ 587 w 5702"/>
              <a:gd name="T105" fmla="*/ 70 h 394"/>
              <a:gd name="T106" fmla="*/ 190 w 5702"/>
              <a:gd name="T107" fmla="*/ 72 h 394"/>
              <a:gd name="T108" fmla="*/ 0 w 5702"/>
              <a:gd name="T109" fmla="*/ 5 h 394"/>
              <a:gd name="T110" fmla="*/ 385 w 5702"/>
              <a:gd name="T111" fmla="*/ 2 h 394"/>
              <a:gd name="T112" fmla="*/ 796 w 5702"/>
              <a:gd name="T113"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02" h="394">
                <a:moveTo>
                  <a:pt x="1014" y="0"/>
                </a:moveTo>
                <a:lnTo>
                  <a:pt x="1184" y="0"/>
                </a:lnTo>
                <a:lnTo>
                  <a:pt x="1344" y="0"/>
                </a:lnTo>
                <a:lnTo>
                  <a:pt x="1492" y="2"/>
                </a:lnTo>
                <a:lnTo>
                  <a:pt x="1630" y="4"/>
                </a:lnTo>
                <a:lnTo>
                  <a:pt x="1754" y="5"/>
                </a:lnTo>
                <a:lnTo>
                  <a:pt x="1867" y="7"/>
                </a:lnTo>
                <a:lnTo>
                  <a:pt x="1968" y="11"/>
                </a:lnTo>
                <a:lnTo>
                  <a:pt x="2055" y="12"/>
                </a:lnTo>
                <a:lnTo>
                  <a:pt x="2156" y="19"/>
                </a:lnTo>
                <a:lnTo>
                  <a:pt x="2248" y="30"/>
                </a:lnTo>
                <a:lnTo>
                  <a:pt x="2333" y="42"/>
                </a:lnTo>
                <a:lnTo>
                  <a:pt x="2410" y="59"/>
                </a:lnTo>
                <a:lnTo>
                  <a:pt x="2480" y="78"/>
                </a:lnTo>
                <a:lnTo>
                  <a:pt x="2542" y="99"/>
                </a:lnTo>
                <a:lnTo>
                  <a:pt x="2598" y="122"/>
                </a:lnTo>
                <a:lnTo>
                  <a:pt x="2647" y="146"/>
                </a:lnTo>
                <a:lnTo>
                  <a:pt x="2690" y="172"/>
                </a:lnTo>
                <a:lnTo>
                  <a:pt x="2730" y="199"/>
                </a:lnTo>
                <a:lnTo>
                  <a:pt x="2763" y="225"/>
                </a:lnTo>
                <a:lnTo>
                  <a:pt x="2791" y="253"/>
                </a:lnTo>
                <a:lnTo>
                  <a:pt x="2816" y="277"/>
                </a:lnTo>
                <a:lnTo>
                  <a:pt x="2835" y="303"/>
                </a:lnTo>
                <a:lnTo>
                  <a:pt x="2852" y="326"/>
                </a:lnTo>
                <a:lnTo>
                  <a:pt x="2868" y="303"/>
                </a:lnTo>
                <a:lnTo>
                  <a:pt x="2887" y="277"/>
                </a:lnTo>
                <a:lnTo>
                  <a:pt x="2911" y="253"/>
                </a:lnTo>
                <a:lnTo>
                  <a:pt x="2939" y="225"/>
                </a:lnTo>
                <a:lnTo>
                  <a:pt x="2974" y="199"/>
                </a:lnTo>
                <a:lnTo>
                  <a:pt x="3012" y="172"/>
                </a:lnTo>
                <a:lnTo>
                  <a:pt x="3056" y="146"/>
                </a:lnTo>
                <a:lnTo>
                  <a:pt x="3105" y="122"/>
                </a:lnTo>
                <a:lnTo>
                  <a:pt x="3162" y="99"/>
                </a:lnTo>
                <a:lnTo>
                  <a:pt x="3223" y="78"/>
                </a:lnTo>
                <a:lnTo>
                  <a:pt x="3293" y="59"/>
                </a:lnTo>
                <a:lnTo>
                  <a:pt x="3369" y="42"/>
                </a:lnTo>
                <a:lnTo>
                  <a:pt x="3455" y="30"/>
                </a:lnTo>
                <a:lnTo>
                  <a:pt x="3547" y="19"/>
                </a:lnTo>
                <a:lnTo>
                  <a:pt x="3648" y="12"/>
                </a:lnTo>
                <a:lnTo>
                  <a:pt x="3735" y="11"/>
                </a:lnTo>
                <a:lnTo>
                  <a:pt x="3836" y="7"/>
                </a:lnTo>
                <a:lnTo>
                  <a:pt x="3949" y="5"/>
                </a:lnTo>
                <a:lnTo>
                  <a:pt x="4073" y="4"/>
                </a:lnTo>
                <a:lnTo>
                  <a:pt x="4210" y="2"/>
                </a:lnTo>
                <a:lnTo>
                  <a:pt x="4358" y="0"/>
                </a:lnTo>
                <a:lnTo>
                  <a:pt x="4519" y="0"/>
                </a:lnTo>
                <a:lnTo>
                  <a:pt x="4689" y="0"/>
                </a:lnTo>
                <a:lnTo>
                  <a:pt x="4907" y="0"/>
                </a:lnTo>
                <a:lnTo>
                  <a:pt x="5116" y="2"/>
                </a:lnTo>
                <a:lnTo>
                  <a:pt x="5318" y="2"/>
                </a:lnTo>
                <a:lnTo>
                  <a:pt x="5513" y="4"/>
                </a:lnTo>
                <a:lnTo>
                  <a:pt x="5702" y="5"/>
                </a:lnTo>
                <a:lnTo>
                  <a:pt x="5702" y="73"/>
                </a:lnTo>
                <a:lnTo>
                  <a:pt x="5513" y="72"/>
                </a:lnTo>
                <a:lnTo>
                  <a:pt x="5318" y="70"/>
                </a:lnTo>
                <a:lnTo>
                  <a:pt x="5116" y="70"/>
                </a:lnTo>
                <a:lnTo>
                  <a:pt x="4907" y="68"/>
                </a:lnTo>
                <a:lnTo>
                  <a:pt x="4689" y="68"/>
                </a:lnTo>
                <a:lnTo>
                  <a:pt x="4519" y="68"/>
                </a:lnTo>
                <a:lnTo>
                  <a:pt x="4358" y="70"/>
                </a:lnTo>
                <a:lnTo>
                  <a:pt x="4210" y="70"/>
                </a:lnTo>
                <a:lnTo>
                  <a:pt x="4073" y="72"/>
                </a:lnTo>
                <a:lnTo>
                  <a:pt x="3949" y="73"/>
                </a:lnTo>
                <a:lnTo>
                  <a:pt x="3836" y="75"/>
                </a:lnTo>
                <a:lnTo>
                  <a:pt x="3735" y="78"/>
                </a:lnTo>
                <a:lnTo>
                  <a:pt x="3648" y="80"/>
                </a:lnTo>
                <a:lnTo>
                  <a:pt x="3547" y="87"/>
                </a:lnTo>
                <a:lnTo>
                  <a:pt x="3455" y="98"/>
                </a:lnTo>
                <a:lnTo>
                  <a:pt x="3369" y="110"/>
                </a:lnTo>
                <a:lnTo>
                  <a:pt x="3293" y="127"/>
                </a:lnTo>
                <a:lnTo>
                  <a:pt x="3223" y="146"/>
                </a:lnTo>
                <a:lnTo>
                  <a:pt x="3162" y="167"/>
                </a:lnTo>
                <a:lnTo>
                  <a:pt x="3105" y="190"/>
                </a:lnTo>
                <a:lnTo>
                  <a:pt x="3056" y="214"/>
                </a:lnTo>
                <a:lnTo>
                  <a:pt x="3012" y="240"/>
                </a:lnTo>
                <a:lnTo>
                  <a:pt x="2974" y="266"/>
                </a:lnTo>
                <a:lnTo>
                  <a:pt x="2939" y="293"/>
                </a:lnTo>
                <a:lnTo>
                  <a:pt x="2911" y="320"/>
                </a:lnTo>
                <a:lnTo>
                  <a:pt x="2887" y="345"/>
                </a:lnTo>
                <a:lnTo>
                  <a:pt x="2868" y="371"/>
                </a:lnTo>
                <a:lnTo>
                  <a:pt x="2852" y="394"/>
                </a:lnTo>
                <a:lnTo>
                  <a:pt x="2835" y="371"/>
                </a:lnTo>
                <a:lnTo>
                  <a:pt x="2816" y="345"/>
                </a:lnTo>
                <a:lnTo>
                  <a:pt x="2791" y="320"/>
                </a:lnTo>
                <a:lnTo>
                  <a:pt x="2763" y="293"/>
                </a:lnTo>
                <a:lnTo>
                  <a:pt x="2730" y="266"/>
                </a:lnTo>
                <a:lnTo>
                  <a:pt x="2690" y="240"/>
                </a:lnTo>
                <a:lnTo>
                  <a:pt x="2647" y="214"/>
                </a:lnTo>
                <a:lnTo>
                  <a:pt x="2598" y="190"/>
                </a:lnTo>
                <a:lnTo>
                  <a:pt x="2542" y="167"/>
                </a:lnTo>
                <a:lnTo>
                  <a:pt x="2480" y="146"/>
                </a:lnTo>
                <a:lnTo>
                  <a:pt x="2410" y="127"/>
                </a:lnTo>
                <a:lnTo>
                  <a:pt x="2333" y="110"/>
                </a:lnTo>
                <a:lnTo>
                  <a:pt x="2248" y="98"/>
                </a:lnTo>
                <a:lnTo>
                  <a:pt x="2156" y="87"/>
                </a:lnTo>
                <a:lnTo>
                  <a:pt x="2055" y="80"/>
                </a:lnTo>
                <a:lnTo>
                  <a:pt x="1968" y="78"/>
                </a:lnTo>
                <a:lnTo>
                  <a:pt x="1867" y="75"/>
                </a:lnTo>
                <a:lnTo>
                  <a:pt x="1754" y="73"/>
                </a:lnTo>
                <a:lnTo>
                  <a:pt x="1630" y="72"/>
                </a:lnTo>
                <a:lnTo>
                  <a:pt x="1492" y="70"/>
                </a:lnTo>
                <a:lnTo>
                  <a:pt x="1344" y="70"/>
                </a:lnTo>
                <a:lnTo>
                  <a:pt x="1184" y="68"/>
                </a:lnTo>
                <a:lnTo>
                  <a:pt x="1014" y="68"/>
                </a:lnTo>
                <a:lnTo>
                  <a:pt x="796" y="68"/>
                </a:lnTo>
                <a:lnTo>
                  <a:pt x="587" y="70"/>
                </a:lnTo>
                <a:lnTo>
                  <a:pt x="385" y="70"/>
                </a:lnTo>
                <a:lnTo>
                  <a:pt x="190" y="72"/>
                </a:lnTo>
                <a:lnTo>
                  <a:pt x="0" y="73"/>
                </a:lnTo>
                <a:lnTo>
                  <a:pt x="0" y="5"/>
                </a:lnTo>
                <a:lnTo>
                  <a:pt x="190" y="4"/>
                </a:lnTo>
                <a:lnTo>
                  <a:pt x="385" y="2"/>
                </a:lnTo>
                <a:lnTo>
                  <a:pt x="587" y="2"/>
                </a:lnTo>
                <a:lnTo>
                  <a:pt x="796" y="0"/>
                </a:lnTo>
                <a:lnTo>
                  <a:pt x="1014"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
        <p:nvSpPr>
          <p:cNvPr id="4" name="TextBox 48"/>
          <p:cNvSpPr txBox="1"/>
          <p:nvPr/>
        </p:nvSpPr>
        <p:spPr>
          <a:xfrm>
            <a:off x="6866890" y="2861310"/>
            <a:ext cx="5582285" cy="768985"/>
          </a:xfrm>
          <a:prstGeom prst="rect">
            <a:avLst/>
          </a:prstGeom>
          <a:noFill/>
        </p:spPr>
        <p:txBody>
          <a:bodyPr wrap="square" lIns="0" tIns="0" rIns="0" bIns="0" rtlCol="0">
            <a:spAutoFit/>
          </a:bodyPr>
          <a:lstStyle/>
          <a:p>
            <a:pPr algn="ctr"/>
            <a:r>
              <a:rPr lang="en-US" altLang="zh-CN" sz="5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PPE</a:t>
            </a:r>
            <a:r>
              <a:rPr lang="zh-CN" altLang="en-US" sz="5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穿戴</a:t>
            </a:r>
            <a:endParaRPr lang="zh-CN" altLang="en-US" sz="5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TextBox 8"/>
          <p:cNvSpPr txBox="1"/>
          <p:nvPr/>
        </p:nvSpPr>
        <p:spPr>
          <a:xfrm>
            <a:off x="1561126" y="5871239"/>
            <a:ext cx="309880" cy="645160"/>
          </a:xfrm>
          <a:prstGeom prst="rect">
            <a:avLst/>
          </a:prstGeom>
          <a:noFill/>
        </p:spPr>
        <p:txBody>
          <a:bodyPr wrap="none" rtlCol="0">
            <a:spAutoFit/>
          </a:bodyPr>
          <a:lstStyle/>
          <a:p>
            <a:endParaRPr lang="zh-CN" altLang="en-US" sz="3600" b="1" dirty="0">
              <a:solidFill>
                <a:schemeClr val="bg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4"/>
          <p:cNvPicPr>
            <a:picLocks noGrp="1" noChangeAspect="1"/>
          </p:cNvPicPr>
          <p:nvPr>
            <p:ph sz="half" idx="4294967295"/>
          </p:nvPr>
        </p:nvPicPr>
        <p:blipFill>
          <a:blip r:embed="rId1"/>
          <a:srcRect/>
          <a:stretch>
            <a:fillRect/>
          </a:stretch>
        </p:blipFill>
        <p:spPr>
          <a:xfrm>
            <a:off x="7604125" y="3283585"/>
            <a:ext cx="2926715" cy="3201035"/>
          </a:xfrm>
        </p:spPr>
      </p:pic>
      <p:pic>
        <p:nvPicPr>
          <p:cNvPr id="90115" name="Picture 4" descr="5"/>
          <p:cNvPicPr>
            <a:picLocks noGrp="1"/>
          </p:cNvPicPr>
          <p:nvPr>
            <p:ph sz="half" idx="4294967295"/>
          </p:nvPr>
        </p:nvPicPr>
        <p:blipFill>
          <a:blip r:embed="rId2"/>
          <a:srcRect/>
          <a:stretch>
            <a:fillRect/>
          </a:stretch>
        </p:blipFill>
        <p:spPr>
          <a:xfrm>
            <a:off x="3084195" y="3283585"/>
            <a:ext cx="2926715" cy="3201035"/>
          </a:xfrm>
        </p:spPr>
      </p:pic>
      <p:sp>
        <p:nvSpPr>
          <p:cNvPr id="90116" name="WordArt 3"/>
          <p:cNvSpPr/>
          <p:nvPr/>
        </p:nvSpPr>
        <p:spPr>
          <a:xfrm>
            <a:off x="5421983" y="3211417"/>
            <a:ext cx="4483573" cy="373352"/>
          </a:xfrm>
          <a:prstGeom prst="rect">
            <a:avLst/>
          </a:prstGeom>
        </p:spPr>
        <p:txBody>
          <a:bodyPr wrap="none" fromWordArt="1">
            <a:prstTxWarp prst="textPlain">
              <a:avLst>
                <a:gd name="adj" fmla="val 50000"/>
              </a:avLst>
            </a:prstTxWarp>
            <a:normAutofit lnSpcReduction="10000"/>
          </a:bodyPr>
          <a:lstStyle/>
          <a:p>
            <a:pPr algn="ctr"/>
            <a:endParaRPr lang="zh-CN" altLang="en-US" sz="1900" b="1">
              <a:solidFill>
                <a:schemeClr val="tx1"/>
              </a:solidFill>
              <a:latin typeface="宋体" panose="02010600030101010101" pitchFamily="2" charset="-122"/>
              <a:ea typeface="宋体" panose="02010600030101010101" pitchFamily="2" charset="-122"/>
            </a:endParaRPr>
          </a:p>
        </p:txBody>
      </p:sp>
      <p:sp>
        <p:nvSpPr>
          <p:cNvPr id="90117" name="Text Box 5"/>
          <p:cNvSpPr txBox="1"/>
          <p:nvPr/>
        </p:nvSpPr>
        <p:spPr>
          <a:xfrm>
            <a:off x="744567" y="1380545"/>
            <a:ext cx="2193234"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1、安全帽</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90120" name="矩形 1"/>
          <p:cNvSpPr/>
          <p:nvPr/>
        </p:nvSpPr>
        <p:spPr>
          <a:xfrm>
            <a:off x="5052695" y="1991415"/>
            <a:ext cx="2753360" cy="480060"/>
          </a:xfrm>
          <a:prstGeom prst="rect">
            <a:avLst/>
          </a:prstGeom>
          <a:noFill/>
          <a:ln w="9525">
            <a:noFill/>
          </a:ln>
        </p:spPr>
        <p:txBody>
          <a:bodyPr wrap="none">
            <a:spAutoFit/>
          </a:bodyPr>
          <a:lstStyle/>
          <a:p>
            <a:pPr algn="ctr"/>
            <a:r>
              <a:rPr lang="zh-CN" altLang="en-US" sz="2530" dirty="0">
                <a:latin typeface="微软雅黑" panose="020B0503020204020204" pitchFamily="34" charset="-122"/>
                <a:ea typeface="微软雅黑" panose="020B0503020204020204" pitchFamily="34" charset="-122"/>
              </a:rPr>
              <a:t>正确的佩戴安全帽</a:t>
            </a:r>
            <a:endParaRPr lang="zh-CN" altLang="en-US" sz="2530" dirty="0">
              <a:latin typeface="微软雅黑" panose="020B0503020204020204" pitchFamily="34" charset="-122"/>
              <a:ea typeface="微软雅黑" panose="020B0503020204020204" pitchFamily="34" charset="-122"/>
            </a:endParaRPr>
          </a:p>
        </p:txBody>
      </p:sp>
      <p:sp>
        <p:nvSpPr>
          <p:cNvPr id="10" name="任意多边形 9"/>
          <p:cNvSpPr/>
          <p:nvPr>
            <p:custDataLst>
              <p:tags r:id="rId3"/>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custDataLst>
              <p:tags r:id="rId4"/>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2"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06  </a:t>
            </a:r>
            <a:r>
              <a:rPr lang="en-US" altLang="zh-CN"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PPE</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穿戴</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3575" y="2540660"/>
            <a:ext cx="3911600" cy="42799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6"/>
          <p:cNvPicPr>
            <a:picLocks noGrp="1" noChangeAspect="1"/>
          </p:cNvPicPr>
          <p:nvPr>
            <p:ph sz="quarter" idx="4294967295"/>
          </p:nvPr>
        </p:nvPicPr>
        <p:blipFill>
          <a:blip r:embed="rId1"/>
          <a:srcRect/>
          <a:stretch>
            <a:fillRect/>
          </a:stretch>
        </p:blipFill>
        <p:spPr>
          <a:xfrm>
            <a:off x="4281805" y="1856740"/>
            <a:ext cx="2261870" cy="1937385"/>
          </a:xfrm>
        </p:spPr>
      </p:pic>
      <p:pic>
        <p:nvPicPr>
          <p:cNvPr id="91139" name="Picture 3" descr="7"/>
          <p:cNvPicPr>
            <a:picLocks noGrp="1"/>
          </p:cNvPicPr>
          <p:nvPr>
            <p:ph sz="quarter" idx="4294967295"/>
          </p:nvPr>
        </p:nvPicPr>
        <p:blipFill>
          <a:blip r:embed="rId2"/>
          <a:srcRect/>
          <a:stretch>
            <a:fillRect/>
          </a:stretch>
        </p:blipFill>
        <p:spPr>
          <a:xfrm>
            <a:off x="6767195" y="1849120"/>
            <a:ext cx="2277110" cy="1952625"/>
          </a:xfrm>
        </p:spPr>
      </p:pic>
      <p:pic>
        <p:nvPicPr>
          <p:cNvPr id="91140" name="Picture 4" descr="8"/>
          <p:cNvPicPr>
            <a:picLocks noGrp="1"/>
          </p:cNvPicPr>
          <p:nvPr>
            <p:ph sz="quarter" idx="4294967295"/>
          </p:nvPr>
        </p:nvPicPr>
        <p:blipFill>
          <a:blip r:embed="rId3"/>
          <a:srcRect/>
          <a:stretch>
            <a:fillRect/>
          </a:stretch>
        </p:blipFill>
        <p:spPr>
          <a:xfrm>
            <a:off x="4295140" y="3990975"/>
            <a:ext cx="2248535" cy="2609850"/>
          </a:xfrm>
        </p:spPr>
      </p:pic>
      <p:pic>
        <p:nvPicPr>
          <p:cNvPr id="91141" name="Picture 6" descr="9"/>
          <p:cNvPicPr>
            <a:picLocks noGrp="1"/>
          </p:cNvPicPr>
          <p:nvPr>
            <p:ph sz="quarter" idx="4294967295"/>
          </p:nvPr>
        </p:nvPicPr>
        <p:blipFill>
          <a:blip r:embed="rId4"/>
          <a:srcRect r="12883"/>
          <a:stretch>
            <a:fillRect/>
          </a:stretch>
        </p:blipFill>
        <p:spPr>
          <a:xfrm>
            <a:off x="6772275" y="3990975"/>
            <a:ext cx="2272030" cy="2609850"/>
          </a:xfrm>
        </p:spPr>
      </p:pic>
      <p:sp>
        <p:nvSpPr>
          <p:cNvPr id="91142" name="Text Box 10"/>
          <p:cNvSpPr txBox="1"/>
          <p:nvPr/>
        </p:nvSpPr>
        <p:spPr>
          <a:xfrm>
            <a:off x="5820243" y="1083224"/>
            <a:ext cx="1789430" cy="480060"/>
          </a:xfrm>
          <a:prstGeom prst="rect">
            <a:avLst/>
          </a:prstGeom>
          <a:noFill/>
          <a:ln w="9525">
            <a:noFill/>
          </a:ln>
        </p:spPr>
        <p:txBody>
          <a:bodyPr wrap="none">
            <a:spAutoFit/>
          </a:bodyPr>
          <a:lstStyle/>
          <a:p>
            <a:pPr algn="ctr"/>
            <a:r>
              <a:rPr lang="zh-CN" altLang="en-US" sz="2530" dirty="0">
                <a:latin typeface="微软雅黑" panose="020B0503020204020204" pitchFamily="34" charset="-122"/>
                <a:ea typeface="微软雅黑" panose="020B0503020204020204" pitchFamily="34" charset="-122"/>
              </a:rPr>
              <a:t>错误的佩戴</a:t>
            </a:r>
            <a:endParaRPr lang="zh-CN" altLang="en-US" sz="2530" dirty="0">
              <a:latin typeface="微软雅黑" panose="020B0503020204020204" pitchFamily="34" charset="-122"/>
              <a:ea typeface="微软雅黑" panose="020B0503020204020204" pitchFamily="34" charset="-122"/>
            </a:endParaRPr>
          </a:p>
        </p:txBody>
      </p:sp>
      <p:sp>
        <p:nvSpPr>
          <p:cNvPr id="2" name="平行四边形 1"/>
          <p:cNvSpPr/>
          <p:nvPr/>
        </p:nvSpPr>
        <p:spPr>
          <a:xfrm rot="16200000" flipH="1">
            <a:off x="894042" y="3694303"/>
            <a:ext cx="5225255" cy="1550332"/>
          </a:xfrm>
          <a:prstGeom prst="parallelogram">
            <a:avLst>
              <a:gd name="adj" fmla="val 3147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5" name="平行四边形 14"/>
          <p:cNvSpPr/>
          <p:nvPr/>
        </p:nvSpPr>
        <p:spPr>
          <a:xfrm rot="16200000" flipH="1">
            <a:off x="7130682" y="3275717"/>
            <a:ext cx="5238649" cy="1411372"/>
          </a:xfrm>
          <a:prstGeom prst="parallelogram">
            <a:avLst>
              <a:gd name="adj" fmla="val 3568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10" name="任意多边形 9"/>
          <p:cNvSpPr/>
          <p:nvPr>
            <p:custDataLst>
              <p:tags r:id="rId5"/>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custDataLst>
              <p:tags r:id="rId6"/>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06  </a:t>
            </a:r>
            <a:r>
              <a:rPr lang="en-US" altLang="zh-CN"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PPE</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穿戴</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5315" y="1931371"/>
            <a:ext cx="4615160" cy="4605930"/>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空心弧 19"/>
          <p:cNvSpPr/>
          <p:nvPr/>
        </p:nvSpPr>
        <p:spPr>
          <a:xfrm flipV="1">
            <a:off x="2153406" y="-1191084"/>
            <a:ext cx="8505061" cy="7803561"/>
          </a:xfrm>
          <a:prstGeom prst="blockArc">
            <a:avLst>
              <a:gd name="adj1" fmla="val 10800000"/>
              <a:gd name="adj2" fmla="val 141770"/>
              <a:gd name="adj3" fmla="val 761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mn-lt"/>
              <a:ea typeface="+mn-ea"/>
              <a:cs typeface="+mn-cs"/>
            </a:endParaRPr>
          </a:p>
        </p:txBody>
      </p:sp>
      <p:sp>
        <p:nvSpPr>
          <p:cNvPr id="3" name="等腰三角形 2"/>
          <p:cNvSpPr/>
          <p:nvPr/>
        </p:nvSpPr>
        <p:spPr>
          <a:xfrm>
            <a:off x="9618773" y="2151870"/>
            <a:ext cx="1518522" cy="72159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mn-lt"/>
              <a:ea typeface="+mn-ea"/>
              <a:cs typeface="+mn-cs"/>
            </a:endParaRPr>
          </a:p>
        </p:txBody>
      </p:sp>
      <p:pic>
        <p:nvPicPr>
          <p:cNvPr id="5"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73122" y="2342443"/>
            <a:ext cx="1290938" cy="1291107"/>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0" descr="0218j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4685" y="4105750"/>
            <a:ext cx="1335301" cy="129110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6666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5467" y="5384158"/>
            <a:ext cx="1322743" cy="129624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5774" y="5569789"/>
            <a:ext cx="1376251" cy="137113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8061" y="4544632"/>
            <a:ext cx="1375221" cy="137113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85S58PIC8PT_10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0770" y="2513302"/>
            <a:ext cx="1414716" cy="134847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矩形 10"/>
          <p:cNvSpPr/>
          <p:nvPr/>
        </p:nvSpPr>
        <p:spPr>
          <a:xfrm>
            <a:off x="580926" y="2871787"/>
            <a:ext cx="1254760" cy="3505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80000"/>
              </a:lnSpc>
              <a:spcBef>
                <a:spcPct val="20000"/>
              </a:spcBef>
              <a:buClr>
                <a:schemeClr val="accent2"/>
              </a:buClr>
              <a:buFont typeface="Wingdings" panose="05000000000000000000" pitchFamily="2" charset="2"/>
              <a:buNone/>
            </a:pPr>
            <a:r>
              <a:rPr lang="zh-CN" altLang="en-US" sz="2110" b="1" dirty="0">
                <a:latin typeface="微软雅黑" panose="020B0503020204020204" pitchFamily="34" charset="-122"/>
                <a:ea typeface="微软雅黑" panose="020B0503020204020204" pitchFamily="34" charset="-122"/>
                <a:sym typeface="微软雅黑" panose="020B0503020204020204" pitchFamily="34" charset="-122"/>
              </a:rPr>
              <a:t>漠视安全</a:t>
            </a:r>
            <a:endParaRPr lang="zh-CN" altLang="en-US" sz="2530" b="1" dirty="0">
              <a:latin typeface="黑体" panose="02010609060101010101" pitchFamily="49" charset="-122"/>
            </a:endParaRPr>
          </a:p>
        </p:txBody>
      </p:sp>
      <p:sp>
        <p:nvSpPr>
          <p:cNvPr id="25611" name="矩形 11"/>
          <p:cNvSpPr/>
          <p:nvPr/>
        </p:nvSpPr>
        <p:spPr>
          <a:xfrm>
            <a:off x="1041338" y="4844023"/>
            <a:ext cx="1254760" cy="3505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80000"/>
              </a:lnSpc>
              <a:spcBef>
                <a:spcPct val="20000"/>
              </a:spcBef>
              <a:buClr>
                <a:schemeClr val="accent2"/>
              </a:buClr>
              <a:buFont typeface="Wingdings" panose="05000000000000000000" pitchFamily="2" charset="2"/>
              <a:buNone/>
            </a:pPr>
            <a:r>
              <a:rPr lang="zh-CN" altLang="en-US" sz="2110" b="1" dirty="0">
                <a:latin typeface="微软雅黑" panose="020B0503020204020204" pitchFamily="34" charset="-122"/>
                <a:ea typeface="微软雅黑" panose="020B0503020204020204" pitchFamily="34" charset="-122"/>
                <a:sym typeface="微软雅黑" panose="020B0503020204020204" pitchFamily="34" charset="-122"/>
              </a:rPr>
              <a:t>发生事故</a:t>
            </a:r>
            <a:endParaRPr lang="zh-CN" altLang="en-US" sz="2110" b="1" dirty="0">
              <a:latin typeface="微软雅黑" panose="020B0503020204020204" pitchFamily="34" charset="-122"/>
              <a:ea typeface="微软雅黑" panose="020B0503020204020204" pitchFamily="34" charset="-122"/>
            </a:endParaRPr>
          </a:p>
        </p:txBody>
      </p:sp>
      <p:sp>
        <p:nvSpPr>
          <p:cNvPr id="25612" name="矩形 12"/>
          <p:cNvSpPr/>
          <p:nvPr/>
        </p:nvSpPr>
        <p:spPr>
          <a:xfrm>
            <a:off x="2584973" y="6292227"/>
            <a:ext cx="1254760" cy="3505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80000"/>
              </a:lnSpc>
              <a:spcBef>
                <a:spcPct val="20000"/>
              </a:spcBef>
              <a:buClr>
                <a:schemeClr val="accent2"/>
              </a:buClr>
              <a:buFont typeface="Wingdings" panose="05000000000000000000" pitchFamily="2" charset="2"/>
              <a:buNone/>
            </a:pPr>
            <a:r>
              <a:rPr lang="zh-CN" altLang="en-US" sz="2110" b="1" dirty="0">
                <a:latin typeface="微软雅黑" panose="020B0503020204020204" pitchFamily="34" charset="-122"/>
                <a:ea typeface="微软雅黑" panose="020B0503020204020204" pitchFamily="34" charset="-122"/>
                <a:sym typeface="微软雅黑" panose="020B0503020204020204" pitchFamily="34" charset="-122"/>
              </a:rPr>
              <a:t>自己痛苦</a:t>
            </a:r>
            <a:endParaRPr lang="zh-CN" altLang="en-US" sz="2110" b="1" dirty="0">
              <a:latin typeface="微软雅黑" panose="020B0503020204020204" pitchFamily="34" charset="-122"/>
              <a:ea typeface="微软雅黑" panose="020B0503020204020204" pitchFamily="34" charset="-122"/>
            </a:endParaRPr>
          </a:p>
        </p:txBody>
      </p:sp>
      <p:sp>
        <p:nvSpPr>
          <p:cNvPr id="25613" name="矩形 13"/>
          <p:cNvSpPr/>
          <p:nvPr/>
        </p:nvSpPr>
        <p:spPr>
          <a:xfrm>
            <a:off x="7914030" y="6583542"/>
            <a:ext cx="1254760" cy="3505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80000"/>
              </a:lnSpc>
              <a:spcBef>
                <a:spcPct val="20000"/>
              </a:spcBef>
              <a:buClr>
                <a:schemeClr val="accent2"/>
              </a:buClr>
              <a:buFont typeface="Wingdings" panose="05000000000000000000" pitchFamily="2" charset="2"/>
              <a:buNone/>
            </a:pPr>
            <a:r>
              <a:rPr lang="zh-CN" altLang="en-US" sz="2110" b="1" dirty="0">
                <a:latin typeface="微软雅黑" panose="020B0503020204020204" pitchFamily="34" charset="-122"/>
                <a:ea typeface="微软雅黑" panose="020B0503020204020204" pitchFamily="34" charset="-122"/>
                <a:sym typeface="微软雅黑" panose="020B0503020204020204" pitchFamily="34" charset="-122"/>
              </a:rPr>
              <a:t>父母伤心</a:t>
            </a:r>
            <a:endParaRPr lang="zh-CN" altLang="en-US" sz="2110" b="1" dirty="0">
              <a:latin typeface="微软雅黑" panose="020B0503020204020204" pitchFamily="34" charset="-122"/>
              <a:ea typeface="微软雅黑" panose="020B0503020204020204" pitchFamily="34" charset="-122"/>
            </a:endParaRPr>
          </a:p>
        </p:txBody>
      </p:sp>
      <p:sp>
        <p:nvSpPr>
          <p:cNvPr id="25614" name="矩形 14"/>
          <p:cNvSpPr/>
          <p:nvPr/>
        </p:nvSpPr>
        <p:spPr>
          <a:xfrm>
            <a:off x="10071174" y="5026513"/>
            <a:ext cx="1790700" cy="3505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80000"/>
              </a:lnSpc>
              <a:spcBef>
                <a:spcPct val="20000"/>
              </a:spcBef>
              <a:buClr>
                <a:schemeClr val="accent2"/>
              </a:buClr>
              <a:buFont typeface="Wingdings" panose="05000000000000000000" pitchFamily="2" charset="2"/>
              <a:buNone/>
            </a:pPr>
            <a:r>
              <a:rPr lang="zh-CN" altLang="en-US" sz="2110" b="1" dirty="0">
                <a:latin typeface="微软雅黑" panose="020B0503020204020204" pitchFamily="34" charset="-122"/>
                <a:ea typeface="微软雅黑" panose="020B0503020204020204" pitchFamily="34" charset="-122"/>
                <a:sym typeface="微软雅黑" panose="020B0503020204020204" pitchFamily="34" charset="-122"/>
              </a:rPr>
              <a:t>妻儿失去依靠</a:t>
            </a:r>
            <a:endParaRPr lang="zh-CN" altLang="en-US" sz="2110" b="1" dirty="0">
              <a:latin typeface="微软雅黑" panose="020B0503020204020204" pitchFamily="34" charset="-122"/>
              <a:ea typeface="微软雅黑" panose="020B0503020204020204" pitchFamily="34" charset="-122"/>
            </a:endParaRPr>
          </a:p>
        </p:txBody>
      </p:sp>
      <p:sp>
        <p:nvSpPr>
          <p:cNvPr id="25615" name="矩形 15"/>
          <p:cNvSpPr/>
          <p:nvPr/>
        </p:nvSpPr>
        <p:spPr>
          <a:xfrm>
            <a:off x="11043992" y="3235093"/>
            <a:ext cx="1254760" cy="3505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80000"/>
              </a:lnSpc>
              <a:spcBef>
                <a:spcPct val="20000"/>
              </a:spcBef>
              <a:buClr>
                <a:schemeClr val="accent2"/>
              </a:buClr>
              <a:buFont typeface="Wingdings" panose="05000000000000000000" pitchFamily="2" charset="2"/>
              <a:buNone/>
            </a:pPr>
            <a:r>
              <a:rPr lang="zh-CN" altLang="en-US" sz="2110" b="1" dirty="0">
                <a:latin typeface="微软雅黑" panose="020B0503020204020204" pitchFamily="34" charset="-122"/>
                <a:ea typeface="微软雅黑" panose="020B0503020204020204" pitchFamily="34" charset="-122"/>
                <a:sym typeface="微软雅黑" panose="020B0503020204020204" pitchFamily="34" charset="-122"/>
              </a:rPr>
              <a:t>家庭破碎</a:t>
            </a:r>
            <a:endParaRPr lang="zh-CN" altLang="en-US" sz="2110" b="1" dirty="0">
              <a:latin typeface="微软雅黑" panose="020B0503020204020204" pitchFamily="34" charset="-122"/>
              <a:ea typeface="微软雅黑" panose="020B0503020204020204" pitchFamily="34" charset="-122"/>
            </a:endParaRPr>
          </a:p>
        </p:txBody>
      </p:sp>
      <p:sp>
        <p:nvSpPr>
          <p:cNvPr id="19" name="矩形 3"/>
          <p:cNvSpPr/>
          <p:nvPr/>
        </p:nvSpPr>
        <p:spPr>
          <a:xfrm>
            <a:off x="3527944" y="1310464"/>
            <a:ext cx="7123825"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漠视安全将带来... </a:t>
            </a:r>
            <a:endParaRPr lang="zh-CN" altLang="en-US" sz="3375"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任意多边形 1"/>
          <p:cNvSpPr/>
          <p:nvPr>
            <p:custDataLst>
              <p:tags r:id="rId7"/>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任意多边形 13"/>
          <p:cNvSpPr/>
          <p:nvPr>
            <p:custDataLst>
              <p:tags r:id="rId8"/>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01  </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图片 1"/>
          <p:cNvPicPr>
            <a:picLocks noChangeAspect="1"/>
          </p:cNvPicPr>
          <p:nvPr/>
        </p:nvPicPr>
        <p:blipFill>
          <a:blip r:embed="rId1"/>
          <a:stretch>
            <a:fillRect/>
          </a:stretch>
        </p:blipFill>
        <p:spPr>
          <a:xfrm>
            <a:off x="4737547" y="1401844"/>
            <a:ext cx="8200352" cy="5454624"/>
          </a:xfrm>
          <a:prstGeom prst="rect">
            <a:avLst/>
          </a:prstGeom>
          <a:noFill/>
          <a:ln w="9525">
            <a:noFill/>
          </a:ln>
        </p:spPr>
      </p:pic>
      <p:sp>
        <p:nvSpPr>
          <p:cNvPr id="92163" name="Rectangle 2"/>
          <p:cNvSpPr>
            <a:spLocks noGrp="1"/>
          </p:cNvSpPr>
          <p:nvPr>
            <p:ph idx="1"/>
          </p:nvPr>
        </p:nvSpPr>
        <p:spPr>
          <a:xfrm>
            <a:off x="1294511" y="2970074"/>
            <a:ext cx="5869831" cy="2924871"/>
          </a:xfrm>
        </p:spPr>
        <p:txBody>
          <a:bodyPr vert="horz" wrap="square" lIns="95095" tIns="49557" rIns="95095" bIns="49557" anchor="t"/>
          <a:lstStyle/>
          <a:p>
            <a:pPr eaLnBrk="1" hangingPunct="1">
              <a:lnSpc>
                <a:spcPct val="150000"/>
              </a:lnSpc>
              <a:spcBef>
                <a:spcPct val="0"/>
              </a:spcBef>
              <a:buFont typeface="Webdings" panose="05030102010509060703" pitchFamily="18" charset="2"/>
              <a:buNone/>
            </a:pPr>
            <a:r>
              <a:rPr lang="en-US" altLang="zh-CN" sz="2110" dirty="0">
                <a:latin typeface="微软雅黑" panose="020B0503020204020204" pitchFamily="34" charset="-122"/>
                <a:ea typeface="微软雅黑" panose="020B0503020204020204" pitchFamily="34" charset="-122"/>
              </a:rPr>
              <a:t>1</a:t>
            </a:r>
            <a:r>
              <a:rPr lang="zh-CN" altLang="en-US" sz="2110" dirty="0">
                <a:latin typeface="微软雅黑" panose="020B0503020204020204" pitchFamily="34" charset="-122"/>
                <a:ea typeface="微软雅黑" panose="020B0503020204020204" pitchFamily="34" charset="-122"/>
              </a:rPr>
              <a:t>、戴安全帽不系扣带或者不收紧；</a:t>
            </a:r>
            <a:endParaRPr lang="zh-CN" altLang="en-US" sz="211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Webdings" panose="05030102010509060703" pitchFamily="18" charset="2"/>
              <a:buNone/>
            </a:pPr>
            <a:r>
              <a:rPr lang="en-US" altLang="zh-CN" sz="2110" dirty="0">
                <a:latin typeface="微软雅黑" panose="020B0503020204020204" pitchFamily="34" charset="-122"/>
                <a:ea typeface="微软雅黑" panose="020B0503020204020204" pitchFamily="34" charset="-122"/>
              </a:rPr>
              <a:t>2</a:t>
            </a:r>
            <a:r>
              <a:rPr lang="zh-CN" altLang="en-US" sz="2110" dirty="0">
                <a:latin typeface="微软雅黑" panose="020B0503020204020204" pitchFamily="34" charset="-122"/>
                <a:ea typeface="微软雅黑" panose="020B0503020204020204" pitchFamily="34" charset="-122"/>
              </a:rPr>
              <a:t>、扣带放在脑后或帽衬内；</a:t>
            </a:r>
            <a:endParaRPr lang="zh-CN" altLang="en-US" sz="211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Webdings" panose="05030102010509060703" pitchFamily="18" charset="2"/>
              <a:buNone/>
            </a:pPr>
            <a:r>
              <a:rPr lang="en-US" altLang="zh-CN" sz="2110" dirty="0">
                <a:latin typeface="微软雅黑" panose="020B0503020204020204" pitchFamily="34" charset="-122"/>
                <a:ea typeface="微软雅黑" panose="020B0503020204020204" pitchFamily="34" charset="-122"/>
              </a:rPr>
              <a:t>3</a:t>
            </a:r>
            <a:r>
              <a:rPr lang="zh-CN" altLang="en-US" sz="2110" dirty="0">
                <a:latin typeface="微软雅黑" panose="020B0503020204020204" pitchFamily="34" charset="-122"/>
                <a:ea typeface="微软雅黑" panose="020B0503020204020204" pitchFamily="34" charset="-122"/>
              </a:rPr>
              <a:t>、帽舌戴在脑后或两侧；</a:t>
            </a:r>
            <a:endParaRPr lang="zh-CN" altLang="en-US" sz="211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Webdings" panose="05030102010509060703" pitchFamily="18" charset="2"/>
              <a:buNone/>
            </a:pPr>
            <a:r>
              <a:rPr lang="en-US" altLang="zh-CN" sz="2110" dirty="0">
                <a:latin typeface="微软雅黑" panose="020B0503020204020204" pitchFamily="34" charset="-122"/>
                <a:ea typeface="微软雅黑" panose="020B0503020204020204" pitchFamily="34" charset="-122"/>
              </a:rPr>
              <a:t>4</a:t>
            </a:r>
            <a:r>
              <a:rPr lang="zh-CN" altLang="en-US" sz="2110" dirty="0">
                <a:latin typeface="微软雅黑" panose="020B0503020204020204" pitchFamily="34" charset="-122"/>
                <a:ea typeface="微软雅黑" panose="020B0503020204020204" pitchFamily="34" charset="-122"/>
              </a:rPr>
              <a:t>、安全帽后箍不按头型调整箍紧；</a:t>
            </a:r>
            <a:endParaRPr lang="zh-CN" altLang="en-US" sz="211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Webdings" panose="05030102010509060703" pitchFamily="18" charset="2"/>
              <a:buNone/>
            </a:pPr>
            <a:r>
              <a:rPr lang="en-US" altLang="zh-CN" sz="2110" dirty="0">
                <a:latin typeface="微软雅黑" panose="020B0503020204020204" pitchFamily="34" charset="-122"/>
                <a:ea typeface="微软雅黑" panose="020B0503020204020204" pitchFamily="34" charset="-122"/>
              </a:rPr>
              <a:t>5</a:t>
            </a:r>
            <a:r>
              <a:rPr lang="zh-CN" altLang="en-US" sz="2110" dirty="0">
                <a:latin typeface="微软雅黑" panose="020B0503020204020204" pitchFamily="34" charset="-122"/>
                <a:ea typeface="微软雅黑" panose="020B0503020204020204" pitchFamily="34" charset="-122"/>
              </a:rPr>
              <a:t>、把安全帽当作小板凳坐或当容器具使用。 </a:t>
            </a:r>
            <a:endParaRPr lang="zh-CN" altLang="en-US" sz="211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Webdings" panose="05030102010509060703" pitchFamily="18" charset="2"/>
              <a:buNone/>
            </a:pPr>
            <a:r>
              <a:rPr lang="zh-CN" altLang="en-US" sz="2110" dirty="0">
                <a:latin typeface="微软雅黑" panose="020B0503020204020204" pitchFamily="34" charset="-122"/>
                <a:ea typeface="微软雅黑" panose="020B0503020204020204" pitchFamily="34" charset="-122"/>
              </a:rPr>
              <a:t>错误戴法降低防护功能，是安全隐患。</a:t>
            </a:r>
            <a:endParaRPr lang="zh-CN" altLang="en-US" sz="2110" dirty="0">
              <a:latin typeface="微软雅黑" panose="020B0503020204020204" pitchFamily="34" charset="-122"/>
              <a:ea typeface="微软雅黑" panose="020B0503020204020204" pitchFamily="34" charset="-122"/>
            </a:endParaRPr>
          </a:p>
        </p:txBody>
      </p:sp>
      <p:sp>
        <p:nvSpPr>
          <p:cNvPr id="92164" name="Rectangle 3"/>
          <p:cNvSpPr>
            <a:spLocks noGrp="1"/>
          </p:cNvSpPr>
          <p:nvPr/>
        </p:nvSpPr>
        <p:spPr>
          <a:xfrm>
            <a:off x="4027082" y="1563090"/>
            <a:ext cx="3807187" cy="416881"/>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685800" eaLnBrk="1" hangingPunct="1">
              <a:spcBef>
                <a:spcPct val="0"/>
              </a:spcBef>
              <a:buFontTx/>
              <a:buNone/>
            </a:pPr>
            <a:r>
              <a:rPr lang="zh-CN" altLang="zh-CN" sz="2530" b="1" dirty="0">
                <a:latin typeface="微软雅黑" panose="020B0503020204020204" pitchFamily="34" charset="-122"/>
                <a:ea typeface="微软雅黑" panose="020B0503020204020204" pitchFamily="34" charset="-122"/>
              </a:rPr>
              <a:t>安全帽佩戴存在的问题</a:t>
            </a:r>
            <a:endParaRPr lang="zh-CN" altLang="zh-CN" sz="2530" b="1" dirty="0">
              <a:latin typeface="微软雅黑" panose="020B0503020204020204" pitchFamily="34" charset="-122"/>
              <a:ea typeface="微软雅黑" panose="020B0503020204020204" pitchFamily="34" charset="-122"/>
            </a:endParaRPr>
          </a:p>
        </p:txBody>
      </p:sp>
      <p:sp>
        <p:nvSpPr>
          <p:cNvPr id="10" name="任意多边形 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custDataLst>
              <p:tags r:id="rId3"/>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06  </a:t>
            </a:r>
            <a:r>
              <a:rPr lang="en-US" altLang="zh-CN"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PPE</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穿戴</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10"/>
          <p:cNvPicPr>
            <a:picLocks noGrp="1" noChangeAspect="1"/>
          </p:cNvPicPr>
          <p:nvPr>
            <p:ph idx="1"/>
          </p:nvPr>
        </p:nvPicPr>
        <p:blipFill>
          <a:blip r:embed="rId1"/>
          <a:srcRect/>
          <a:stretch>
            <a:fillRect/>
          </a:stretch>
        </p:blipFill>
        <p:spPr>
          <a:xfrm>
            <a:off x="2523901" y="2106192"/>
            <a:ext cx="8679180" cy="4773215"/>
          </a:xfrm>
        </p:spPr>
      </p:pic>
      <p:sp>
        <p:nvSpPr>
          <p:cNvPr id="93187" name="Text Box 3"/>
          <p:cNvSpPr txBox="1"/>
          <p:nvPr/>
        </p:nvSpPr>
        <p:spPr>
          <a:xfrm>
            <a:off x="672812" y="1237035"/>
            <a:ext cx="1759611" cy="610870"/>
          </a:xfrm>
          <a:prstGeom prst="rect">
            <a:avLst/>
          </a:prstGeom>
          <a:noFill/>
          <a:ln w="9525">
            <a:noFill/>
          </a:ln>
        </p:spPr>
        <p:txBody>
          <a:bodyPr wrap="square"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2、护腕</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10" name="任意多边形 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custDataLst>
              <p:tags r:id="rId3"/>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06  </a:t>
            </a:r>
            <a:r>
              <a:rPr lang="en-US" altLang="zh-CN"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PPE</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穿戴</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7490" y="1816534"/>
            <a:ext cx="4903769" cy="5119985"/>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75542" y="2147066"/>
            <a:ext cx="9795888" cy="43663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pic>
        <p:nvPicPr>
          <p:cNvPr id="94211" name="Picture 2" descr="11"/>
          <p:cNvPicPr>
            <a:picLocks noGrp="1" noChangeAspect="1"/>
          </p:cNvPicPr>
          <p:nvPr>
            <p:ph sz="half" idx="4294967295"/>
          </p:nvPr>
        </p:nvPicPr>
        <p:blipFill>
          <a:blip r:embed="rId1"/>
          <a:srcRect/>
          <a:stretch>
            <a:fillRect/>
          </a:stretch>
        </p:blipFill>
        <p:spPr>
          <a:xfrm>
            <a:off x="1675765" y="2456180"/>
            <a:ext cx="5464810" cy="4057015"/>
          </a:xfrm>
        </p:spPr>
      </p:pic>
      <p:pic>
        <p:nvPicPr>
          <p:cNvPr id="94212" name="Picture 3" descr="12"/>
          <p:cNvPicPr>
            <a:picLocks noGrp="1"/>
          </p:cNvPicPr>
          <p:nvPr>
            <p:ph sz="half" idx="4294967295"/>
          </p:nvPr>
        </p:nvPicPr>
        <p:blipFill>
          <a:blip r:embed="rId2"/>
          <a:srcRect/>
          <a:stretch>
            <a:fillRect/>
          </a:stretch>
        </p:blipFill>
        <p:spPr>
          <a:xfrm>
            <a:off x="7827010" y="2301875"/>
            <a:ext cx="3644900" cy="4057015"/>
          </a:xfrm>
        </p:spPr>
      </p:pic>
      <p:sp>
        <p:nvSpPr>
          <p:cNvPr id="94213" name="Rectangle 4"/>
          <p:cNvSpPr>
            <a:spLocks noGrp="1"/>
          </p:cNvSpPr>
          <p:nvPr/>
        </p:nvSpPr>
        <p:spPr>
          <a:xfrm>
            <a:off x="1675542" y="1552716"/>
            <a:ext cx="9795888" cy="607744"/>
          </a:xfrm>
          <a:prstGeom prst="rect">
            <a:avLst/>
          </a:prstGeom>
          <a:solidFill>
            <a:schemeClr val="accent2"/>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685800" eaLnBrk="1" hangingPunct="1">
              <a:spcBef>
                <a:spcPct val="0"/>
              </a:spcBef>
              <a:buFontTx/>
              <a:buNone/>
            </a:pPr>
            <a:endParaRPr lang="zh-CN" altLang="zh-CN" sz="2955" b="1" dirty="0">
              <a:solidFill>
                <a:srgbClr val="238989"/>
              </a:solidFill>
              <a:latin typeface="微软雅黑" panose="020B0503020204020204" pitchFamily="34" charset="-122"/>
              <a:ea typeface="微软雅黑" panose="020B0503020204020204" pitchFamily="34" charset="-122"/>
            </a:endParaRPr>
          </a:p>
        </p:txBody>
      </p:sp>
      <p:sp>
        <p:nvSpPr>
          <p:cNvPr id="94216" name="矩形 2"/>
          <p:cNvSpPr/>
          <p:nvPr/>
        </p:nvSpPr>
        <p:spPr>
          <a:xfrm>
            <a:off x="5751363" y="1749801"/>
            <a:ext cx="1789430" cy="480060"/>
          </a:xfrm>
          <a:prstGeom prst="rect">
            <a:avLst/>
          </a:prstGeom>
          <a:noFill/>
          <a:ln w="9525">
            <a:noFill/>
          </a:ln>
        </p:spPr>
        <p:txBody>
          <a:bodyPr wrap="none">
            <a:spAutoFit/>
          </a:bodyPr>
          <a:lstStyle/>
          <a:p>
            <a:pPr algn="ctr" eaLnBrk="1" hangingPunct="1"/>
            <a:r>
              <a:rPr lang="zh-CN" altLang="zh-CN" sz="2530" dirty="0">
                <a:solidFill>
                  <a:schemeClr val="bg1"/>
                </a:solidFill>
                <a:latin typeface="微软雅黑" panose="020B0503020204020204" pitchFamily="34" charset="-122"/>
                <a:ea typeface="微软雅黑" panose="020B0503020204020204" pitchFamily="34" charset="-122"/>
              </a:rPr>
              <a:t>正确的佩戴</a:t>
            </a:r>
            <a:endParaRPr lang="zh-CN" altLang="zh-CN" sz="2530" dirty="0">
              <a:solidFill>
                <a:schemeClr val="bg1"/>
              </a:solidFill>
              <a:latin typeface="微软雅黑" panose="020B0503020204020204" pitchFamily="34" charset="-122"/>
              <a:ea typeface="微软雅黑" panose="020B0503020204020204" pitchFamily="34" charset="-122"/>
            </a:endParaRPr>
          </a:p>
        </p:txBody>
      </p:sp>
      <p:sp>
        <p:nvSpPr>
          <p:cNvPr id="10" name="任意多边形 9"/>
          <p:cNvSpPr/>
          <p:nvPr>
            <p:custDataLst>
              <p:tags r:id="rId3"/>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custDataLst>
              <p:tags r:id="rId4"/>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06  </a:t>
            </a:r>
            <a:r>
              <a:rPr lang="en-US" altLang="zh-CN"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PPE</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穿戴</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5966" y="2420436"/>
            <a:ext cx="8928298" cy="3833031"/>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287107" y="1835187"/>
            <a:ext cx="8541894" cy="516498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pic>
        <p:nvPicPr>
          <p:cNvPr id="95235" name="Picture 2" descr="16"/>
          <p:cNvPicPr>
            <a:picLocks noGrp="1" noChangeAspect="1"/>
          </p:cNvPicPr>
          <p:nvPr>
            <p:ph sz="quarter" idx="4294967295"/>
          </p:nvPr>
        </p:nvPicPr>
        <p:blipFill>
          <a:blip r:embed="rId1"/>
          <a:srcRect/>
          <a:stretch>
            <a:fillRect/>
          </a:stretch>
        </p:blipFill>
        <p:spPr>
          <a:xfrm>
            <a:off x="2287270" y="2112010"/>
            <a:ext cx="3879215" cy="2306955"/>
          </a:xfrm>
        </p:spPr>
      </p:pic>
      <p:pic>
        <p:nvPicPr>
          <p:cNvPr id="95236" name="Picture 3" descr="13"/>
          <p:cNvPicPr>
            <a:picLocks noGrp="1"/>
          </p:cNvPicPr>
          <p:nvPr>
            <p:ph sz="quarter" idx="4294967295"/>
          </p:nvPr>
        </p:nvPicPr>
        <p:blipFill>
          <a:blip r:embed="rId2"/>
          <a:srcRect/>
          <a:stretch>
            <a:fillRect/>
          </a:stretch>
        </p:blipFill>
        <p:spPr>
          <a:xfrm>
            <a:off x="6944995" y="2054860"/>
            <a:ext cx="3884295" cy="2306955"/>
          </a:xfrm>
        </p:spPr>
      </p:pic>
      <p:pic>
        <p:nvPicPr>
          <p:cNvPr id="95237" name="Picture 4" descr="14"/>
          <p:cNvPicPr>
            <a:picLocks noGrp="1"/>
          </p:cNvPicPr>
          <p:nvPr>
            <p:ph sz="quarter" idx="4294967295"/>
          </p:nvPr>
        </p:nvPicPr>
        <p:blipFill>
          <a:blip r:embed="rId3"/>
          <a:srcRect/>
          <a:stretch>
            <a:fillRect/>
          </a:stretch>
        </p:blipFill>
        <p:spPr>
          <a:xfrm>
            <a:off x="2287270" y="4694555"/>
            <a:ext cx="3879215" cy="2305685"/>
          </a:xfrm>
        </p:spPr>
      </p:pic>
      <p:pic>
        <p:nvPicPr>
          <p:cNvPr id="95238" name="Picture 5" descr="15"/>
          <p:cNvPicPr>
            <a:picLocks noGrp="1"/>
          </p:cNvPicPr>
          <p:nvPr>
            <p:ph sz="quarter" idx="4294967295"/>
          </p:nvPr>
        </p:nvPicPr>
        <p:blipFill>
          <a:blip r:embed="rId4"/>
          <a:srcRect/>
          <a:stretch>
            <a:fillRect/>
          </a:stretch>
        </p:blipFill>
        <p:spPr>
          <a:xfrm>
            <a:off x="6944995" y="4694555"/>
            <a:ext cx="3884295" cy="2305685"/>
          </a:xfrm>
        </p:spPr>
      </p:pic>
      <p:sp>
        <p:nvSpPr>
          <p:cNvPr id="95241" name="Rectangle 4"/>
          <p:cNvSpPr>
            <a:spLocks noGrp="1"/>
          </p:cNvSpPr>
          <p:nvPr/>
        </p:nvSpPr>
        <p:spPr>
          <a:xfrm>
            <a:off x="2287107" y="1237489"/>
            <a:ext cx="8541894" cy="607744"/>
          </a:xfrm>
          <a:prstGeom prst="rect">
            <a:avLst/>
          </a:prstGeom>
          <a:solidFill>
            <a:schemeClr val="accent2"/>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685800" eaLnBrk="1" hangingPunct="1">
              <a:spcBef>
                <a:spcPct val="0"/>
              </a:spcBef>
              <a:buFontTx/>
              <a:buNone/>
            </a:pPr>
            <a:endParaRPr lang="zh-CN" altLang="zh-CN" sz="2955" b="1" dirty="0">
              <a:solidFill>
                <a:srgbClr val="238989"/>
              </a:solidFill>
              <a:latin typeface="微软雅黑" panose="020B0503020204020204" pitchFamily="34" charset="-122"/>
              <a:ea typeface="微软雅黑" panose="020B0503020204020204" pitchFamily="34" charset="-122"/>
            </a:endParaRPr>
          </a:p>
        </p:txBody>
      </p:sp>
      <p:sp>
        <p:nvSpPr>
          <p:cNvPr id="95242" name="Text Box 6"/>
          <p:cNvSpPr txBox="1"/>
          <p:nvPr/>
        </p:nvSpPr>
        <p:spPr>
          <a:xfrm>
            <a:off x="5528406" y="1380999"/>
            <a:ext cx="2062480" cy="54610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2955" b="1" dirty="0">
                <a:solidFill>
                  <a:schemeClr val="bg1"/>
                </a:solidFill>
                <a:latin typeface="微软雅黑" panose="020B0503020204020204" pitchFamily="34" charset="-122"/>
                <a:ea typeface="微软雅黑" panose="020B0503020204020204" pitchFamily="34" charset="-122"/>
              </a:rPr>
              <a:t>错误的佩戴</a:t>
            </a:r>
            <a:endParaRPr lang="zh-CN" altLang="en-US" sz="2955" b="1" dirty="0">
              <a:solidFill>
                <a:schemeClr val="bg1"/>
              </a:solidFill>
              <a:latin typeface="微软雅黑" panose="020B0503020204020204" pitchFamily="34" charset="-122"/>
              <a:ea typeface="微软雅黑" panose="020B0503020204020204" pitchFamily="34" charset="-122"/>
            </a:endParaRPr>
          </a:p>
        </p:txBody>
      </p:sp>
      <p:sp>
        <p:nvSpPr>
          <p:cNvPr id="2" name="任意多边形 1"/>
          <p:cNvSpPr/>
          <p:nvPr>
            <p:custDataLst>
              <p:tags r:id="rId5"/>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custDataLst>
              <p:tags r:id="rId6"/>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06  </a:t>
            </a:r>
            <a:r>
              <a:rPr lang="en-US" altLang="zh-CN"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PPE</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穿戴</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3851" y="2000604"/>
            <a:ext cx="7723584" cy="467782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17"/>
          <p:cNvPicPr>
            <a:picLocks noGrp="1" noChangeAspect="1"/>
          </p:cNvPicPr>
          <p:nvPr>
            <p:ph idx="1"/>
          </p:nvPr>
        </p:nvPicPr>
        <p:blipFill>
          <a:blip r:embed="rId1"/>
          <a:srcRect l="16209" r="11241"/>
          <a:stretch>
            <a:fillRect/>
          </a:stretch>
        </p:blipFill>
        <p:spPr>
          <a:xfrm>
            <a:off x="2551871" y="2909802"/>
            <a:ext cx="3569447" cy="2760797"/>
          </a:xfrm>
        </p:spPr>
      </p:pic>
      <p:sp>
        <p:nvSpPr>
          <p:cNvPr id="96259" name="Rectangle 3"/>
          <p:cNvSpPr>
            <a:spLocks noGrp="1"/>
          </p:cNvSpPr>
          <p:nvPr/>
        </p:nvSpPr>
        <p:spPr>
          <a:xfrm>
            <a:off x="1031587" y="1096873"/>
            <a:ext cx="5998747" cy="610870"/>
          </a:xfrm>
          <a:prstGeom prst="rect">
            <a:avLst/>
          </a:prstGeom>
          <a:noFill/>
          <a:ln w="9525">
            <a:noFill/>
          </a:ln>
        </p:spPr>
        <p:txBody>
          <a:bodyPr wrap="square"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3、皮手套</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2" name="图文框 1"/>
          <p:cNvSpPr/>
          <p:nvPr/>
        </p:nvSpPr>
        <p:spPr>
          <a:xfrm>
            <a:off x="1796796" y="2097804"/>
            <a:ext cx="9303666" cy="4436695"/>
          </a:xfrm>
          <a:prstGeom prst="frame">
            <a:avLst>
              <a:gd name="adj1" fmla="val 24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mn-lt"/>
              <a:ea typeface="+mn-ea"/>
              <a:cs typeface="+mn-cs"/>
            </a:endParaRPr>
          </a:p>
        </p:txBody>
      </p:sp>
      <p:sp>
        <p:nvSpPr>
          <p:cNvPr id="96263" name="矩形 2"/>
          <p:cNvSpPr/>
          <p:nvPr/>
        </p:nvSpPr>
        <p:spPr>
          <a:xfrm>
            <a:off x="6354035" y="2780887"/>
            <a:ext cx="4175516" cy="3011170"/>
          </a:xfrm>
          <a:prstGeom prst="rect">
            <a:avLst/>
          </a:prstGeom>
          <a:noFill/>
          <a:ln w="9525">
            <a:noFill/>
          </a:ln>
        </p:spPr>
        <p:txBody>
          <a:bodyPr>
            <a:spAutoFit/>
          </a:bodyPr>
          <a:lstStyle/>
          <a:p>
            <a:pPr eaLnBrk="1" hangingPunct="1">
              <a:lnSpc>
                <a:spcPct val="150000"/>
              </a:lnSpc>
              <a:buFont typeface="Webdings" panose="05030102010509060703" pitchFamily="18" charset="2"/>
            </a:pPr>
            <a:r>
              <a:rPr lang="zh-CN" altLang="en-US" sz="2110" b="0" dirty="0">
                <a:latin typeface="微软雅黑" panose="020B0503020204020204" pitchFamily="34" charset="-122"/>
                <a:ea typeface="微软雅黑" panose="020B0503020204020204" pitchFamily="34" charset="-122"/>
              </a:rPr>
              <a:t>作用：</a:t>
            </a:r>
            <a:endParaRPr lang="zh-CN" altLang="en-US" sz="2110" b="0" dirty="0">
              <a:latin typeface="微软雅黑" panose="020B0503020204020204" pitchFamily="34" charset="-122"/>
              <a:ea typeface="微软雅黑" panose="020B0503020204020204" pitchFamily="34" charset="-122"/>
            </a:endParaRPr>
          </a:p>
          <a:p>
            <a:pPr eaLnBrk="1" hangingPunct="1">
              <a:lnSpc>
                <a:spcPct val="150000"/>
              </a:lnSpc>
              <a:buAutoNum type="circleNumDbPlain"/>
            </a:pPr>
            <a:r>
              <a:rPr lang="zh-CN" altLang="en-US" sz="2110" b="0" dirty="0">
                <a:latin typeface="微软雅黑" panose="020B0503020204020204" pitchFamily="34" charset="-122"/>
                <a:ea typeface="微软雅黑" panose="020B0503020204020204" pitchFamily="34" charset="-122"/>
              </a:rPr>
              <a:t>防止火与高温、低温得伤害；</a:t>
            </a:r>
            <a:endParaRPr lang="zh-CN" altLang="en-US" sz="2110" b="0" dirty="0">
              <a:latin typeface="微软雅黑" panose="020B0503020204020204" pitchFamily="34" charset="-122"/>
              <a:ea typeface="微软雅黑" panose="020B0503020204020204" pitchFamily="34" charset="-122"/>
            </a:endParaRPr>
          </a:p>
          <a:p>
            <a:pPr eaLnBrk="1" hangingPunct="1">
              <a:lnSpc>
                <a:spcPct val="150000"/>
              </a:lnSpc>
              <a:buAutoNum type="circleNumDbPlain"/>
            </a:pPr>
            <a:r>
              <a:rPr lang="zh-CN" altLang="en-US" sz="2110" b="0" dirty="0">
                <a:latin typeface="微软雅黑" panose="020B0503020204020204" pitchFamily="34" charset="-122"/>
                <a:ea typeface="微软雅黑" panose="020B0503020204020204" pitchFamily="34" charset="-122"/>
              </a:rPr>
              <a:t>防止电磁与电离辐射的伤害；</a:t>
            </a:r>
            <a:endParaRPr lang="zh-CN" altLang="en-US" sz="2110" b="0" dirty="0">
              <a:latin typeface="微软雅黑" panose="020B0503020204020204" pitchFamily="34" charset="-122"/>
              <a:ea typeface="微软雅黑" panose="020B0503020204020204" pitchFamily="34" charset="-122"/>
            </a:endParaRPr>
          </a:p>
          <a:p>
            <a:pPr eaLnBrk="1" hangingPunct="1">
              <a:lnSpc>
                <a:spcPct val="150000"/>
              </a:lnSpc>
              <a:buAutoNum type="circleNumDbPlain"/>
            </a:pPr>
            <a:r>
              <a:rPr lang="zh-CN" altLang="en-US" sz="2110" b="0" dirty="0">
                <a:latin typeface="微软雅黑" panose="020B0503020204020204" pitchFamily="34" charset="-122"/>
                <a:ea typeface="微软雅黑" panose="020B0503020204020204" pitchFamily="34" charset="-122"/>
              </a:rPr>
              <a:t>防止电、化学物质的伤害；</a:t>
            </a:r>
            <a:endParaRPr lang="zh-CN" altLang="en-US" sz="2110" b="0" dirty="0">
              <a:latin typeface="微软雅黑" panose="020B0503020204020204" pitchFamily="34" charset="-122"/>
              <a:ea typeface="微软雅黑" panose="020B0503020204020204" pitchFamily="34" charset="-122"/>
            </a:endParaRPr>
          </a:p>
          <a:p>
            <a:pPr eaLnBrk="1" hangingPunct="1">
              <a:lnSpc>
                <a:spcPct val="150000"/>
              </a:lnSpc>
              <a:buAutoNum type="circleNumDbPlain"/>
            </a:pPr>
            <a:r>
              <a:rPr lang="zh-CN" altLang="en-US" sz="2110" b="0" dirty="0">
                <a:latin typeface="微软雅黑" panose="020B0503020204020204" pitchFamily="34" charset="-122"/>
                <a:ea typeface="微软雅黑" panose="020B0503020204020204" pitchFamily="34" charset="-122"/>
              </a:rPr>
              <a:t>防止撞击、切割、擦伤、微生物侵害以及感染。</a:t>
            </a:r>
            <a:endParaRPr lang="zh-CN" altLang="en-US" sz="2110" b="0" dirty="0">
              <a:latin typeface="微软雅黑" panose="020B0503020204020204" pitchFamily="34" charset="-122"/>
              <a:ea typeface="微软雅黑" panose="020B0503020204020204" pitchFamily="34" charset="-122"/>
            </a:endParaRPr>
          </a:p>
        </p:txBody>
      </p:sp>
      <p:sp>
        <p:nvSpPr>
          <p:cNvPr id="3" name="任意多边形 2"/>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custDataLst>
              <p:tags r:id="rId3"/>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6"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06  </a:t>
            </a:r>
            <a:r>
              <a:rPr lang="en-US" altLang="zh-CN"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PPE</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穿戴</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871" y="2946576"/>
            <a:ext cx="3568700" cy="27559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228275" y="6308854"/>
            <a:ext cx="3949496" cy="581660"/>
          </a:xfrm>
        </p:spPr>
        <p:txBody>
          <a:bodyPr vert="horz" wrap="square" lIns="96435" tIns="48217" rIns="96435" bIns="48217" numCol="1" anchor="ctr" anchorCtr="0" compatLnSpc="1">
            <a:spAutoFit/>
          </a:bodyPr>
          <a:lstStyle/>
          <a:p>
            <a:pPr marL="0" marR="0" lvl="0" indent="0" algn="l" defTabSz="914400" rtl="0" eaLnBrk="1" fontAlgn="base" latinLnBrk="0" hangingPunct="1">
              <a:lnSpc>
                <a:spcPct val="150000"/>
              </a:lnSpc>
              <a:spcBef>
                <a:spcPct val="0"/>
              </a:spcBef>
              <a:spcAft>
                <a:spcPct val="0"/>
              </a:spcAft>
              <a:buClrTx/>
              <a:buSzTx/>
              <a:buFont typeface="Webdings" panose="05030102010509060703" pitchFamily="18" charset="2"/>
              <a:buNone/>
              <a:defRPr/>
            </a:pPr>
            <a:r>
              <a:rPr kumimoji="0" lang="zh-CN" altLang="en-US" sz="211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作用：防止切割、擦伤。</a:t>
            </a:r>
            <a:endParaRPr kumimoji="0" lang="zh-CN" altLang="en-US" sz="211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pic>
        <p:nvPicPr>
          <p:cNvPr id="97283" name="Picture 3" descr="18"/>
          <p:cNvPicPr>
            <a:picLocks noGrp="1" noChangeAspect="1"/>
          </p:cNvPicPr>
          <p:nvPr>
            <p:ph idx="1"/>
          </p:nvPr>
        </p:nvPicPr>
        <p:blipFill>
          <a:blip r:embed="rId1"/>
          <a:srcRect l="9286" t="7973" r="6194" b="9300"/>
          <a:stretch>
            <a:fillRect/>
          </a:stretch>
        </p:blipFill>
        <p:spPr>
          <a:xfrm>
            <a:off x="3228275" y="2309483"/>
            <a:ext cx="7252741" cy="3947821"/>
          </a:xfrm>
        </p:spPr>
      </p:pic>
      <p:sp>
        <p:nvSpPr>
          <p:cNvPr id="97284" name="Text Box 4"/>
          <p:cNvSpPr txBox="1"/>
          <p:nvPr/>
        </p:nvSpPr>
        <p:spPr>
          <a:xfrm>
            <a:off x="744567" y="1165280"/>
            <a:ext cx="2625184" cy="610870"/>
          </a:xfrm>
          <a:prstGeom prst="rect">
            <a:avLst/>
          </a:prstGeom>
          <a:noFill/>
          <a:ln w="9525">
            <a:noFill/>
          </a:ln>
        </p:spPr>
        <p:txBody>
          <a:bodyPr wrap="square"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4、钢丝手套</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7" name="图文框 6"/>
          <p:cNvSpPr/>
          <p:nvPr/>
        </p:nvSpPr>
        <p:spPr>
          <a:xfrm>
            <a:off x="2356005" y="1966268"/>
            <a:ext cx="9301992" cy="5121453"/>
          </a:xfrm>
          <a:prstGeom prst="frame">
            <a:avLst>
              <a:gd name="adj1" fmla="val 24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mn-lt"/>
              <a:ea typeface="+mn-ea"/>
              <a:cs typeface="+mn-cs"/>
            </a:endParaRPr>
          </a:p>
        </p:txBody>
      </p:sp>
      <p:sp>
        <p:nvSpPr>
          <p:cNvPr id="3" name="任意多边形 2"/>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custDataLst>
              <p:tags r:id="rId3"/>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2"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06  </a:t>
            </a:r>
            <a:r>
              <a:rPr lang="en-US" altLang="zh-CN"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PPE</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穿戴</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9751" y="2497722"/>
            <a:ext cx="7251700" cy="39497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3"/>
          <p:cNvSpPr txBox="1"/>
          <p:nvPr/>
        </p:nvSpPr>
        <p:spPr>
          <a:xfrm>
            <a:off x="661555" y="1254180"/>
            <a:ext cx="2625184" cy="610870"/>
          </a:xfrm>
          <a:prstGeom prst="rect">
            <a:avLst/>
          </a:prstGeom>
          <a:noFill/>
          <a:ln w="9525">
            <a:noFill/>
          </a:ln>
        </p:spPr>
        <p:txBody>
          <a:bodyPr anchor="ctr">
            <a:spAutoFit/>
          </a:bodyPr>
          <a:lstStyle/>
          <a:p>
            <a:pPr>
              <a:buFont typeface="Arial" panose="020B0604020202020204" pitchFamily="34" charset="0"/>
            </a:pPr>
            <a:r>
              <a:rPr lang="en-US" altLang="zh-CN" sz="3375" dirty="0">
                <a:solidFill>
                  <a:srgbClr val="000000"/>
                </a:solidFill>
                <a:latin typeface="微软雅黑" panose="020B0503020204020204" pitchFamily="34" charset="-122"/>
                <a:ea typeface="微软雅黑" panose="020B0503020204020204" pitchFamily="34" charset="-122"/>
              </a:rPr>
              <a:t>5</a:t>
            </a:r>
            <a:r>
              <a:rPr lang="zh-CN" altLang="en-US" sz="3375" dirty="0">
                <a:solidFill>
                  <a:srgbClr val="000000"/>
                </a:solidFill>
                <a:latin typeface="微软雅黑" panose="020B0503020204020204" pitchFamily="34" charset="-122"/>
                <a:ea typeface="微软雅黑" panose="020B0503020204020204" pitchFamily="34" charset="-122"/>
              </a:rPr>
              <a:t>、防护眼镜</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6" name="图文框 5"/>
          <p:cNvSpPr/>
          <p:nvPr/>
        </p:nvSpPr>
        <p:spPr>
          <a:xfrm>
            <a:off x="2212495" y="1966268"/>
            <a:ext cx="9301992" cy="5121453"/>
          </a:xfrm>
          <a:prstGeom prst="frame">
            <a:avLst>
              <a:gd name="adj1" fmla="val 24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mn-lt"/>
              <a:ea typeface="+mn-ea"/>
              <a:cs typeface="+mn-cs"/>
            </a:endParaRPr>
          </a:p>
        </p:txBody>
      </p:sp>
      <p:pic>
        <p:nvPicPr>
          <p:cNvPr id="98310" name="图片 1"/>
          <p:cNvPicPr>
            <a:picLocks noChangeAspect="1"/>
          </p:cNvPicPr>
          <p:nvPr/>
        </p:nvPicPr>
        <p:blipFill>
          <a:blip r:embed="rId1"/>
          <a:srcRect t="25479" b="19348"/>
          <a:stretch>
            <a:fillRect/>
          </a:stretch>
        </p:blipFill>
        <p:spPr>
          <a:xfrm>
            <a:off x="3314135" y="2651025"/>
            <a:ext cx="7088667" cy="3909315"/>
          </a:xfrm>
          <a:prstGeom prst="rect">
            <a:avLst/>
          </a:prstGeom>
          <a:noFill/>
          <a:ln w="9525">
            <a:noFill/>
          </a:ln>
        </p:spPr>
      </p:pic>
      <p:sp>
        <p:nvSpPr>
          <p:cNvPr id="3" name="任意多边形 2"/>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custDataLst>
              <p:tags r:id="rId3"/>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2"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06  </a:t>
            </a:r>
            <a:r>
              <a:rPr lang="en-US" altLang="zh-CN"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PPE</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穿戴</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3"/>
          <p:cNvSpPr txBox="1"/>
          <p:nvPr/>
        </p:nvSpPr>
        <p:spPr>
          <a:xfrm>
            <a:off x="663287" y="1153388"/>
            <a:ext cx="1759611" cy="610870"/>
          </a:xfrm>
          <a:prstGeom prst="rect">
            <a:avLst/>
          </a:prstGeom>
          <a:noFill/>
          <a:ln w="9525">
            <a:noFill/>
          </a:ln>
        </p:spPr>
        <p:txBody>
          <a:bodyPr anchor="ctr">
            <a:spAutoFit/>
          </a:bodyPr>
          <a:lstStyle/>
          <a:p>
            <a:pPr>
              <a:buFont typeface="Arial" panose="020B0604020202020204" pitchFamily="34" charset="0"/>
            </a:pPr>
            <a:r>
              <a:rPr lang="en-US" altLang="zh-CN" sz="3375" dirty="0">
                <a:solidFill>
                  <a:srgbClr val="000000"/>
                </a:solidFill>
                <a:latin typeface="微软雅黑" panose="020B0503020204020204" pitchFamily="34" charset="-122"/>
                <a:ea typeface="微软雅黑" panose="020B0503020204020204" pitchFamily="34" charset="-122"/>
              </a:rPr>
              <a:t>6</a:t>
            </a:r>
            <a:r>
              <a:rPr lang="zh-CN" altLang="en-US" sz="3375" dirty="0">
                <a:solidFill>
                  <a:srgbClr val="000000"/>
                </a:solidFill>
                <a:latin typeface="微软雅黑" panose="020B0503020204020204" pitchFamily="34" charset="-122"/>
                <a:ea typeface="微软雅黑" panose="020B0503020204020204" pitchFamily="34" charset="-122"/>
              </a:rPr>
              <a:t>、工鞋</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6" name="图文框 5"/>
          <p:cNvSpPr/>
          <p:nvPr/>
        </p:nvSpPr>
        <p:spPr>
          <a:xfrm>
            <a:off x="2140740" y="1966268"/>
            <a:ext cx="9301992" cy="5121453"/>
          </a:xfrm>
          <a:prstGeom prst="frame">
            <a:avLst>
              <a:gd name="adj1" fmla="val 24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7" rIns="96435" bIns="48217"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mn-lt"/>
              <a:ea typeface="+mn-ea"/>
              <a:cs typeface="+mn-cs"/>
            </a:endParaRPr>
          </a:p>
        </p:txBody>
      </p:sp>
      <p:pic>
        <p:nvPicPr>
          <p:cNvPr id="99334" name="图片 1"/>
          <p:cNvPicPr>
            <a:picLocks noChangeAspect="1"/>
          </p:cNvPicPr>
          <p:nvPr/>
        </p:nvPicPr>
        <p:blipFill>
          <a:blip r:embed="rId1"/>
          <a:srcRect t="3696" b="7060"/>
          <a:stretch>
            <a:fillRect/>
          </a:stretch>
        </p:blipFill>
        <p:spPr>
          <a:xfrm>
            <a:off x="3170387" y="2515413"/>
            <a:ext cx="7242695" cy="4024836"/>
          </a:xfrm>
          <a:prstGeom prst="rect">
            <a:avLst/>
          </a:prstGeom>
          <a:noFill/>
          <a:ln w="9525">
            <a:noFill/>
          </a:ln>
        </p:spPr>
      </p:pic>
      <p:sp>
        <p:nvSpPr>
          <p:cNvPr id="3" name="任意多边形 2"/>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custDataLst>
              <p:tags r:id="rId3"/>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2"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06  </a:t>
            </a:r>
            <a:r>
              <a:rPr lang="en-US" altLang="zh-CN"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PPE</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穿戴</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5314105" y="3637144"/>
            <a:ext cx="2345589" cy="23455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3" name="同心圆 2"/>
          <p:cNvSpPr/>
          <p:nvPr/>
        </p:nvSpPr>
        <p:spPr>
          <a:xfrm>
            <a:off x="4336358" y="2651025"/>
            <a:ext cx="4301083" cy="4301083"/>
          </a:xfrm>
          <a:prstGeom prst="donut">
            <a:avLst>
              <a:gd name="adj" fmla="val 272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tx1"/>
              </a:solidFill>
              <a:effectLst/>
              <a:uLnTx/>
              <a:uFillTx/>
              <a:latin typeface="+mn-lt"/>
              <a:ea typeface="+mn-ea"/>
              <a:cs typeface="+mn-cs"/>
            </a:endParaRPr>
          </a:p>
        </p:txBody>
      </p:sp>
      <p:sp>
        <p:nvSpPr>
          <p:cNvPr id="4" name="椭圆 3"/>
          <p:cNvSpPr/>
          <p:nvPr/>
        </p:nvSpPr>
        <p:spPr>
          <a:xfrm>
            <a:off x="5905106" y="2086812"/>
            <a:ext cx="1165260" cy="11652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5" name="椭圆 4"/>
          <p:cNvSpPr/>
          <p:nvPr/>
        </p:nvSpPr>
        <p:spPr>
          <a:xfrm>
            <a:off x="7961054" y="3828005"/>
            <a:ext cx="1165260" cy="11652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6" name="椭圆 5"/>
          <p:cNvSpPr/>
          <p:nvPr/>
        </p:nvSpPr>
        <p:spPr>
          <a:xfrm>
            <a:off x="7080412" y="5930831"/>
            <a:ext cx="1165260" cy="116693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7" name="椭圆 6"/>
          <p:cNvSpPr/>
          <p:nvPr/>
        </p:nvSpPr>
        <p:spPr>
          <a:xfrm>
            <a:off x="4599211" y="5883953"/>
            <a:ext cx="1166935" cy="116693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8" name="椭圆 7"/>
          <p:cNvSpPr/>
          <p:nvPr/>
        </p:nvSpPr>
        <p:spPr>
          <a:xfrm>
            <a:off x="3847485" y="3853118"/>
            <a:ext cx="1166935" cy="11652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26633" name="矩形 219"/>
          <p:cNvSpPr/>
          <p:nvPr/>
        </p:nvSpPr>
        <p:spPr>
          <a:xfrm>
            <a:off x="2292130" y="4244887"/>
            <a:ext cx="1555355" cy="3835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1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事业的发展 </a:t>
            </a:r>
            <a:endParaRPr lang="zh-CN" altLang="en-US" sz="1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634" name="矩形 222"/>
          <p:cNvSpPr/>
          <p:nvPr/>
        </p:nvSpPr>
        <p:spPr>
          <a:xfrm>
            <a:off x="5615466" y="1634771"/>
            <a:ext cx="1744542" cy="3835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1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健康的身体</a:t>
            </a:r>
            <a:endParaRPr lang="zh-CN" altLang="en-US" sz="1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635" name="矩形 210"/>
          <p:cNvSpPr/>
          <p:nvPr/>
        </p:nvSpPr>
        <p:spPr>
          <a:xfrm>
            <a:off x="9107898" y="4241538"/>
            <a:ext cx="1632368" cy="3835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1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父母的安心</a:t>
            </a:r>
            <a:endParaRPr lang="zh-CN" altLang="en-US" sz="1900" b="1" dirty="0">
              <a:solidFill>
                <a:srgbClr val="000000"/>
              </a:solidFill>
              <a:latin typeface="微软雅黑" panose="020B0503020204020204" pitchFamily="34" charset="-122"/>
              <a:ea typeface="微软雅黑" panose="020B0503020204020204" pitchFamily="34" charset="-122"/>
            </a:endParaRPr>
          </a:p>
        </p:txBody>
      </p:sp>
      <p:sp>
        <p:nvSpPr>
          <p:cNvPr id="26636" name="矩形 213"/>
          <p:cNvSpPr/>
          <p:nvPr/>
        </p:nvSpPr>
        <p:spPr>
          <a:xfrm>
            <a:off x="8245672" y="6562014"/>
            <a:ext cx="1590513" cy="3835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1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妻儿的笑脸 </a:t>
            </a:r>
            <a:endParaRPr lang="zh-CN" altLang="en-US" sz="1900" b="1" dirty="0">
              <a:solidFill>
                <a:srgbClr val="000000"/>
              </a:solidFill>
              <a:latin typeface="微软雅黑" panose="020B0503020204020204" pitchFamily="34" charset="-122"/>
              <a:ea typeface="微软雅黑" panose="020B0503020204020204" pitchFamily="34" charset="-122"/>
            </a:endParaRPr>
          </a:p>
        </p:txBody>
      </p:sp>
      <p:sp>
        <p:nvSpPr>
          <p:cNvPr id="26637" name="矩形 216"/>
          <p:cNvSpPr/>
          <p:nvPr/>
        </p:nvSpPr>
        <p:spPr>
          <a:xfrm>
            <a:off x="3008698" y="6562014"/>
            <a:ext cx="1541961" cy="3835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1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领导的信任 </a:t>
            </a:r>
            <a:endParaRPr lang="zh-CN" altLang="en-US" sz="1900" b="1" dirty="0">
              <a:solidFill>
                <a:srgbClr val="000000"/>
              </a:solidFill>
              <a:latin typeface="微软雅黑" panose="020B0503020204020204" pitchFamily="34" charset="-122"/>
              <a:ea typeface="微软雅黑" panose="020B0503020204020204" pitchFamily="34" charset="-122"/>
            </a:endParaRPr>
          </a:p>
        </p:txBody>
      </p:sp>
      <p:grpSp>
        <p:nvGrpSpPr>
          <p:cNvPr id="26638" name="组合 15"/>
          <p:cNvGrpSpPr/>
          <p:nvPr/>
        </p:nvGrpSpPr>
        <p:grpSpPr>
          <a:xfrm>
            <a:off x="4123731" y="4059048"/>
            <a:ext cx="555843" cy="753401"/>
            <a:chOff x="10886229" y="4945802"/>
            <a:chExt cx="1195388" cy="1625600"/>
          </a:xfrm>
        </p:grpSpPr>
        <p:sp>
          <p:nvSpPr>
            <p:cNvPr id="26654" name="Oval 221979"/>
            <p:cNvSpPr/>
            <p:nvPr/>
          </p:nvSpPr>
          <p:spPr>
            <a:xfrm>
              <a:off x="11333904" y="4945802"/>
              <a:ext cx="247650" cy="249238"/>
            </a:xfrm>
            <a:prstGeom prst="ellipse">
              <a:avLst/>
            </a:prstGeom>
            <a:solidFill>
              <a:schemeClr val="bg1"/>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endParaRPr lang="zh-CN" altLang="en-US" sz="1900" b="1" dirty="0">
                <a:latin typeface="黑体" panose="02010609060101010101" pitchFamily="49" charset="-122"/>
              </a:endParaRPr>
            </a:p>
          </p:txBody>
        </p:sp>
        <p:sp>
          <p:nvSpPr>
            <p:cNvPr id="26655" name="Freeform 221980"/>
            <p:cNvSpPr>
              <a:spLocks noEditPoints="1"/>
            </p:cNvSpPr>
            <p:nvPr/>
          </p:nvSpPr>
          <p:spPr>
            <a:xfrm>
              <a:off x="10886229" y="5223614"/>
              <a:ext cx="1195388" cy="1347788"/>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519" h="585">
                  <a:moveTo>
                    <a:pt x="305" y="437"/>
                  </a:moveTo>
                  <a:cubicBezTo>
                    <a:pt x="304" y="315"/>
                    <a:pt x="304" y="315"/>
                    <a:pt x="304" y="315"/>
                  </a:cubicBezTo>
                  <a:cubicBezTo>
                    <a:pt x="304" y="309"/>
                    <a:pt x="307" y="302"/>
                    <a:pt x="311" y="297"/>
                  </a:cubicBezTo>
                  <a:cubicBezTo>
                    <a:pt x="316" y="292"/>
                    <a:pt x="322" y="290"/>
                    <a:pt x="329" y="290"/>
                  </a:cubicBezTo>
                  <a:cubicBezTo>
                    <a:pt x="329" y="290"/>
                    <a:pt x="337" y="290"/>
                    <a:pt x="350" y="289"/>
                  </a:cubicBezTo>
                  <a:cubicBezTo>
                    <a:pt x="349" y="282"/>
                    <a:pt x="348" y="277"/>
                    <a:pt x="348" y="277"/>
                  </a:cubicBezTo>
                  <a:cubicBezTo>
                    <a:pt x="348" y="277"/>
                    <a:pt x="344" y="131"/>
                    <a:pt x="344" y="131"/>
                  </a:cubicBezTo>
                  <a:cubicBezTo>
                    <a:pt x="392" y="267"/>
                    <a:pt x="392" y="267"/>
                    <a:pt x="392" y="267"/>
                  </a:cubicBezTo>
                  <a:cubicBezTo>
                    <a:pt x="384" y="273"/>
                    <a:pt x="378" y="280"/>
                    <a:pt x="376" y="289"/>
                  </a:cubicBezTo>
                  <a:cubicBezTo>
                    <a:pt x="375" y="292"/>
                    <a:pt x="375" y="294"/>
                    <a:pt x="375" y="297"/>
                  </a:cubicBezTo>
                  <a:cubicBezTo>
                    <a:pt x="375" y="298"/>
                    <a:pt x="375" y="299"/>
                    <a:pt x="375" y="300"/>
                  </a:cubicBezTo>
                  <a:cubicBezTo>
                    <a:pt x="349" y="300"/>
                    <a:pt x="329" y="300"/>
                    <a:pt x="329" y="300"/>
                  </a:cubicBezTo>
                  <a:cubicBezTo>
                    <a:pt x="325" y="300"/>
                    <a:pt x="322" y="302"/>
                    <a:pt x="319" y="305"/>
                  </a:cubicBezTo>
                  <a:cubicBezTo>
                    <a:pt x="316" y="308"/>
                    <a:pt x="314" y="311"/>
                    <a:pt x="314" y="315"/>
                  </a:cubicBezTo>
                  <a:cubicBezTo>
                    <a:pt x="316" y="436"/>
                    <a:pt x="316" y="436"/>
                    <a:pt x="316" y="436"/>
                  </a:cubicBezTo>
                  <a:cubicBezTo>
                    <a:pt x="316" y="445"/>
                    <a:pt x="323" y="451"/>
                    <a:pt x="331" y="451"/>
                  </a:cubicBezTo>
                  <a:cubicBezTo>
                    <a:pt x="504" y="449"/>
                    <a:pt x="504" y="449"/>
                    <a:pt x="504" y="449"/>
                  </a:cubicBezTo>
                  <a:cubicBezTo>
                    <a:pt x="513" y="449"/>
                    <a:pt x="519" y="442"/>
                    <a:pt x="519" y="434"/>
                  </a:cubicBezTo>
                  <a:cubicBezTo>
                    <a:pt x="518" y="313"/>
                    <a:pt x="518" y="313"/>
                    <a:pt x="518" y="313"/>
                  </a:cubicBezTo>
                  <a:cubicBezTo>
                    <a:pt x="518" y="309"/>
                    <a:pt x="516" y="305"/>
                    <a:pt x="513" y="302"/>
                  </a:cubicBezTo>
                  <a:cubicBezTo>
                    <a:pt x="510" y="300"/>
                    <a:pt x="507" y="298"/>
                    <a:pt x="503" y="298"/>
                  </a:cubicBezTo>
                  <a:cubicBezTo>
                    <a:pt x="503" y="298"/>
                    <a:pt x="483" y="298"/>
                    <a:pt x="457" y="299"/>
                  </a:cubicBezTo>
                  <a:cubicBezTo>
                    <a:pt x="457" y="298"/>
                    <a:pt x="457" y="297"/>
                    <a:pt x="457" y="296"/>
                  </a:cubicBezTo>
                  <a:cubicBezTo>
                    <a:pt x="457" y="296"/>
                    <a:pt x="457" y="296"/>
                    <a:pt x="457" y="296"/>
                  </a:cubicBezTo>
                  <a:cubicBezTo>
                    <a:pt x="457" y="293"/>
                    <a:pt x="457" y="291"/>
                    <a:pt x="456" y="288"/>
                  </a:cubicBezTo>
                  <a:cubicBezTo>
                    <a:pt x="453" y="276"/>
                    <a:pt x="443" y="267"/>
                    <a:pt x="429" y="263"/>
                  </a:cubicBezTo>
                  <a:cubicBezTo>
                    <a:pt x="426" y="230"/>
                    <a:pt x="409" y="101"/>
                    <a:pt x="356" y="38"/>
                  </a:cubicBezTo>
                  <a:cubicBezTo>
                    <a:pt x="323" y="0"/>
                    <a:pt x="282" y="3"/>
                    <a:pt x="278" y="3"/>
                  </a:cubicBezTo>
                  <a:cubicBezTo>
                    <a:pt x="275" y="3"/>
                    <a:pt x="238" y="2"/>
                    <a:pt x="208" y="31"/>
                  </a:cubicBezTo>
                  <a:cubicBezTo>
                    <a:pt x="208" y="31"/>
                    <a:pt x="203" y="36"/>
                    <a:pt x="196" y="45"/>
                  </a:cubicBezTo>
                  <a:cubicBezTo>
                    <a:pt x="190" y="2"/>
                    <a:pt x="190" y="2"/>
                    <a:pt x="190" y="2"/>
                  </a:cubicBezTo>
                  <a:cubicBezTo>
                    <a:pt x="184" y="4"/>
                    <a:pt x="184" y="4"/>
                    <a:pt x="184" y="4"/>
                  </a:cubicBezTo>
                  <a:cubicBezTo>
                    <a:pt x="181" y="5"/>
                    <a:pt x="123" y="30"/>
                    <a:pt x="86" y="62"/>
                  </a:cubicBezTo>
                  <a:cubicBezTo>
                    <a:pt x="75" y="55"/>
                    <a:pt x="41" y="34"/>
                    <a:pt x="8" y="28"/>
                  </a:cubicBezTo>
                  <a:cubicBezTo>
                    <a:pt x="0" y="26"/>
                    <a:pt x="0" y="26"/>
                    <a:pt x="0" y="26"/>
                  </a:cubicBezTo>
                  <a:cubicBezTo>
                    <a:pt x="31" y="169"/>
                    <a:pt x="31" y="169"/>
                    <a:pt x="31" y="169"/>
                  </a:cubicBezTo>
                  <a:cubicBezTo>
                    <a:pt x="34" y="170"/>
                    <a:pt x="34" y="170"/>
                    <a:pt x="34" y="170"/>
                  </a:cubicBezTo>
                  <a:cubicBezTo>
                    <a:pt x="34" y="170"/>
                    <a:pt x="66" y="178"/>
                    <a:pt x="101" y="206"/>
                  </a:cubicBezTo>
                  <a:cubicBezTo>
                    <a:pt x="135" y="269"/>
                    <a:pt x="170" y="220"/>
                    <a:pt x="170" y="220"/>
                  </a:cubicBezTo>
                  <a:cubicBezTo>
                    <a:pt x="177" y="211"/>
                    <a:pt x="199" y="173"/>
                    <a:pt x="199" y="173"/>
                  </a:cubicBezTo>
                  <a:cubicBezTo>
                    <a:pt x="199" y="208"/>
                    <a:pt x="202" y="282"/>
                    <a:pt x="202" y="282"/>
                  </a:cubicBezTo>
                  <a:cubicBezTo>
                    <a:pt x="202" y="283"/>
                    <a:pt x="132" y="570"/>
                    <a:pt x="132" y="570"/>
                  </a:cubicBezTo>
                  <a:cubicBezTo>
                    <a:pt x="173" y="584"/>
                    <a:pt x="173" y="584"/>
                    <a:pt x="173" y="584"/>
                  </a:cubicBezTo>
                  <a:cubicBezTo>
                    <a:pt x="173" y="584"/>
                    <a:pt x="259" y="386"/>
                    <a:pt x="265" y="369"/>
                  </a:cubicBezTo>
                  <a:cubicBezTo>
                    <a:pt x="271" y="386"/>
                    <a:pt x="306" y="466"/>
                    <a:pt x="306" y="466"/>
                  </a:cubicBezTo>
                  <a:cubicBezTo>
                    <a:pt x="422" y="585"/>
                    <a:pt x="422" y="585"/>
                    <a:pt x="422" y="585"/>
                  </a:cubicBezTo>
                  <a:cubicBezTo>
                    <a:pt x="454" y="554"/>
                    <a:pt x="454" y="554"/>
                    <a:pt x="454" y="554"/>
                  </a:cubicBezTo>
                  <a:cubicBezTo>
                    <a:pt x="454" y="554"/>
                    <a:pt x="407" y="493"/>
                    <a:pt x="383" y="461"/>
                  </a:cubicBezTo>
                  <a:cubicBezTo>
                    <a:pt x="331" y="462"/>
                    <a:pt x="331" y="462"/>
                    <a:pt x="331" y="462"/>
                  </a:cubicBezTo>
                  <a:cubicBezTo>
                    <a:pt x="317" y="462"/>
                    <a:pt x="305" y="451"/>
                    <a:pt x="305" y="437"/>
                  </a:cubicBezTo>
                  <a:close/>
                  <a:moveTo>
                    <a:pt x="439" y="288"/>
                  </a:moveTo>
                  <a:cubicBezTo>
                    <a:pt x="441" y="291"/>
                    <a:pt x="441" y="293"/>
                    <a:pt x="441" y="296"/>
                  </a:cubicBezTo>
                  <a:cubicBezTo>
                    <a:pt x="441" y="297"/>
                    <a:pt x="441" y="298"/>
                    <a:pt x="441" y="299"/>
                  </a:cubicBezTo>
                  <a:cubicBezTo>
                    <a:pt x="425" y="299"/>
                    <a:pt x="407" y="299"/>
                    <a:pt x="391" y="299"/>
                  </a:cubicBezTo>
                  <a:cubicBezTo>
                    <a:pt x="391" y="299"/>
                    <a:pt x="391" y="298"/>
                    <a:pt x="391" y="297"/>
                  </a:cubicBezTo>
                  <a:cubicBezTo>
                    <a:pt x="391" y="294"/>
                    <a:pt x="391" y="291"/>
                    <a:pt x="393" y="289"/>
                  </a:cubicBezTo>
                  <a:cubicBezTo>
                    <a:pt x="396" y="282"/>
                    <a:pt x="405" y="276"/>
                    <a:pt x="416" y="276"/>
                  </a:cubicBezTo>
                  <a:cubicBezTo>
                    <a:pt x="426" y="276"/>
                    <a:pt x="435" y="281"/>
                    <a:pt x="439" y="288"/>
                  </a:cubicBezTo>
                  <a:close/>
                  <a:moveTo>
                    <a:pt x="116" y="201"/>
                  </a:moveTo>
                  <a:cubicBezTo>
                    <a:pt x="92" y="70"/>
                    <a:pt x="92" y="70"/>
                    <a:pt x="92" y="70"/>
                  </a:cubicBezTo>
                  <a:cubicBezTo>
                    <a:pt x="121" y="45"/>
                    <a:pt x="165" y="24"/>
                    <a:pt x="182" y="17"/>
                  </a:cubicBezTo>
                  <a:cubicBezTo>
                    <a:pt x="183" y="29"/>
                    <a:pt x="199" y="136"/>
                    <a:pt x="200" y="143"/>
                  </a:cubicBezTo>
                  <a:cubicBezTo>
                    <a:pt x="156" y="166"/>
                    <a:pt x="127" y="190"/>
                    <a:pt x="116" y="201"/>
                  </a:cubicBezTo>
                  <a:close/>
                  <a:moveTo>
                    <a:pt x="81" y="71"/>
                  </a:moveTo>
                  <a:cubicBezTo>
                    <a:pt x="104" y="196"/>
                    <a:pt x="104" y="196"/>
                    <a:pt x="104" y="196"/>
                  </a:cubicBezTo>
                  <a:cubicBezTo>
                    <a:pt x="75" y="173"/>
                    <a:pt x="49" y="163"/>
                    <a:pt x="40" y="161"/>
                  </a:cubicBezTo>
                  <a:cubicBezTo>
                    <a:pt x="39" y="155"/>
                    <a:pt x="17" y="54"/>
                    <a:pt x="14" y="40"/>
                  </a:cubicBezTo>
                  <a:cubicBezTo>
                    <a:pt x="44" y="48"/>
                    <a:pt x="74" y="66"/>
                    <a:pt x="81" y="71"/>
                  </a:cubicBezTo>
                  <a:close/>
                </a:path>
              </a:pathLst>
            </a:custGeom>
            <a:solidFill>
              <a:schemeClr val="bg1">
                <a:alpha val="100000"/>
              </a:schemeClr>
            </a:solidFill>
            <a:ln w="9525">
              <a:noFill/>
            </a:ln>
          </p:spPr>
          <p:txBody>
            <a:bodyPr/>
            <a:lstStyle/>
            <a:p>
              <a:endParaRPr lang="zh-CN" altLang="en-US" sz="100"/>
            </a:p>
          </p:txBody>
        </p:sp>
      </p:grpSp>
      <p:sp>
        <p:nvSpPr>
          <p:cNvPr id="26639" name="Freeform 9"/>
          <p:cNvSpPr>
            <a:spLocks noEditPoints="1"/>
          </p:cNvSpPr>
          <p:nvPr/>
        </p:nvSpPr>
        <p:spPr>
          <a:xfrm>
            <a:off x="4944101" y="6081512"/>
            <a:ext cx="483851" cy="724939"/>
          </a:xfrm>
          <a:custGeom>
            <a:avLst/>
            <a:gdLst/>
            <a:ahLst/>
            <a:cxnLst>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177599138" y="2147483646"/>
              </a:cxn>
              <a:cxn ang="0">
                <a:pos x="150990709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1295" h="1946">
                <a:moveTo>
                  <a:pt x="1021" y="376"/>
                </a:moveTo>
                <a:cubicBezTo>
                  <a:pt x="1021" y="583"/>
                  <a:pt x="853" y="751"/>
                  <a:pt x="645" y="751"/>
                </a:cubicBezTo>
                <a:cubicBezTo>
                  <a:pt x="438" y="751"/>
                  <a:pt x="270" y="583"/>
                  <a:pt x="270" y="376"/>
                </a:cubicBezTo>
                <a:cubicBezTo>
                  <a:pt x="270" y="168"/>
                  <a:pt x="438" y="0"/>
                  <a:pt x="645" y="0"/>
                </a:cubicBezTo>
                <a:cubicBezTo>
                  <a:pt x="853" y="0"/>
                  <a:pt x="1021" y="168"/>
                  <a:pt x="1021" y="376"/>
                </a:cubicBezTo>
                <a:close/>
                <a:moveTo>
                  <a:pt x="645" y="922"/>
                </a:moveTo>
                <a:cubicBezTo>
                  <a:pt x="589" y="815"/>
                  <a:pt x="589" y="815"/>
                  <a:pt x="589" y="815"/>
                </a:cubicBezTo>
                <a:cubicBezTo>
                  <a:pt x="589" y="815"/>
                  <a:pt x="424" y="757"/>
                  <a:pt x="327" y="668"/>
                </a:cubicBezTo>
                <a:cubicBezTo>
                  <a:pt x="174" y="922"/>
                  <a:pt x="4" y="1196"/>
                  <a:pt x="4" y="1504"/>
                </a:cubicBezTo>
                <a:cubicBezTo>
                  <a:pt x="4" y="1574"/>
                  <a:pt x="0" y="1652"/>
                  <a:pt x="34" y="1717"/>
                </a:cubicBezTo>
                <a:cubicBezTo>
                  <a:pt x="73" y="1791"/>
                  <a:pt x="139" y="1821"/>
                  <a:pt x="209" y="1857"/>
                </a:cubicBezTo>
                <a:cubicBezTo>
                  <a:pt x="342" y="1926"/>
                  <a:pt x="498" y="1933"/>
                  <a:pt x="645" y="1946"/>
                </a:cubicBezTo>
                <a:cubicBezTo>
                  <a:pt x="650" y="1946"/>
                  <a:pt x="650" y="1946"/>
                  <a:pt x="650" y="1946"/>
                </a:cubicBezTo>
                <a:cubicBezTo>
                  <a:pt x="797" y="1933"/>
                  <a:pt x="953" y="1926"/>
                  <a:pt x="1086" y="1857"/>
                </a:cubicBezTo>
                <a:cubicBezTo>
                  <a:pt x="1156" y="1821"/>
                  <a:pt x="1223" y="1791"/>
                  <a:pt x="1261" y="1717"/>
                </a:cubicBezTo>
                <a:cubicBezTo>
                  <a:pt x="1295" y="1652"/>
                  <a:pt x="1291" y="1574"/>
                  <a:pt x="1291" y="1504"/>
                </a:cubicBezTo>
                <a:cubicBezTo>
                  <a:pt x="1291" y="1196"/>
                  <a:pt x="1122" y="922"/>
                  <a:pt x="969" y="668"/>
                </a:cubicBezTo>
                <a:cubicBezTo>
                  <a:pt x="872" y="757"/>
                  <a:pt x="821" y="775"/>
                  <a:pt x="695" y="811"/>
                </a:cubicBezTo>
                <a:lnTo>
                  <a:pt x="645" y="922"/>
                </a:lnTo>
                <a:close/>
                <a:moveTo>
                  <a:pt x="644" y="1592"/>
                </a:moveTo>
                <a:cubicBezTo>
                  <a:pt x="571" y="1492"/>
                  <a:pt x="571" y="1492"/>
                  <a:pt x="571" y="1492"/>
                </a:cubicBezTo>
                <a:cubicBezTo>
                  <a:pt x="601" y="1038"/>
                  <a:pt x="601" y="1038"/>
                  <a:pt x="601" y="1038"/>
                </a:cubicBezTo>
                <a:cubicBezTo>
                  <a:pt x="644" y="983"/>
                  <a:pt x="644" y="983"/>
                  <a:pt x="644" y="983"/>
                </a:cubicBezTo>
                <a:cubicBezTo>
                  <a:pt x="689" y="1038"/>
                  <a:pt x="689" y="1038"/>
                  <a:pt x="689" y="1038"/>
                </a:cubicBezTo>
                <a:cubicBezTo>
                  <a:pt x="720" y="1492"/>
                  <a:pt x="720" y="1492"/>
                  <a:pt x="720" y="1492"/>
                </a:cubicBezTo>
                <a:lnTo>
                  <a:pt x="644" y="1592"/>
                </a:lnTo>
                <a:close/>
              </a:path>
            </a:pathLst>
          </a:custGeom>
          <a:solidFill>
            <a:schemeClr val="bg1">
              <a:alpha val="100000"/>
            </a:schemeClr>
          </a:solidFill>
          <a:ln w="9525">
            <a:noFill/>
          </a:ln>
        </p:spPr>
        <p:txBody>
          <a:bodyPr/>
          <a:lstStyle/>
          <a:p>
            <a:endParaRPr lang="zh-CN" altLang="en-US" sz="100"/>
          </a:p>
        </p:txBody>
      </p:sp>
      <p:sp>
        <p:nvSpPr>
          <p:cNvPr id="26640" name="Freeform 5"/>
          <p:cNvSpPr>
            <a:spLocks noEditPoints="1"/>
          </p:cNvSpPr>
          <p:nvPr/>
        </p:nvSpPr>
        <p:spPr>
          <a:xfrm>
            <a:off x="6119407" y="2339619"/>
            <a:ext cx="734985" cy="641229"/>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952473708"/>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955" h="832">
                <a:moveTo>
                  <a:pt x="491" y="406"/>
                </a:moveTo>
                <a:cubicBezTo>
                  <a:pt x="489" y="401"/>
                  <a:pt x="489" y="401"/>
                  <a:pt x="489" y="401"/>
                </a:cubicBezTo>
                <a:cubicBezTo>
                  <a:pt x="489" y="401"/>
                  <a:pt x="496" y="394"/>
                  <a:pt x="495" y="392"/>
                </a:cubicBezTo>
                <a:cubicBezTo>
                  <a:pt x="495" y="390"/>
                  <a:pt x="500" y="370"/>
                  <a:pt x="500" y="370"/>
                </a:cubicBezTo>
                <a:cubicBezTo>
                  <a:pt x="500" y="370"/>
                  <a:pt x="522" y="369"/>
                  <a:pt x="535" y="368"/>
                </a:cubicBezTo>
                <a:cubicBezTo>
                  <a:pt x="548" y="367"/>
                  <a:pt x="575" y="359"/>
                  <a:pt x="628" y="354"/>
                </a:cubicBezTo>
                <a:cubicBezTo>
                  <a:pt x="681" y="349"/>
                  <a:pt x="738" y="307"/>
                  <a:pt x="743" y="299"/>
                </a:cubicBezTo>
                <a:cubicBezTo>
                  <a:pt x="748" y="292"/>
                  <a:pt x="764" y="290"/>
                  <a:pt x="764" y="290"/>
                </a:cubicBezTo>
                <a:cubicBezTo>
                  <a:pt x="764" y="290"/>
                  <a:pt x="775" y="313"/>
                  <a:pt x="780" y="348"/>
                </a:cubicBezTo>
                <a:cubicBezTo>
                  <a:pt x="786" y="382"/>
                  <a:pt x="820" y="393"/>
                  <a:pt x="820" y="393"/>
                </a:cubicBezTo>
                <a:cubicBezTo>
                  <a:pt x="820" y="393"/>
                  <a:pt x="827" y="396"/>
                  <a:pt x="843" y="398"/>
                </a:cubicBezTo>
                <a:cubicBezTo>
                  <a:pt x="860" y="401"/>
                  <a:pt x="881" y="386"/>
                  <a:pt x="883" y="382"/>
                </a:cubicBezTo>
                <a:cubicBezTo>
                  <a:pt x="885" y="379"/>
                  <a:pt x="891" y="377"/>
                  <a:pt x="895" y="376"/>
                </a:cubicBezTo>
                <a:cubicBezTo>
                  <a:pt x="899" y="375"/>
                  <a:pt x="924" y="369"/>
                  <a:pt x="929" y="361"/>
                </a:cubicBezTo>
                <a:cubicBezTo>
                  <a:pt x="934" y="352"/>
                  <a:pt x="948" y="348"/>
                  <a:pt x="952" y="344"/>
                </a:cubicBezTo>
                <a:cubicBezTo>
                  <a:pt x="955" y="339"/>
                  <a:pt x="951" y="334"/>
                  <a:pt x="951" y="334"/>
                </a:cubicBezTo>
                <a:cubicBezTo>
                  <a:pt x="947" y="333"/>
                  <a:pt x="935" y="344"/>
                  <a:pt x="933" y="345"/>
                </a:cubicBezTo>
                <a:cubicBezTo>
                  <a:pt x="932" y="345"/>
                  <a:pt x="929" y="341"/>
                  <a:pt x="931" y="339"/>
                </a:cubicBezTo>
                <a:cubicBezTo>
                  <a:pt x="934" y="337"/>
                  <a:pt x="944" y="327"/>
                  <a:pt x="948" y="322"/>
                </a:cubicBezTo>
                <a:cubicBezTo>
                  <a:pt x="951" y="318"/>
                  <a:pt x="948" y="309"/>
                  <a:pt x="947" y="308"/>
                </a:cubicBezTo>
                <a:cubicBezTo>
                  <a:pt x="945" y="307"/>
                  <a:pt x="941" y="311"/>
                  <a:pt x="941" y="311"/>
                </a:cubicBezTo>
                <a:cubicBezTo>
                  <a:pt x="941" y="311"/>
                  <a:pt x="941" y="311"/>
                  <a:pt x="939" y="315"/>
                </a:cubicBezTo>
                <a:cubicBezTo>
                  <a:pt x="938" y="319"/>
                  <a:pt x="933" y="322"/>
                  <a:pt x="930" y="324"/>
                </a:cubicBezTo>
                <a:cubicBezTo>
                  <a:pt x="926" y="326"/>
                  <a:pt x="927" y="322"/>
                  <a:pt x="927" y="320"/>
                </a:cubicBezTo>
                <a:cubicBezTo>
                  <a:pt x="926" y="318"/>
                  <a:pt x="942" y="301"/>
                  <a:pt x="944" y="299"/>
                </a:cubicBezTo>
                <a:cubicBezTo>
                  <a:pt x="946" y="297"/>
                  <a:pt x="949" y="295"/>
                  <a:pt x="952" y="293"/>
                </a:cubicBezTo>
                <a:cubicBezTo>
                  <a:pt x="955" y="291"/>
                  <a:pt x="946" y="282"/>
                  <a:pt x="946" y="281"/>
                </a:cubicBezTo>
                <a:cubicBezTo>
                  <a:pt x="946" y="280"/>
                  <a:pt x="949" y="277"/>
                  <a:pt x="948" y="275"/>
                </a:cubicBezTo>
                <a:cubicBezTo>
                  <a:pt x="948" y="273"/>
                  <a:pt x="943" y="273"/>
                  <a:pt x="940" y="273"/>
                </a:cubicBezTo>
                <a:cubicBezTo>
                  <a:pt x="937" y="273"/>
                  <a:pt x="921" y="279"/>
                  <a:pt x="917" y="287"/>
                </a:cubicBezTo>
                <a:cubicBezTo>
                  <a:pt x="912" y="295"/>
                  <a:pt x="894" y="305"/>
                  <a:pt x="890" y="307"/>
                </a:cubicBezTo>
                <a:cubicBezTo>
                  <a:pt x="885" y="310"/>
                  <a:pt x="888" y="303"/>
                  <a:pt x="888" y="298"/>
                </a:cubicBezTo>
                <a:cubicBezTo>
                  <a:pt x="888" y="292"/>
                  <a:pt x="891" y="275"/>
                  <a:pt x="885" y="273"/>
                </a:cubicBezTo>
                <a:cubicBezTo>
                  <a:pt x="880" y="271"/>
                  <a:pt x="875" y="278"/>
                  <a:pt x="875" y="288"/>
                </a:cubicBezTo>
                <a:cubicBezTo>
                  <a:pt x="874" y="298"/>
                  <a:pt x="865" y="309"/>
                  <a:pt x="863" y="318"/>
                </a:cubicBezTo>
                <a:cubicBezTo>
                  <a:pt x="862" y="326"/>
                  <a:pt x="862" y="323"/>
                  <a:pt x="859" y="324"/>
                </a:cubicBezTo>
                <a:cubicBezTo>
                  <a:pt x="856" y="325"/>
                  <a:pt x="852" y="324"/>
                  <a:pt x="850" y="321"/>
                </a:cubicBezTo>
                <a:cubicBezTo>
                  <a:pt x="847" y="318"/>
                  <a:pt x="838" y="308"/>
                  <a:pt x="837" y="301"/>
                </a:cubicBezTo>
                <a:cubicBezTo>
                  <a:pt x="836" y="294"/>
                  <a:pt x="832" y="286"/>
                  <a:pt x="830" y="283"/>
                </a:cubicBezTo>
                <a:cubicBezTo>
                  <a:pt x="827" y="280"/>
                  <a:pt x="821" y="274"/>
                  <a:pt x="821" y="268"/>
                </a:cubicBezTo>
                <a:cubicBezTo>
                  <a:pt x="821" y="262"/>
                  <a:pt x="821" y="256"/>
                  <a:pt x="823" y="255"/>
                </a:cubicBezTo>
                <a:cubicBezTo>
                  <a:pt x="824" y="254"/>
                  <a:pt x="832" y="244"/>
                  <a:pt x="832" y="244"/>
                </a:cubicBezTo>
                <a:cubicBezTo>
                  <a:pt x="835" y="244"/>
                  <a:pt x="844" y="240"/>
                  <a:pt x="845" y="238"/>
                </a:cubicBezTo>
                <a:cubicBezTo>
                  <a:pt x="846" y="236"/>
                  <a:pt x="848" y="234"/>
                  <a:pt x="849" y="219"/>
                </a:cubicBezTo>
                <a:cubicBezTo>
                  <a:pt x="849" y="204"/>
                  <a:pt x="861" y="190"/>
                  <a:pt x="864" y="187"/>
                </a:cubicBezTo>
                <a:cubicBezTo>
                  <a:pt x="867" y="184"/>
                  <a:pt x="869" y="168"/>
                  <a:pt x="869" y="168"/>
                </a:cubicBezTo>
                <a:cubicBezTo>
                  <a:pt x="869" y="168"/>
                  <a:pt x="875" y="164"/>
                  <a:pt x="878" y="160"/>
                </a:cubicBezTo>
                <a:cubicBezTo>
                  <a:pt x="880" y="155"/>
                  <a:pt x="883" y="146"/>
                  <a:pt x="885" y="140"/>
                </a:cubicBezTo>
                <a:cubicBezTo>
                  <a:pt x="888" y="134"/>
                  <a:pt x="879" y="110"/>
                  <a:pt x="873" y="106"/>
                </a:cubicBezTo>
                <a:cubicBezTo>
                  <a:pt x="866" y="101"/>
                  <a:pt x="861" y="85"/>
                  <a:pt x="851" y="73"/>
                </a:cubicBezTo>
                <a:cubicBezTo>
                  <a:pt x="841" y="60"/>
                  <a:pt x="798" y="57"/>
                  <a:pt x="781" y="56"/>
                </a:cubicBezTo>
                <a:cubicBezTo>
                  <a:pt x="764" y="55"/>
                  <a:pt x="732" y="79"/>
                  <a:pt x="725" y="89"/>
                </a:cubicBezTo>
                <a:cubicBezTo>
                  <a:pt x="718" y="98"/>
                  <a:pt x="702" y="142"/>
                  <a:pt x="702" y="142"/>
                </a:cubicBezTo>
                <a:cubicBezTo>
                  <a:pt x="668" y="134"/>
                  <a:pt x="633" y="146"/>
                  <a:pt x="633" y="146"/>
                </a:cubicBezTo>
                <a:cubicBezTo>
                  <a:pt x="633" y="146"/>
                  <a:pt x="589" y="92"/>
                  <a:pt x="582" y="87"/>
                </a:cubicBezTo>
                <a:cubicBezTo>
                  <a:pt x="576" y="82"/>
                  <a:pt x="528" y="32"/>
                  <a:pt x="521" y="26"/>
                </a:cubicBezTo>
                <a:cubicBezTo>
                  <a:pt x="513" y="21"/>
                  <a:pt x="507" y="23"/>
                  <a:pt x="497" y="23"/>
                </a:cubicBezTo>
                <a:cubicBezTo>
                  <a:pt x="486" y="24"/>
                  <a:pt x="466" y="18"/>
                  <a:pt x="466" y="18"/>
                </a:cubicBezTo>
                <a:cubicBezTo>
                  <a:pt x="386" y="3"/>
                  <a:pt x="307" y="31"/>
                  <a:pt x="298" y="31"/>
                </a:cubicBezTo>
                <a:cubicBezTo>
                  <a:pt x="289" y="32"/>
                  <a:pt x="282" y="23"/>
                  <a:pt x="270" y="22"/>
                </a:cubicBezTo>
                <a:cubicBezTo>
                  <a:pt x="257" y="20"/>
                  <a:pt x="227" y="19"/>
                  <a:pt x="227" y="19"/>
                </a:cubicBezTo>
                <a:cubicBezTo>
                  <a:pt x="197" y="0"/>
                  <a:pt x="184" y="5"/>
                  <a:pt x="184" y="5"/>
                </a:cubicBezTo>
                <a:cubicBezTo>
                  <a:pt x="185" y="14"/>
                  <a:pt x="218" y="29"/>
                  <a:pt x="221" y="30"/>
                </a:cubicBezTo>
                <a:cubicBezTo>
                  <a:pt x="225" y="31"/>
                  <a:pt x="223" y="35"/>
                  <a:pt x="223" y="35"/>
                </a:cubicBezTo>
                <a:cubicBezTo>
                  <a:pt x="161" y="12"/>
                  <a:pt x="157" y="25"/>
                  <a:pt x="157" y="25"/>
                </a:cubicBezTo>
                <a:cubicBezTo>
                  <a:pt x="160" y="30"/>
                  <a:pt x="215" y="48"/>
                  <a:pt x="217" y="48"/>
                </a:cubicBezTo>
                <a:cubicBezTo>
                  <a:pt x="219" y="48"/>
                  <a:pt x="218" y="52"/>
                  <a:pt x="218" y="52"/>
                </a:cubicBezTo>
                <a:cubicBezTo>
                  <a:pt x="146" y="34"/>
                  <a:pt x="147" y="49"/>
                  <a:pt x="147" y="49"/>
                </a:cubicBezTo>
                <a:cubicBezTo>
                  <a:pt x="147" y="50"/>
                  <a:pt x="148" y="50"/>
                  <a:pt x="148" y="50"/>
                </a:cubicBezTo>
                <a:cubicBezTo>
                  <a:pt x="148" y="50"/>
                  <a:pt x="212" y="65"/>
                  <a:pt x="215" y="65"/>
                </a:cubicBezTo>
                <a:cubicBezTo>
                  <a:pt x="217" y="65"/>
                  <a:pt x="216" y="70"/>
                  <a:pt x="216" y="70"/>
                </a:cubicBezTo>
                <a:cubicBezTo>
                  <a:pt x="155" y="56"/>
                  <a:pt x="154" y="69"/>
                  <a:pt x="154" y="69"/>
                </a:cubicBezTo>
                <a:cubicBezTo>
                  <a:pt x="154" y="69"/>
                  <a:pt x="166" y="73"/>
                  <a:pt x="175" y="76"/>
                </a:cubicBezTo>
                <a:cubicBezTo>
                  <a:pt x="184" y="80"/>
                  <a:pt x="249" y="93"/>
                  <a:pt x="249" y="93"/>
                </a:cubicBezTo>
                <a:cubicBezTo>
                  <a:pt x="248" y="96"/>
                  <a:pt x="233" y="103"/>
                  <a:pt x="233" y="103"/>
                </a:cubicBezTo>
                <a:cubicBezTo>
                  <a:pt x="223" y="119"/>
                  <a:pt x="234" y="123"/>
                  <a:pt x="234" y="123"/>
                </a:cubicBezTo>
                <a:cubicBezTo>
                  <a:pt x="238" y="106"/>
                  <a:pt x="266" y="109"/>
                  <a:pt x="270" y="100"/>
                </a:cubicBezTo>
                <a:cubicBezTo>
                  <a:pt x="274" y="92"/>
                  <a:pt x="290" y="85"/>
                  <a:pt x="293" y="82"/>
                </a:cubicBezTo>
                <a:cubicBezTo>
                  <a:pt x="296" y="80"/>
                  <a:pt x="293" y="82"/>
                  <a:pt x="295" y="81"/>
                </a:cubicBezTo>
                <a:cubicBezTo>
                  <a:pt x="297" y="80"/>
                  <a:pt x="348" y="76"/>
                  <a:pt x="348" y="76"/>
                </a:cubicBezTo>
                <a:cubicBezTo>
                  <a:pt x="348" y="76"/>
                  <a:pt x="352" y="75"/>
                  <a:pt x="356" y="75"/>
                </a:cubicBezTo>
                <a:cubicBezTo>
                  <a:pt x="361" y="74"/>
                  <a:pt x="437" y="86"/>
                  <a:pt x="449" y="88"/>
                </a:cubicBezTo>
                <a:cubicBezTo>
                  <a:pt x="461" y="90"/>
                  <a:pt x="494" y="99"/>
                  <a:pt x="494" y="99"/>
                </a:cubicBezTo>
                <a:cubicBezTo>
                  <a:pt x="494" y="101"/>
                  <a:pt x="495" y="102"/>
                  <a:pt x="495" y="103"/>
                </a:cubicBezTo>
                <a:cubicBezTo>
                  <a:pt x="530" y="168"/>
                  <a:pt x="530" y="168"/>
                  <a:pt x="530" y="168"/>
                </a:cubicBezTo>
                <a:cubicBezTo>
                  <a:pt x="513" y="167"/>
                  <a:pt x="490" y="166"/>
                  <a:pt x="480" y="178"/>
                </a:cubicBezTo>
                <a:cubicBezTo>
                  <a:pt x="469" y="189"/>
                  <a:pt x="408" y="224"/>
                  <a:pt x="394" y="235"/>
                </a:cubicBezTo>
                <a:cubicBezTo>
                  <a:pt x="381" y="245"/>
                  <a:pt x="356" y="274"/>
                  <a:pt x="323" y="300"/>
                </a:cubicBezTo>
                <a:cubicBezTo>
                  <a:pt x="289" y="326"/>
                  <a:pt x="280" y="398"/>
                  <a:pt x="278" y="410"/>
                </a:cubicBezTo>
                <a:cubicBezTo>
                  <a:pt x="276" y="421"/>
                  <a:pt x="278" y="426"/>
                  <a:pt x="273" y="441"/>
                </a:cubicBezTo>
                <a:cubicBezTo>
                  <a:pt x="269" y="455"/>
                  <a:pt x="293" y="473"/>
                  <a:pt x="293" y="473"/>
                </a:cubicBezTo>
                <a:cubicBezTo>
                  <a:pt x="293" y="473"/>
                  <a:pt x="291" y="526"/>
                  <a:pt x="288" y="539"/>
                </a:cubicBezTo>
                <a:cubicBezTo>
                  <a:pt x="286" y="551"/>
                  <a:pt x="238" y="568"/>
                  <a:pt x="205" y="578"/>
                </a:cubicBezTo>
                <a:cubicBezTo>
                  <a:pt x="172" y="588"/>
                  <a:pt x="130" y="652"/>
                  <a:pt x="113" y="663"/>
                </a:cubicBezTo>
                <a:cubicBezTo>
                  <a:pt x="95" y="675"/>
                  <a:pt x="41" y="688"/>
                  <a:pt x="41" y="688"/>
                </a:cubicBezTo>
                <a:cubicBezTo>
                  <a:pt x="0" y="722"/>
                  <a:pt x="55" y="768"/>
                  <a:pt x="55" y="768"/>
                </a:cubicBezTo>
                <a:cubicBezTo>
                  <a:pt x="86" y="781"/>
                  <a:pt x="124" y="819"/>
                  <a:pt x="124" y="819"/>
                </a:cubicBezTo>
                <a:cubicBezTo>
                  <a:pt x="174" y="832"/>
                  <a:pt x="200" y="809"/>
                  <a:pt x="200" y="809"/>
                </a:cubicBezTo>
                <a:cubicBezTo>
                  <a:pt x="210" y="793"/>
                  <a:pt x="177" y="788"/>
                  <a:pt x="167" y="783"/>
                </a:cubicBezTo>
                <a:cubicBezTo>
                  <a:pt x="157" y="779"/>
                  <a:pt x="151" y="770"/>
                  <a:pt x="137" y="751"/>
                </a:cubicBezTo>
                <a:cubicBezTo>
                  <a:pt x="124" y="731"/>
                  <a:pt x="140" y="710"/>
                  <a:pt x="140" y="710"/>
                </a:cubicBezTo>
                <a:cubicBezTo>
                  <a:pt x="142" y="701"/>
                  <a:pt x="172" y="689"/>
                  <a:pt x="172" y="689"/>
                </a:cubicBezTo>
                <a:cubicBezTo>
                  <a:pt x="229" y="673"/>
                  <a:pt x="294" y="630"/>
                  <a:pt x="294" y="630"/>
                </a:cubicBezTo>
                <a:cubicBezTo>
                  <a:pt x="293" y="637"/>
                  <a:pt x="312" y="684"/>
                  <a:pt x="313" y="694"/>
                </a:cubicBezTo>
                <a:cubicBezTo>
                  <a:pt x="314" y="705"/>
                  <a:pt x="308" y="722"/>
                  <a:pt x="327" y="757"/>
                </a:cubicBezTo>
                <a:cubicBezTo>
                  <a:pt x="347" y="792"/>
                  <a:pt x="378" y="802"/>
                  <a:pt x="389" y="799"/>
                </a:cubicBezTo>
                <a:cubicBezTo>
                  <a:pt x="401" y="795"/>
                  <a:pt x="388" y="767"/>
                  <a:pt x="386" y="753"/>
                </a:cubicBezTo>
                <a:cubicBezTo>
                  <a:pt x="383" y="739"/>
                  <a:pt x="396" y="683"/>
                  <a:pt x="401" y="663"/>
                </a:cubicBezTo>
                <a:cubicBezTo>
                  <a:pt x="406" y="643"/>
                  <a:pt x="447" y="637"/>
                  <a:pt x="479" y="638"/>
                </a:cubicBezTo>
                <a:cubicBezTo>
                  <a:pt x="512" y="639"/>
                  <a:pt x="582" y="621"/>
                  <a:pt x="613" y="612"/>
                </a:cubicBezTo>
                <a:cubicBezTo>
                  <a:pt x="645" y="604"/>
                  <a:pt x="659" y="583"/>
                  <a:pt x="662" y="561"/>
                </a:cubicBezTo>
                <a:cubicBezTo>
                  <a:pt x="665" y="538"/>
                  <a:pt x="646" y="510"/>
                  <a:pt x="624" y="485"/>
                </a:cubicBezTo>
                <a:moveTo>
                  <a:pt x="490" y="537"/>
                </a:moveTo>
                <a:cubicBezTo>
                  <a:pt x="490" y="537"/>
                  <a:pt x="459" y="543"/>
                  <a:pt x="446" y="555"/>
                </a:cubicBezTo>
                <a:cubicBezTo>
                  <a:pt x="432" y="567"/>
                  <a:pt x="396" y="593"/>
                  <a:pt x="383" y="588"/>
                </a:cubicBezTo>
                <a:cubicBezTo>
                  <a:pt x="384" y="587"/>
                  <a:pt x="384" y="587"/>
                  <a:pt x="384" y="587"/>
                </a:cubicBezTo>
                <a:cubicBezTo>
                  <a:pt x="384" y="587"/>
                  <a:pt x="432" y="523"/>
                  <a:pt x="434" y="515"/>
                </a:cubicBezTo>
                <a:cubicBezTo>
                  <a:pt x="434" y="515"/>
                  <a:pt x="479" y="536"/>
                  <a:pt x="490" y="537"/>
                </a:cubicBezTo>
                <a:close/>
              </a:path>
            </a:pathLst>
          </a:custGeom>
          <a:solidFill>
            <a:schemeClr val="bg1">
              <a:alpha val="100000"/>
            </a:schemeClr>
          </a:solidFill>
          <a:ln w="9525">
            <a:noFill/>
          </a:ln>
        </p:spPr>
        <p:txBody>
          <a:bodyPr/>
          <a:lstStyle/>
          <a:p>
            <a:endParaRPr lang="zh-CN" altLang="en-US" sz="100"/>
          </a:p>
        </p:txBody>
      </p:sp>
      <p:grpSp>
        <p:nvGrpSpPr>
          <p:cNvPr id="26641" name="组合 29"/>
          <p:cNvGrpSpPr/>
          <p:nvPr/>
        </p:nvGrpSpPr>
        <p:grpSpPr>
          <a:xfrm>
            <a:off x="8212187" y="4052352"/>
            <a:ext cx="716568" cy="694803"/>
            <a:chOff x="7652162" y="3198322"/>
            <a:chExt cx="771525" cy="747713"/>
          </a:xfrm>
        </p:grpSpPr>
        <p:sp>
          <p:nvSpPr>
            <p:cNvPr id="26649" name="Oval 291"/>
            <p:cNvSpPr/>
            <p:nvPr/>
          </p:nvSpPr>
          <p:spPr>
            <a:xfrm>
              <a:off x="8134762" y="3223722"/>
              <a:ext cx="111125" cy="112712"/>
            </a:xfrm>
            <a:prstGeom prst="ellipse">
              <a:avLst/>
            </a:prstGeom>
            <a:solidFill>
              <a:schemeClr val="bg1"/>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endParaRPr lang="zh-CN" altLang="en-US" sz="1900" b="1" dirty="0">
                <a:latin typeface="黑体" panose="02010609060101010101" pitchFamily="49" charset="-122"/>
              </a:endParaRPr>
            </a:p>
          </p:txBody>
        </p:sp>
        <p:sp>
          <p:nvSpPr>
            <p:cNvPr id="26650" name="Freeform 292"/>
            <p:cNvSpPr/>
            <p:nvPr/>
          </p:nvSpPr>
          <p:spPr>
            <a:xfrm>
              <a:off x="8279225" y="3198322"/>
              <a:ext cx="36513" cy="33337"/>
            </a:xfrm>
            <a:custGeom>
              <a:avLst/>
              <a:gdLst/>
              <a:ahLst/>
              <a:cxnLst>
                <a:cxn ang="0">
                  <a:pos x="2147483646" y="2147483646"/>
                </a:cxn>
                <a:cxn ang="0">
                  <a:pos x="0" y="2147483646"/>
                </a:cxn>
                <a:cxn ang="0">
                  <a:pos x="2147483646" y="2147483646"/>
                </a:cxn>
                <a:cxn ang="0">
                  <a:pos x="2147483646" y="2147483646"/>
                </a:cxn>
                <a:cxn ang="0">
                  <a:pos x="2147483646" y="2147483646"/>
                </a:cxn>
              </a:cxnLst>
              <a:rect l="0" t="0" r="0" b="0"/>
              <a:pathLst>
                <a:path w="22" h="20">
                  <a:moveTo>
                    <a:pt x="17" y="14"/>
                  </a:moveTo>
                  <a:cubicBezTo>
                    <a:pt x="12" y="18"/>
                    <a:pt x="0" y="20"/>
                    <a:pt x="0" y="20"/>
                  </a:cubicBezTo>
                  <a:cubicBezTo>
                    <a:pt x="0" y="20"/>
                    <a:pt x="4" y="9"/>
                    <a:pt x="9" y="5"/>
                  </a:cubicBezTo>
                  <a:cubicBezTo>
                    <a:pt x="14" y="0"/>
                    <a:pt x="17" y="1"/>
                    <a:pt x="20" y="3"/>
                  </a:cubicBezTo>
                  <a:cubicBezTo>
                    <a:pt x="22" y="6"/>
                    <a:pt x="22" y="9"/>
                    <a:pt x="17" y="14"/>
                  </a:cubicBezTo>
                  <a:close/>
                </a:path>
              </a:pathLst>
            </a:custGeom>
            <a:solidFill>
              <a:schemeClr val="bg1">
                <a:alpha val="100000"/>
              </a:schemeClr>
            </a:solidFill>
            <a:ln w="9525">
              <a:noFill/>
            </a:ln>
          </p:spPr>
          <p:txBody>
            <a:bodyPr/>
            <a:lstStyle/>
            <a:p>
              <a:endParaRPr lang="zh-CN" altLang="en-US" sz="100"/>
            </a:p>
          </p:txBody>
        </p:sp>
        <p:sp>
          <p:nvSpPr>
            <p:cNvPr id="26651" name="Freeform 293"/>
            <p:cNvSpPr/>
            <p:nvPr/>
          </p:nvSpPr>
          <p:spPr>
            <a:xfrm>
              <a:off x="7772812" y="3430097"/>
              <a:ext cx="100013" cy="100012"/>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61" h="61">
                  <a:moveTo>
                    <a:pt x="32" y="60"/>
                  </a:moveTo>
                  <a:cubicBezTo>
                    <a:pt x="15" y="61"/>
                    <a:pt x="1" y="48"/>
                    <a:pt x="0" y="32"/>
                  </a:cubicBezTo>
                  <a:cubicBezTo>
                    <a:pt x="0" y="15"/>
                    <a:pt x="12" y="1"/>
                    <a:pt x="29" y="0"/>
                  </a:cubicBezTo>
                  <a:cubicBezTo>
                    <a:pt x="45" y="0"/>
                    <a:pt x="59" y="12"/>
                    <a:pt x="60" y="29"/>
                  </a:cubicBezTo>
                  <a:cubicBezTo>
                    <a:pt x="61" y="45"/>
                    <a:pt x="48" y="59"/>
                    <a:pt x="32" y="60"/>
                  </a:cubicBezTo>
                  <a:close/>
                </a:path>
              </a:pathLst>
            </a:custGeom>
            <a:solidFill>
              <a:schemeClr val="bg1">
                <a:alpha val="100000"/>
              </a:schemeClr>
            </a:solidFill>
            <a:ln w="9525">
              <a:noFill/>
            </a:ln>
          </p:spPr>
          <p:txBody>
            <a:bodyPr/>
            <a:lstStyle/>
            <a:p>
              <a:endParaRPr lang="zh-CN" altLang="en-US" sz="100"/>
            </a:p>
          </p:txBody>
        </p:sp>
        <p:sp>
          <p:nvSpPr>
            <p:cNvPr id="26652" name="Freeform 294"/>
            <p:cNvSpPr/>
            <p:nvPr/>
          </p:nvSpPr>
          <p:spPr>
            <a:xfrm>
              <a:off x="8276050" y="3250710"/>
              <a:ext cx="41275" cy="28575"/>
            </a:xfrm>
            <a:custGeom>
              <a:avLst/>
              <a:gdLst/>
              <a:ahLst/>
              <a:cxnLst>
                <a:cxn ang="0">
                  <a:pos x="2147483646" y="2147483646"/>
                </a:cxn>
                <a:cxn ang="0">
                  <a:pos x="0" y="2147483646"/>
                </a:cxn>
                <a:cxn ang="0">
                  <a:pos x="2147483646" y="2147483646"/>
                </a:cxn>
                <a:cxn ang="0">
                  <a:pos x="2147483646" y="2147483646"/>
                </a:cxn>
                <a:cxn ang="0">
                  <a:pos x="2147483646" y="2147483646"/>
                </a:cxn>
              </a:cxnLst>
              <a:rect l="0" t="0" r="0" b="0"/>
              <a:pathLst>
                <a:path w="25" h="17">
                  <a:moveTo>
                    <a:pt x="18" y="14"/>
                  </a:moveTo>
                  <a:cubicBezTo>
                    <a:pt x="11" y="17"/>
                    <a:pt x="0" y="15"/>
                    <a:pt x="0" y="15"/>
                  </a:cubicBezTo>
                  <a:cubicBezTo>
                    <a:pt x="0" y="15"/>
                    <a:pt x="7" y="6"/>
                    <a:pt x="13" y="3"/>
                  </a:cubicBezTo>
                  <a:cubicBezTo>
                    <a:pt x="19" y="0"/>
                    <a:pt x="22" y="2"/>
                    <a:pt x="24" y="5"/>
                  </a:cubicBezTo>
                  <a:cubicBezTo>
                    <a:pt x="25" y="8"/>
                    <a:pt x="24" y="12"/>
                    <a:pt x="18" y="14"/>
                  </a:cubicBezTo>
                  <a:close/>
                </a:path>
              </a:pathLst>
            </a:custGeom>
            <a:solidFill>
              <a:schemeClr val="bg1">
                <a:alpha val="100000"/>
              </a:schemeClr>
            </a:solidFill>
            <a:ln w="9525">
              <a:noFill/>
            </a:ln>
          </p:spPr>
          <p:txBody>
            <a:bodyPr/>
            <a:lstStyle/>
            <a:p>
              <a:endParaRPr lang="zh-CN" altLang="en-US" sz="100"/>
            </a:p>
          </p:txBody>
        </p:sp>
        <p:sp>
          <p:nvSpPr>
            <p:cNvPr id="26653" name="Freeform 295"/>
            <p:cNvSpPr/>
            <p:nvPr/>
          </p:nvSpPr>
          <p:spPr>
            <a:xfrm>
              <a:off x="7652162" y="3349135"/>
              <a:ext cx="771525" cy="59690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Lst>
              <a:rect l="0" t="0" r="0" b="0"/>
              <a:pathLst>
                <a:path w="474" h="367">
                  <a:moveTo>
                    <a:pt x="43" y="118"/>
                  </a:moveTo>
                  <a:cubicBezTo>
                    <a:pt x="43" y="118"/>
                    <a:pt x="101" y="116"/>
                    <a:pt x="145" y="125"/>
                  </a:cubicBezTo>
                  <a:cubicBezTo>
                    <a:pt x="179" y="132"/>
                    <a:pt x="183" y="133"/>
                    <a:pt x="223" y="143"/>
                  </a:cubicBezTo>
                  <a:cubicBezTo>
                    <a:pt x="245" y="98"/>
                    <a:pt x="269" y="57"/>
                    <a:pt x="294" y="27"/>
                  </a:cubicBezTo>
                  <a:cubicBezTo>
                    <a:pt x="316" y="1"/>
                    <a:pt x="344" y="4"/>
                    <a:pt x="344" y="4"/>
                  </a:cubicBezTo>
                  <a:cubicBezTo>
                    <a:pt x="344" y="4"/>
                    <a:pt x="378" y="0"/>
                    <a:pt x="401" y="29"/>
                  </a:cubicBezTo>
                  <a:cubicBezTo>
                    <a:pt x="445" y="85"/>
                    <a:pt x="473" y="161"/>
                    <a:pt x="473" y="161"/>
                  </a:cubicBezTo>
                  <a:cubicBezTo>
                    <a:pt x="453" y="170"/>
                    <a:pt x="453" y="170"/>
                    <a:pt x="453" y="170"/>
                  </a:cubicBezTo>
                  <a:cubicBezTo>
                    <a:pt x="394" y="87"/>
                    <a:pt x="394" y="87"/>
                    <a:pt x="394" y="87"/>
                  </a:cubicBezTo>
                  <a:cubicBezTo>
                    <a:pt x="399" y="182"/>
                    <a:pt x="399" y="182"/>
                    <a:pt x="399" y="182"/>
                  </a:cubicBezTo>
                  <a:cubicBezTo>
                    <a:pt x="445" y="264"/>
                    <a:pt x="445" y="264"/>
                    <a:pt x="445" y="264"/>
                  </a:cubicBezTo>
                  <a:cubicBezTo>
                    <a:pt x="474" y="359"/>
                    <a:pt x="474" y="359"/>
                    <a:pt x="474" y="359"/>
                  </a:cubicBezTo>
                  <a:cubicBezTo>
                    <a:pt x="442" y="367"/>
                    <a:pt x="442" y="367"/>
                    <a:pt x="442" y="367"/>
                  </a:cubicBezTo>
                  <a:cubicBezTo>
                    <a:pt x="402" y="279"/>
                    <a:pt x="402" y="279"/>
                    <a:pt x="402" y="279"/>
                  </a:cubicBezTo>
                  <a:cubicBezTo>
                    <a:pt x="355" y="217"/>
                    <a:pt x="355" y="217"/>
                    <a:pt x="355" y="217"/>
                  </a:cubicBezTo>
                  <a:cubicBezTo>
                    <a:pt x="320" y="290"/>
                    <a:pt x="320" y="290"/>
                    <a:pt x="320" y="290"/>
                  </a:cubicBezTo>
                  <a:cubicBezTo>
                    <a:pt x="273" y="364"/>
                    <a:pt x="273" y="364"/>
                    <a:pt x="273" y="364"/>
                  </a:cubicBezTo>
                  <a:cubicBezTo>
                    <a:pt x="240" y="347"/>
                    <a:pt x="240" y="347"/>
                    <a:pt x="240" y="347"/>
                  </a:cubicBezTo>
                  <a:cubicBezTo>
                    <a:pt x="278" y="277"/>
                    <a:pt x="278" y="277"/>
                    <a:pt x="278" y="277"/>
                  </a:cubicBezTo>
                  <a:cubicBezTo>
                    <a:pt x="299" y="184"/>
                    <a:pt x="299" y="184"/>
                    <a:pt x="299" y="184"/>
                  </a:cubicBezTo>
                  <a:cubicBezTo>
                    <a:pt x="300" y="89"/>
                    <a:pt x="300" y="89"/>
                    <a:pt x="300" y="89"/>
                  </a:cubicBezTo>
                  <a:cubicBezTo>
                    <a:pt x="237" y="168"/>
                    <a:pt x="237" y="168"/>
                    <a:pt x="237" y="168"/>
                  </a:cubicBezTo>
                  <a:cubicBezTo>
                    <a:pt x="152" y="162"/>
                    <a:pt x="152" y="162"/>
                    <a:pt x="152" y="162"/>
                  </a:cubicBezTo>
                  <a:cubicBezTo>
                    <a:pt x="152" y="162"/>
                    <a:pt x="150" y="198"/>
                    <a:pt x="155" y="227"/>
                  </a:cubicBezTo>
                  <a:cubicBezTo>
                    <a:pt x="164" y="279"/>
                    <a:pt x="206" y="345"/>
                    <a:pt x="206" y="345"/>
                  </a:cubicBezTo>
                  <a:cubicBezTo>
                    <a:pt x="185" y="360"/>
                    <a:pt x="185" y="360"/>
                    <a:pt x="185" y="360"/>
                  </a:cubicBezTo>
                  <a:cubicBezTo>
                    <a:pt x="185" y="360"/>
                    <a:pt x="157" y="333"/>
                    <a:pt x="141" y="312"/>
                  </a:cubicBezTo>
                  <a:cubicBezTo>
                    <a:pt x="125" y="291"/>
                    <a:pt x="112" y="262"/>
                    <a:pt x="112" y="262"/>
                  </a:cubicBezTo>
                  <a:cubicBezTo>
                    <a:pt x="57" y="359"/>
                    <a:pt x="57" y="359"/>
                    <a:pt x="57" y="359"/>
                  </a:cubicBezTo>
                  <a:cubicBezTo>
                    <a:pt x="30" y="351"/>
                    <a:pt x="30" y="351"/>
                    <a:pt x="30" y="351"/>
                  </a:cubicBezTo>
                  <a:cubicBezTo>
                    <a:pt x="68" y="239"/>
                    <a:pt x="68" y="239"/>
                    <a:pt x="68" y="239"/>
                  </a:cubicBezTo>
                  <a:cubicBezTo>
                    <a:pt x="69" y="157"/>
                    <a:pt x="69" y="157"/>
                    <a:pt x="69" y="157"/>
                  </a:cubicBezTo>
                  <a:cubicBezTo>
                    <a:pt x="69" y="157"/>
                    <a:pt x="45" y="153"/>
                    <a:pt x="31" y="142"/>
                  </a:cubicBezTo>
                  <a:cubicBezTo>
                    <a:pt x="19" y="132"/>
                    <a:pt x="7" y="116"/>
                    <a:pt x="0" y="106"/>
                  </a:cubicBezTo>
                  <a:cubicBezTo>
                    <a:pt x="16" y="93"/>
                    <a:pt x="16" y="93"/>
                    <a:pt x="16" y="93"/>
                  </a:cubicBezTo>
                  <a:lnTo>
                    <a:pt x="43" y="118"/>
                  </a:lnTo>
                  <a:close/>
                </a:path>
              </a:pathLst>
            </a:custGeom>
            <a:solidFill>
              <a:schemeClr val="bg1">
                <a:alpha val="100000"/>
              </a:schemeClr>
            </a:solidFill>
            <a:ln w="9525">
              <a:noFill/>
            </a:ln>
          </p:spPr>
          <p:txBody>
            <a:bodyPr/>
            <a:lstStyle/>
            <a:p>
              <a:endParaRPr lang="zh-CN" altLang="en-US" sz="100"/>
            </a:p>
          </p:txBody>
        </p:sp>
      </p:grpSp>
      <p:grpSp>
        <p:nvGrpSpPr>
          <p:cNvPr id="26642" name="组合 35"/>
          <p:cNvGrpSpPr/>
          <p:nvPr/>
        </p:nvGrpSpPr>
        <p:grpSpPr>
          <a:xfrm>
            <a:off x="7480552" y="6074815"/>
            <a:ext cx="364981" cy="867248"/>
            <a:chOff x="6775972" y="4627254"/>
            <a:chExt cx="557213" cy="1320800"/>
          </a:xfrm>
        </p:grpSpPr>
        <p:sp>
          <p:nvSpPr>
            <p:cNvPr id="26647" name="Freeform 9"/>
            <p:cNvSpPr>
              <a:spLocks noEditPoints="1"/>
            </p:cNvSpPr>
            <p:nvPr/>
          </p:nvSpPr>
          <p:spPr>
            <a:xfrm>
              <a:off x="6775972" y="4868554"/>
              <a:ext cx="557213" cy="107950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373" h="722">
                  <a:moveTo>
                    <a:pt x="373" y="456"/>
                  </a:moveTo>
                  <a:cubicBezTo>
                    <a:pt x="298" y="262"/>
                    <a:pt x="298" y="262"/>
                    <a:pt x="298" y="262"/>
                  </a:cubicBezTo>
                  <a:cubicBezTo>
                    <a:pt x="334" y="259"/>
                    <a:pt x="352" y="244"/>
                    <a:pt x="352" y="226"/>
                  </a:cubicBezTo>
                  <a:cubicBezTo>
                    <a:pt x="352" y="215"/>
                    <a:pt x="347" y="202"/>
                    <a:pt x="339" y="187"/>
                  </a:cubicBezTo>
                  <a:cubicBezTo>
                    <a:pt x="359" y="169"/>
                    <a:pt x="371" y="150"/>
                    <a:pt x="371" y="121"/>
                  </a:cubicBezTo>
                  <a:cubicBezTo>
                    <a:pt x="371" y="109"/>
                    <a:pt x="357" y="82"/>
                    <a:pt x="331" y="58"/>
                  </a:cubicBezTo>
                  <a:cubicBezTo>
                    <a:pt x="297" y="24"/>
                    <a:pt x="246" y="0"/>
                    <a:pt x="199" y="0"/>
                  </a:cubicBezTo>
                  <a:cubicBezTo>
                    <a:pt x="164" y="0"/>
                    <a:pt x="142" y="7"/>
                    <a:pt x="127" y="15"/>
                  </a:cubicBezTo>
                  <a:cubicBezTo>
                    <a:pt x="114" y="11"/>
                    <a:pt x="100" y="8"/>
                    <a:pt x="88" y="8"/>
                  </a:cubicBezTo>
                  <a:cubicBezTo>
                    <a:pt x="19" y="8"/>
                    <a:pt x="0" y="63"/>
                    <a:pt x="0" y="120"/>
                  </a:cubicBezTo>
                  <a:cubicBezTo>
                    <a:pt x="0" y="147"/>
                    <a:pt x="9" y="169"/>
                    <a:pt x="23" y="186"/>
                  </a:cubicBezTo>
                  <a:cubicBezTo>
                    <a:pt x="21" y="196"/>
                    <a:pt x="18" y="211"/>
                    <a:pt x="18" y="223"/>
                  </a:cubicBezTo>
                  <a:cubicBezTo>
                    <a:pt x="18" y="247"/>
                    <a:pt x="26" y="263"/>
                    <a:pt x="40" y="263"/>
                  </a:cubicBezTo>
                  <a:cubicBezTo>
                    <a:pt x="56" y="263"/>
                    <a:pt x="80" y="251"/>
                    <a:pt x="107" y="233"/>
                  </a:cubicBezTo>
                  <a:cubicBezTo>
                    <a:pt x="115" y="235"/>
                    <a:pt x="123" y="237"/>
                    <a:pt x="131" y="240"/>
                  </a:cubicBezTo>
                  <a:cubicBezTo>
                    <a:pt x="108" y="309"/>
                    <a:pt x="74" y="397"/>
                    <a:pt x="43" y="458"/>
                  </a:cubicBezTo>
                  <a:cubicBezTo>
                    <a:pt x="108" y="461"/>
                    <a:pt x="108" y="461"/>
                    <a:pt x="108" y="461"/>
                  </a:cubicBezTo>
                  <a:cubicBezTo>
                    <a:pt x="122" y="722"/>
                    <a:pt x="122" y="722"/>
                    <a:pt x="122" y="722"/>
                  </a:cubicBezTo>
                  <a:cubicBezTo>
                    <a:pt x="168" y="722"/>
                    <a:pt x="168" y="722"/>
                    <a:pt x="168" y="722"/>
                  </a:cubicBezTo>
                  <a:cubicBezTo>
                    <a:pt x="173" y="652"/>
                    <a:pt x="183" y="534"/>
                    <a:pt x="191" y="489"/>
                  </a:cubicBezTo>
                  <a:cubicBezTo>
                    <a:pt x="194" y="470"/>
                    <a:pt x="199" y="458"/>
                    <a:pt x="206" y="458"/>
                  </a:cubicBezTo>
                  <a:cubicBezTo>
                    <a:pt x="214" y="458"/>
                    <a:pt x="219" y="469"/>
                    <a:pt x="223" y="491"/>
                  </a:cubicBezTo>
                  <a:cubicBezTo>
                    <a:pt x="232" y="537"/>
                    <a:pt x="240" y="647"/>
                    <a:pt x="244" y="722"/>
                  </a:cubicBezTo>
                  <a:cubicBezTo>
                    <a:pt x="291" y="722"/>
                    <a:pt x="291" y="722"/>
                    <a:pt x="291" y="722"/>
                  </a:cubicBezTo>
                  <a:cubicBezTo>
                    <a:pt x="302" y="461"/>
                    <a:pt x="302" y="461"/>
                    <a:pt x="302" y="461"/>
                  </a:cubicBezTo>
                  <a:cubicBezTo>
                    <a:pt x="373" y="456"/>
                    <a:pt x="373" y="456"/>
                    <a:pt x="373" y="456"/>
                  </a:cubicBezTo>
                  <a:close/>
                  <a:moveTo>
                    <a:pt x="288" y="157"/>
                  </a:moveTo>
                  <a:cubicBezTo>
                    <a:pt x="275" y="174"/>
                    <a:pt x="242" y="193"/>
                    <a:pt x="214" y="207"/>
                  </a:cubicBezTo>
                  <a:cubicBezTo>
                    <a:pt x="239" y="241"/>
                    <a:pt x="239" y="241"/>
                    <a:pt x="239" y="241"/>
                  </a:cubicBezTo>
                  <a:cubicBezTo>
                    <a:pt x="224" y="240"/>
                    <a:pt x="210" y="238"/>
                    <a:pt x="203" y="236"/>
                  </a:cubicBezTo>
                  <a:cubicBezTo>
                    <a:pt x="191" y="199"/>
                    <a:pt x="165" y="139"/>
                    <a:pt x="165" y="100"/>
                  </a:cubicBezTo>
                  <a:cubicBezTo>
                    <a:pt x="165" y="83"/>
                    <a:pt x="167" y="68"/>
                    <a:pt x="170" y="55"/>
                  </a:cubicBezTo>
                  <a:cubicBezTo>
                    <a:pt x="208" y="80"/>
                    <a:pt x="256" y="119"/>
                    <a:pt x="288" y="157"/>
                  </a:cubicBezTo>
                  <a:close/>
                  <a:moveTo>
                    <a:pt x="324" y="223"/>
                  </a:moveTo>
                  <a:cubicBezTo>
                    <a:pt x="324" y="236"/>
                    <a:pt x="306" y="242"/>
                    <a:pt x="278" y="242"/>
                  </a:cubicBezTo>
                  <a:cubicBezTo>
                    <a:pt x="269" y="242"/>
                    <a:pt x="259" y="242"/>
                    <a:pt x="248" y="241"/>
                  </a:cubicBezTo>
                  <a:cubicBezTo>
                    <a:pt x="276" y="227"/>
                    <a:pt x="299" y="216"/>
                    <a:pt x="319" y="203"/>
                  </a:cubicBezTo>
                  <a:cubicBezTo>
                    <a:pt x="323" y="211"/>
                    <a:pt x="324" y="216"/>
                    <a:pt x="324" y="223"/>
                  </a:cubicBezTo>
                  <a:close/>
                  <a:moveTo>
                    <a:pt x="152" y="49"/>
                  </a:moveTo>
                  <a:cubicBezTo>
                    <a:pt x="151" y="55"/>
                    <a:pt x="148" y="62"/>
                    <a:pt x="147" y="69"/>
                  </a:cubicBezTo>
                  <a:cubicBezTo>
                    <a:pt x="139" y="58"/>
                    <a:pt x="126" y="50"/>
                    <a:pt x="112" y="50"/>
                  </a:cubicBezTo>
                  <a:cubicBezTo>
                    <a:pt x="88" y="50"/>
                    <a:pt x="68" y="70"/>
                    <a:pt x="68" y="93"/>
                  </a:cubicBezTo>
                  <a:cubicBezTo>
                    <a:pt x="68" y="110"/>
                    <a:pt x="78" y="125"/>
                    <a:pt x="91" y="132"/>
                  </a:cubicBezTo>
                  <a:cubicBezTo>
                    <a:pt x="74" y="142"/>
                    <a:pt x="57" y="158"/>
                    <a:pt x="42" y="176"/>
                  </a:cubicBezTo>
                  <a:cubicBezTo>
                    <a:pt x="26" y="159"/>
                    <a:pt x="19" y="146"/>
                    <a:pt x="19" y="120"/>
                  </a:cubicBezTo>
                  <a:cubicBezTo>
                    <a:pt x="19" y="68"/>
                    <a:pt x="36" y="27"/>
                    <a:pt x="88" y="27"/>
                  </a:cubicBezTo>
                  <a:cubicBezTo>
                    <a:pt x="110" y="27"/>
                    <a:pt x="129" y="37"/>
                    <a:pt x="152" y="49"/>
                  </a:cubicBezTo>
                  <a:close/>
                  <a:moveTo>
                    <a:pt x="181" y="234"/>
                  </a:moveTo>
                  <a:cubicBezTo>
                    <a:pt x="164" y="230"/>
                    <a:pt x="145" y="225"/>
                    <a:pt x="127" y="218"/>
                  </a:cubicBezTo>
                  <a:cubicBezTo>
                    <a:pt x="132" y="215"/>
                    <a:pt x="137" y="211"/>
                    <a:pt x="142" y="207"/>
                  </a:cubicBezTo>
                  <a:cubicBezTo>
                    <a:pt x="116" y="168"/>
                    <a:pt x="116" y="168"/>
                    <a:pt x="116" y="168"/>
                  </a:cubicBezTo>
                  <a:cubicBezTo>
                    <a:pt x="77" y="197"/>
                    <a:pt x="77" y="197"/>
                    <a:pt x="77" y="197"/>
                  </a:cubicBezTo>
                  <a:cubicBezTo>
                    <a:pt x="71" y="194"/>
                    <a:pt x="65" y="190"/>
                    <a:pt x="60" y="187"/>
                  </a:cubicBezTo>
                  <a:cubicBezTo>
                    <a:pt x="86" y="154"/>
                    <a:pt x="109" y="140"/>
                    <a:pt x="151" y="136"/>
                  </a:cubicBezTo>
                  <a:cubicBezTo>
                    <a:pt x="158" y="165"/>
                    <a:pt x="174" y="215"/>
                    <a:pt x="181" y="234"/>
                  </a:cubicBezTo>
                  <a:close/>
                </a:path>
              </a:pathLst>
            </a:custGeom>
            <a:solidFill>
              <a:schemeClr val="bg1">
                <a:alpha val="100000"/>
              </a:schemeClr>
            </a:solidFill>
            <a:ln w="9525">
              <a:noFill/>
            </a:ln>
          </p:spPr>
          <p:txBody>
            <a:bodyPr/>
            <a:lstStyle/>
            <a:p>
              <a:endParaRPr lang="zh-CN" altLang="en-US" sz="100"/>
            </a:p>
          </p:txBody>
        </p:sp>
        <p:sp>
          <p:nvSpPr>
            <p:cNvPr id="26648" name="Oval 11"/>
            <p:cNvSpPr/>
            <p:nvPr/>
          </p:nvSpPr>
          <p:spPr>
            <a:xfrm>
              <a:off x="6964884" y="4627254"/>
              <a:ext cx="214313" cy="212725"/>
            </a:xfrm>
            <a:prstGeom prst="ellipse">
              <a:avLst/>
            </a:prstGeom>
            <a:solidFill>
              <a:schemeClr val="bg1"/>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endParaRPr lang="zh-CN" altLang="en-US" sz="1900" b="1" dirty="0">
                <a:latin typeface="黑体" panose="02010609060101010101" pitchFamily="49" charset="-122"/>
              </a:endParaRPr>
            </a:p>
          </p:txBody>
        </p:sp>
      </p:grpSp>
      <p:sp>
        <p:nvSpPr>
          <p:cNvPr id="26645" name="Rectangle 2"/>
          <p:cNvSpPr/>
          <p:nvPr/>
        </p:nvSpPr>
        <p:spPr>
          <a:xfrm>
            <a:off x="672812" y="1452300"/>
            <a:ext cx="4709594"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长期的安全带来什么？</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26646" name="矩形 207"/>
          <p:cNvSpPr/>
          <p:nvPr/>
        </p:nvSpPr>
        <p:spPr>
          <a:xfrm>
            <a:off x="5290666" y="4320227"/>
            <a:ext cx="2337217" cy="10642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50000"/>
              </a:lnSpc>
              <a:spcBef>
                <a:spcPct val="0"/>
              </a:spcBef>
              <a:buNone/>
            </a:pPr>
            <a:r>
              <a:rPr lang="zh-CN" altLang="en-US" sz="211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和谐、美满、幸福的生活</a:t>
            </a:r>
            <a:endParaRPr lang="zh-CN" altLang="en-US" sz="3795" b="1" dirty="0">
              <a:solidFill>
                <a:schemeClr val="bg1"/>
              </a:solidFill>
              <a:latin typeface="黑体" panose="02010609060101010101" pitchFamily="49" charset="-122"/>
            </a:endParaRPr>
          </a:p>
        </p:txBody>
      </p:sp>
      <p:sp>
        <p:nvSpPr>
          <p:cNvPr id="9" name="任意多边形 8"/>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任意多边形 13"/>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0"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01  </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矩形 32"/>
          <p:cNvSpPr>
            <a:spLocks noChangeArrowheads="1"/>
          </p:cNvSpPr>
          <p:nvPr/>
        </p:nvSpPr>
        <p:spPr bwMode="auto">
          <a:xfrm>
            <a:off x="2805442" y="1746470"/>
            <a:ext cx="309880" cy="401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黑体" panose="02010609060101010101" pitchFamily="49" charset="-122"/>
                <a:ea typeface="宋体" panose="02010600030101010101" pitchFamily="2" charset="-122"/>
              </a:defRPr>
            </a:lvl1pPr>
            <a:lvl2pPr marL="742950" indent="-285750">
              <a:defRPr sz="2800" b="1">
                <a:solidFill>
                  <a:schemeClr val="tx1"/>
                </a:solidFill>
                <a:latin typeface="黑体" panose="02010609060101010101" pitchFamily="49" charset="-122"/>
                <a:ea typeface="宋体" panose="02010600030101010101" pitchFamily="2" charset="-122"/>
              </a:defRPr>
            </a:lvl2pPr>
            <a:lvl3pPr marL="1143000" indent="-228600">
              <a:defRPr sz="2800" b="1">
                <a:solidFill>
                  <a:schemeClr val="tx1"/>
                </a:solidFill>
                <a:latin typeface="黑体" panose="02010609060101010101" pitchFamily="49" charset="-122"/>
                <a:ea typeface="宋体" panose="02010600030101010101" pitchFamily="2" charset="-122"/>
              </a:defRPr>
            </a:lvl3pPr>
            <a:lvl4pPr marL="1600200" indent="-228600">
              <a:defRPr sz="2800" b="1">
                <a:solidFill>
                  <a:schemeClr val="tx1"/>
                </a:solidFill>
                <a:latin typeface="黑体" panose="02010609060101010101" pitchFamily="49" charset="-122"/>
                <a:ea typeface="宋体" panose="02010600030101010101" pitchFamily="2" charset="-122"/>
              </a:defRPr>
            </a:lvl4pPr>
            <a:lvl5pPr marL="2057400" indent="-228600">
              <a:defRPr sz="2800" b="1">
                <a:solidFill>
                  <a:schemeClr val="tx1"/>
                </a:solidFill>
                <a:latin typeface="黑体" panose="02010609060101010101" pitchFamily="49" charset="-122"/>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黑体" panose="02010609060101010101" pitchFamily="49" charset="-122"/>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黑体" panose="02010609060101010101" pitchFamily="49" charset="-122"/>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黑体" panose="02010609060101010101" pitchFamily="49" charset="-122"/>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黑体" panose="02010609060101010101" pitchFamily="49" charset="-122"/>
                <a:ea typeface="宋体" panose="02010600030101010101" pitchFamily="2" charset="-122"/>
              </a:defRPr>
            </a:lvl9pPr>
          </a:lstStyle>
          <a:p>
            <a:pPr marL="0" marR="0" lvl="0" indent="0" algn="ctr" defTabSz="914400" rtl="0" eaLnBrk="0" fontAlgn="base" latinLnBrk="0" hangingPunct="0">
              <a:lnSpc>
                <a:spcPct val="80000"/>
              </a:lnSpc>
              <a:spcBef>
                <a:spcPct val="20000"/>
              </a:spcBef>
              <a:spcAft>
                <a:spcPct val="0"/>
              </a:spcAft>
              <a:buClr>
                <a:schemeClr val="accent2"/>
              </a:buClr>
              <a:buSzTx/>
              <a:buFont typeface="Wingdings" panose="05000000000000000000" pitchFamily="2" charset="2"/>
              <a:buNone/>
              <a:defRPr/>
            </a:pPr>
            <a:endParaRPr kumimoji="0" lang="zh-CN" altLang="en-US" sz="2530" b="1" i="0" u="none" strike="noStrike" kern="1200" cap="none" spc="0" normalizeH="0" baseline="0" noProof="0">
              <a:ln>
                <a:noFill/>
              </a:ln>
              <a:solidFill>
                <a:srgbClr val="FFFFFF"/>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endParaRPr>
          </a:p>
        </p:txBody>
      </p:sp>
      <p:sp>
        <p:nvSpPr>
          <p:cNvPr id="27653" name="矩形 4"/>
          <p:cNvSpPr/>
          <p:nvPr/>
        </p:nvSpPr>
        <p:spPr>
          <a:xfrm>
            <a:off x="4117052" y="1237035"/>
            <a:ext cx="4522081" cy="610870"/>
          </a:xfrm>
          <a:prstGeom prst="rect">
            <a:avLst/>
          </a:prstGeom>
          <a:noFill/>
          <a:ln w="9525">
            <a:noFill/>
          </a:ln>
        </p:spPr>
        <p:txBody>
          <a:bodyPr anchor="ctr">
            <a:spAutoFit/>
          </a:bodyPr>
          <a:lstStyle/>
          <a:p>
            <a:pPr>
              <a:buFont typeface="Arial" panose="020B0604020202020204" pitchFamily="34" charset="0"/>
            </a:pPr>
            <a:r>
              <a:rPr lang="zh-CN" altLang="en-US" sz="3375" dirty="0">
                <a:solidFill>
                  <a:srgbClr val="000000"/>
                </a:solidFill>
                <a:latin typeface="微软雅黑" panose="020B0503020204020204" pitchFamily="34" charset="-122"/>
                <a:ea typeface="微软雅黑" panose="020B0503020204020204" pitchFamily="34" charset="-122"/>
              </a:rPr>
              <a:t>从业人员安全生产须知</a:t>
            </a:r>
            <a:endParaRPr lang="zh-CN" altLang="en-US" sz="3375" dirty="0">
              <a:solidFill>
                <a:srgbClr val="000000"/>
              </a:solidFill>
              <a:latin typeface="微软雅黑" panose="020B0503020204020204" pitchFamily="34" charset="-122"/>
              <a:ea typeface="微软雅黑" panose="020B0503020204020204" pitchFamily="34" charset="-122"/>
            </a:endParaRPr>
          </a:p>
        </p:txBody>
      </p:sp>
      <p:sp>
        <p:nvSpPr>
          <p:cNvPr id="6" name="圆角矩形 5"/>
          <p:cNvSpPr/>
          <p:nvPr/>
        </p:nvSpPr>
        <p:spPr>
          <a:xfrm>
            <a:off x="2655673" y="2337472"/>
            <a:ext cx="873945" cy="7986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48" name="圆角矩形 47"/>
          <p:cNvSpPr/>
          <p:nvPr/>
        </p:nvSpPr>
        <p:spPr>
          <a:xfrm>
            <a:off x="2655673" y="3536217"/>
            <a:ext cx="873945" cy="79693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49" name="圆角矩形 48"/>
          <p:cNvSpPr/>
          <p:nvPr/>
        </p:nvSpPr>
        <p:spPr>
          <a:xfrm>
            <a:off x="2655673" y="4734962"/>
            <a:ext cx="873945" cy="79693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50" name="圆角矩形 49"/>
          <p:cNvSpPr/>
          <p:nvPr/>
        </p:nvSpPr>
        <p:spPr>
          <a:xfrm>
            <a:off x="2655673" y="5932032"/>
            <a:ext cx="873945" cy="7986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7" name="圆角矩形 6"/>
          <p:cNvSpPr/>
          <p:nvPr/>
        </p:nvSpPr>
        <p:spPr>
          <a:xfrm>
            <a:off x="3620026" y="2350866"/>
            <a:ext cx="6161146" cy="78521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27659" name="矩形 7"/>
          <p:cNvSpPr/>
          <p:nvPr/>
        </p:nvSpPr>
        <p:spPr>
          <a:xfrm>
            <a:off x="5257418" y="2488152"/>
            <a:ext cx="2845435"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50000"/>
              </a:spcBef>
              <a:buClr>
                <a:schemeClr val="tx1"/>
              </a:buClr>
              <a:buNone/>
            </a:pPr>
            <a:r>
              <a:rPr lang="zh-CN" altLang="en-US" sz="2530" b="1" dirty="0">
                <a:solidFill>
                  <a:schemeClr val="bg1"/>
                </a:solidFill>
                <a:latin typeface="微软雅黑" panose="020B0503020204020204" pitchFamily="34" charset="-122"/>
                <a:ea typeface="微软雅黑" panose="020B0503020204020204" pitchFamily="34" charset="-122"/>
              </a:rPr>
              <a:t>虚心学习</a:t>
            </a:r>
            <a:r>
              <a:rPr lang="en-US" altLang="zh-CN" sz="2530" b="1" dirty="0">
                <a:solidFill>
                  <a:schemeClr val="bg1"/>
                </a:solidFill>
                <a:latin typeface="微软雅黑" panose="020B0503020204020204" pitchFamily="34" charset="-122"/>
                <a:ea typeface="微软雅黑" panose="020B0503020204020204" pitchFamily="34" charset="-122"/>
              </a:rPr>
              <a:t>,</a:t>
            </a:r>
            <a:r>
              <a:rPr lang="zh-CN" altLang="en-US" sz="2530" b="1" dirty="0">
                <a:solidFill>
                  <a:schemeClr val="bg1"/>
                </a:solidFill>
                <a:latin typeface="微软雅黑" panose="020B0503020204020204" pitchFamily="34" charset="-122"/>
                <a:ea typeface="微软雅黑" panose="020B0503020204020204" pitchFamily="34" charset="-122"/>
              </a:rPr>
              <a:t>掌握技能</a:t>
            </a:r>
            <a:endParaRPr lang="en-US" altLang="zh-CN" sz="2530" b="1" dirty="0">
              <a:solidFill>
                <a:schemeClr val="bg1"/>
              </a:solidFill>
              <a:latin typeface="微软雅黑" panose="020B0503020204020204" pitchFamily="34" charset="-122"/>
              <a:ea typeface="微软雅黑" panose="020B0503020204020204" pitchFamily="34" charset="-122"/>
            </a:endParaRPr>
          </a:p>
        </p:txBody>
      </p:sp>
      <p:sp>
        <p:nvSpPr>
          <p:cNvPr id="27660" name="矩形 8"/>
          <p:cNvSpPr/>
          <p:nvPr/>
        </p:nvSpPr>
        <p:spPr>
          <a:xfrm>
            <a:off x="2838164" y="2496523"/>
            <a:ext cx="50419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530" b="1" dirty="0">
                <a:solidFill>
                  <a:schemeClr val="bg1"/>
                </a:solidFill>
                <a:latin typeface="微软雅黑" panose="020B0503020204020204" pitchFamily="34" charset="-122"/>
                <a:ea typeface="微软雅黑" panose="020B0503020204020204" pitchFamily="34" charset="-122"/>
              </a:rPr>
              <a:t>一</a:t>
            </a:r>
            <a:endParaRPr lang="zh-CN" altLang="en-US" sz="2530" b="1" dirty="0">
              <a:latin typeface="黑体" panose="02010609060101010101" pitchFamily="49" charset="-122"/>
            </a:endParaRPr>
          </a:p>
        </p:txBody>
      </p:sp>
      <p:sp>
        <p:nvSpPr>
          <p:cNvPr id="54" name="圆角矩形 53"/>
          <p:cNvSpPr/>
          <p:nvPr/>
        </p:nvSpPr>
        <p:spPr>
          <a:xfrm>
            <a:off x="3620026" y="3547936"/>
            <a:ext cx="6161146" cy="78521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55" name="圆角矩形 54"/>
          <p:cNvSpPr/>
          <p:nvPr/>
        </p:nvSpPr>
        <p:spPr>
          <a:xfrm>
            <a:off x="3620026" y="4746681"/>
            <a:ext cx="6161146" cy="78521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56" name="圆角矩形 55"/>
          <p:cNvSpPr/>
          <p:nvPr/>
        </p:nvSpPr>
        <p:spPr>
          <a:xfrm>
            <a:off x="3620026" y="5945426"/>
            <a:ext cx="6161146" cy="78521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27664" name="矩形 9"/>
          <p:cNvSpPr/>
          <p:nvPr/>
        </p:nvSpPr>
        <p:spPr>
          <a:xfrm>
            <a:off x="4867324" y="3686897"/>
            <a:ext cx="371729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50000"/>
              </a:spcBef>
              <a:buClr>
                <a:schemeClr val="tx1"/>
              </a:buClr>
              <a:buNone/>
            </a:pPr>
            <a:r>
              <a:rPr lang="zh-CN" altLang="en-US" sz="2530" b="1" dirty="0">
                <a:solidFill>
                  <a:schemeClr val="bg1"/>
                </a:solidFill>
                <a:latin typeface="微软雅黑" panose="020B0503020204020204" pitchFamily="34" charset="-122"/>
                <a:ea typeface="微软雅黑" panose="020B0503020204020204" pitchFamily="34" charset="-122"/>
              </a:rPr>
              <a:t>遵守安全生产的一般规则</a:t>
            </a:r>
            <a:endParaRPr lang="en-US" altLang="zh-CN" sz="2530" b="1" dirty="0">
              <a:solidFill>
                <a:schemeClr val="bg1"/>
              </a:solidFill>
              <a:latin typeface="微软雅黑" panose="020B0503020204020204" pitchFamily="34" charset="-122"/>
              <a:ea typeface="微软雅黑" panose="020B0503020204020204" pitchFamily="34" charset="-122"/>
            </a:endParaRPr>
          </a:p>
        </p:txBody>
      </p:sp>
      <p:sp>
        <p:nvSpPr>
          <p:cNvPr id="27665" name="矩形 10"/>
          <p:cNvSpPr/>
          <p:nvPr/>
        </p:nvSpPr>
        <p:spPr>
          <a:xfrm>
            <a:off x="5076602" y="4888990"/>
            <a:ext cx="339598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50000"/>
              </a:spcBef>
              <a:buClr>
                <a:schemeClr val="tx1"/>
              </a:buClr>
              <a:buNone/>
            </a:pPr>
            <a:r>
              <a:rPr lang="zh-CN" altLang="en-US" sz="2530" b="1" dirty="0">
                <a:solidFill>
                  <a:schemeClr val="bg1"/>
                </a:solidFill>
                <a:latin typeface="微软雅黑" panose="020B0503020204020204" pitchFamily="34" charset="-122"/>
                <a:ea typeface="微软雅黑" panose="020B0503020204020204" pitchFamily="34" charset="-122"/>
              </a:rPr>
              <a:t>认真接受安全生产教育</a:t>
            </a:r>
            <a:endParaRPr lang="en-US" altLang="zh-CN" sz="2530" b="1" dirty="0">
              <a:solidFill>
                <a:schemeClr val="bg1"/>
              </a:solidFill>
              <a:latin typeface="微软雅黑" panose="020B0503020204020204" pitchFamily="34" charset="-122"/>
              <a:ea typeface="微软雅黑" panose="020B0503020204020204" pitchFamily="34" charset="-122"/>
            </a:endParaRPr>
          </a:p>
        </p:txBody>
      </p:sp>
      <p:sp>
        <p:nvSpPr>
          <p:cNvPr id="27666" name="矩形 11"/>
          <p:cNvSpPr/>
          <p:nvPr/>
        </p:nvSpPr>
        <p:spPr>
          <a:xfrm>
            <a:off x="4167498" y="6087735"/>
            <a:ext cx="500253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50000"/>
              </a:spcBef>
              <a:buClr>
                <a:schemeClr val="tx1"/>
              </a:buClr>
              <a:buNone/>
            </a:pPr>
            <a:r>
              <a:rPr lang="zh-CN" altLang="en-US" sz="2530" b="1" dirty="0">
                <a:solidFill>
                  <a:schemeClr val="bg1"/>
                </a:solidFill>
                <a:latin typeface="微软雅黑" panose="020B0503020204020204" pitchFamily="34" charset="-122"/>
                <a:ea typeface="微软雅黑" panose="020B0503020204020204" pitchFamily="34" charset="-122"/>
              </a:rPr>
              <a:t>注意遵守安全警示标志提出的要求</a:t>
            </a:r>
            <a:endParaRPr lang="en-US" altLang="zh-CN" sz="2530" b="1" dirty="0">
              <a:solidFill>
                <a:schemeClr val="bg1"/>
              </a:solidFill>
              <a:latin typeface="微软雅黑" panose="020B0503020204020204" pitchFamily="34" charset="-122"/>
              <a:ea typeface="微软雅黑" panose="020B0503020204020204" pitchFamily="34" charset="-122"/>
            </a:endParaRPr>
          </a:p>
        </p:txBody>
      </p:sp>
      <p:sp>
        <p:nvSpPr>
          <p:cNvPr id="27667" name="矩形 12"/>
          <p:cNvSpPr/>
          <p:nvPr/>
        </p:nvSpPr>
        <p:spPr>
          <a:xfrm>
            <a:off x="2833141" y="3696943"/>
            <a:ext cx="50419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530" b="1" dirty="0">
                <a:solidFill>
                  <a:schemeClr val="bg1"/>
                </a:solidFill>
                <a:latin typeface="微软雅黑" panose="020B0503020204020204" pitchFamily="34" charset="-122"/>
                <a:ea typeface="微软雅黑" panose="020B0503020204020204" pitchFamily="34" charset="-122"/>
              </a:rPr>
              <a:t>二</a:t>
            </a:r>
            <a:endParaRPr lang="zh-CN" altLang="en-US" sz="2530" b="1" dirty="0">
              <a:solidFill>
                <a:schemeClr val="bg1"/>
              </a:solidFill>
              <a:latin typeface="微软雅黑" panose="020B0503020204020204" pitchFamily="34" charset="-122"/>
              <a:ea typeface="微软雅黑" panose="020B0503020204020204" pitchFamily="34" charset="-122"/>
            </a:endParaRPr>
          </a:p>
        </p:txBody>
      </p:sp>
      <p:sp>
        <p:nvSpPr>
          <p:cNvPr id="27668" name="矩形 13"/>
          <p:cNvSpPr/>
          <p:nvPr/>
        </p:nvSpPr>
        <p:spPr>
          <a:xfrm>
            <a:off x="2851558" y="4878945"/>
            <a:ext cx="50419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530" b="1" dirty="0">
                <a:solidFill>
                  <a:schemeClr val="bg1"/>
                </a:solidFill>
                <a:latin typeface="微软雅黑" panose="020B0503020204020204" pitchFamily="34" charset="-122"/>
                <a:ea typeface="微软雅黑" panose="020B0503020204020204" pitchFamily="34" charset="-122"/>
              </a:rPr>
              <a:t>三</a:t>
            </a:r>
            <a:endParaRPr lang="zh-CN" altLang="en-US" sz="2530" b="1" dirty="0">
              <a:solidFill>
                <a:schemeClr val="bg1"/>
              </a:solidFill>
              <a:latin typeface="微软雅黑" panose="020B0503020204020204" pitchFamily="34" charset="-122"/>
              <a:ea typeface="微软雅黑" panose="020B0503020204020204" pitchFamily="34" charset="-122"/>
            </a:endParaRPr>
          </a:p>
        </p:txBody>
      </p:sp>
      <p:sp>
        <p:nvSpPr>
          <p:cNvPr id="27669" name="矩形 14"/>
          <p:cNvSpPr/>
          <p:nvPr/>
        </p:nvSpPr>
        <p:spPr>
          <a:xfrm>
            <a:off x="2851558" y="6087735"/>
            <a:ext cx="504190" cy="4800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2530" b="1" dirty="0">
                <a:solidFill>
                  <a:schemeClr val="bg1"/>
                </a:solidFill>
                <a:latin typeface="微软雅黑" panose="020B0503020204020204" pitchFamily="34" charset="-122"/>
                <a:ea typeface="微软雅黑" panose="020B0503020204020204" pitchFamily="34" charset="-122"/>
              </a:rPr>
              <a:t>四</a:t>
            </a:r>
            <a:endParaRPr lang="zh-CN" altLang="en-US" sz="2530" b="1" dirty="0">
              <a:solidFill>
                <a:schemeClr val="bg1"/>
              </a:solidFill>
              <a:latin typeface="微软雅黑" panose="020B0503020204020204" pitchFamily="34" charset="-122"/>
              <a:ea typeface="微软雅黑" panose="020B0503020204020204" pitchFamily="34" charset="-122"/>
            </a:endParaRPr>
          </a:p>
        </p:txBody>
      </p:sp>
      <p:sp>
        <p:nvSpPr>
          <p:cNvPr id="16" name="圆角矩形 15"/>
          <p:cNvSpPr/>
          <p:nvPr/>
        </p:nvSpPr>
        <p:spPr>
          <a:xfrm>
            <a:off x="3032374" y="3015533"/>
            <a:ext cx="122219" cy="64122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64" name="圆角矩形 63"/>
          <p:cNvSpPr/>
          <p:nvPr/>
        </p:nvSpPr>
        <p:spPr>
          <a:xfrm>
            <a:off x="3029025" y="4202558"/>
            <a:ext cx="122219" cy="64122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65" name="圆角矩形 64"/>
          <p:cNvSpPr/>
          <p:nvPr/>
        </p:nvSpPr>
        <p:spPr>
          <a:xfrm>
            <a:off x="3025677" y="5401303"/>
            <a:ext cx="120544" cy="64122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900" b="1" i="0" u="none" strike="noStrike" kern="1200" cap="none" spc="0" normalizeH="0" baseline="0" noProof="0">
              <a:ln>
                <a:noFill/>
              </a:ln>
              <a:solidFill>
                <a:schemeClr val="lt1"/>
              </a:solidFill>
              <a:effectLst/>
              <a:uLnTx/>
              <a:uFillTx/>
              <a:latin typeface="+mn-lt"/>
              <a:ea typeface="+mn-ea"/>
              <a:cs typeface="+mn-cs"/>
            </a:endParaRPr>
          </a:p>
        </p:txBody>
      </p:sp>
      <p:sp>
        <p:nvSpPr>
          <p:cNvPr id="9" name="任意多边形 8"/>
          <p:cNvSpPr/>
          <p:nvPr>
            <p:custDataLst>
              <p:tags r:id="rId1"/>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任意多边形 13"/>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0" name="Content Placeholder 2"/>
          <p:cNvSpPr txBox="1"/>
          <p:nvPr/>
        </p:nvSpPr>
        <p:spPr>
          <a:xfrm>
            <a:off x="577215" y="112395"/>
            <a:ext cx="82530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01  </a:t>
            </a:r>
            <a:r>
              <a:rPr lang="zh-CN" altLang="en-US" sz="3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安全生产常识</a:t>
            </a:r>
            <a:endParaRPr lang="zh-CN" altLang="en-US" sz="3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MH" val="20160830110547"/>
  <p:tag name="MH_LIBRARY" val="CONTENTS"/>
  <p:tag name="MH_TYPE" val="OTHERS"/>
  <p:tag name="ID" val="545840"/>
</p:tagLst>
</file>

<file path=ppt/tags/tag100.xml><?xml version="1.0" encoding="utf-8"?>
<p:tagLst xmlns:p="http://schemas.openxmlformats.org/presentationml/2006/main">
  <p:tag name="MH" val="20160830110547"/>
  <p:tag name="MH_LIBRARY" val="CONTENTS"/>
  <p:tag name="MH_TYPE" val="OTHERS"/>
  <p:tag name="ID" val="545840"/>
</p:tagLst>
</file>

<file path=ppt/tags/tag101.xml><?xml version="1.0" encoding="utf-8"?>
<p:tagLst xmlns:p="http://schemas.openxmlformats.org/presentationml/2006/main">
  <p:tag name="MH" val="20160830110547"/>
  <p:tag name="MH_LIBRARY" val="CONTENTS"/>
  <p:tag name="MH_TYPE" val="OTHERS"/>
  <p:tag name="ID" val="545840"/>
</p:tagLst>
</file>

<file path=ppt/tags/tag102.xml><?xml version="1.0" encoding="utf-8"?>
<p:tagLst xmlns:p="http://schemas.openxmlformats.org/presentationml/2006/main">
  <p:tag name="MH" val="20160830110547"/>
  <p:tag name="MH_LIBRARY" val="CONTENTS"/>
  <p:tag name="MH_TYPE" val="OTHERS"/>
  <p:tag name="ID" val="545840"/>
</p:tagLst>
</file>

<file path=ppt/tags/tag103.xml><?xml version="1.0" encoding="utf-8"?>
<p:tagLst xmlns:p="http://schemas.openxmlformats.org/presentationml/2006/main">
  <p:tag name="MH" val="20160830110547"/>
  <p:tag name="MH_LIBRARY" val="CONTENTS"/>
  <p:tag name="MH_TYPE" val="OTHERS"/>
  <p:tag name="ID" val="545840"/>
</p:tagLst>
</file>

<file path=ppt/tags/tag104.xml><?xml version="1.0" encoding="utf-8"?>
<p:tagLst xmlns:p="http://schemas.openxmlformats.org/presentationml/2006/main">
  <p:tag name="MH" val="20160830110547"/>
  <p:tag name="MH_LIBRARY" val="CONTENTS"/>
  <p:tag name="MH_TYPE" val="OTHERS"/>
  <p:tag name="ID" val="545840"/>
</p:tagLst>
</file>

<file path=ppt/tags/tag105.xml><?xml version="1.0" encoding="utf-8"?>
<p:tagLst xmlns:p="http://schemas.openxmlformats.org/presentationml/2006/main">
  <p:tag name="MH" val="20160830110547"/>
  <p:tag name="MH_LIBRARY" val="CONTENTS"/>
  <p:tag name="MH_TYPE" val="OTHERS"/>
  <p:tag name="ID" val="545840"/>
</p:tagLst>
</file>

<file path=ppt/tags/tag106.xml><?xml version="1.0" encoding="utf-8"?>
<p:tagLst xmlns:p="http://schemas.openxmlformats.org/presentationml/2006/main">
  <p:tag name="MH" val="20160830110547"/>
  <p:tag name="MH_LIBRARY" val="CONTENTS"/>
  <p:tag name="MH_TYPE" val="OTHERS"/>
  <p:tag name="ID" val="545840"/>
</p:tagLst>
</file>

<file path=ppt/tags/tag107.xml><?xml version="1.0" encoding="utf-8"?>
<p:tagLst xmlns:p="http://schemas.openxmlformats.org/presentationml/2006/main">
  <p:tag name="MH" val="20160830110547"/>
  <p:tag name="MH_LIBRARY" val="CONTENTS"/>
  <p:tag name="MH_TYPE" val="OTHERS"/>
  <p:tag name="ID" val="545840"/>
</p:tagLst>
</file>

<file path=ppt/tags/tag108.xml><?xml version="1.0" encoding="utf-8"?>
<p:tagLst xmlns:p="http://schemas.openxmlformats.org/presentationml/2006/main">
  <p:tag name="MH" val="20160830110547"/>
  <p:tag name="MH_LIBRARY" val="CONTENTS"/>
  <p:tag name="MH_TYPE" val="OTHERS"/>
  <p:tag name="ID" val="545840"/>
</p:tagLst>
</file>

<file path=ppt/tags/tag109.xml><?xml version="1.0" encoding="utf-8"?>
<p:tagLst xmlns:p="http://schemas.openxmlformats.org/presentationml/2006/main">
  <p:tag name="MH" val="20160830110547"/>
  <p:tag name="MH_LIBRARY" val="CONTENTS"/>
  <p:tag name="MH_TYPE" val="OTHERS"/>
  <p:tag name="ID" val="545840"/>
</p:tagLst>
</file>

<file path=ppt/tags/tag11.xml><?xml version="1.0" encoding="utf-8"?>
<p:tagLst xmlns:p="http://schemas.openxmlformats.org/presentationml/2006/main">
  <p:tag name="MH" val="20160830110547"/>
  <p:tag name="MH_LIBRARY" val="CONTENTS"/>
  <p:tag name="MH_TYPE" val="OTHERS"/>
  <p:tag name="ID" val="545840"/>
</p:tagLst>
</file>

<file path=ppt/tags/tag110.xml><?xml version="1.0" encoding="utf-8"?>
<p:tagLst xmlns:p="http://schemas.openxmlformats.org/presentationml/2006/main">
  <p:tag name="MH" val="20160830110547"/>
  <p:tag name="MH_LIBRARY" val="CONTENTS"/>
  <p:tag name="MH_TYPE" val="OTHERS"/>
  <p:tag name="ID" val="545840"/>
</p:tagLst>
</file>

<file path=ppt/tags/tag111.xml><?xml version="1.0" encoding="utf-8"?>
<p:tagLst xmlns:p="http://schemas.openxmlformats.org/presentationml/2006/main">
  <p:tag name="MH" val="20160830110547"/>
  <p:tag name="MH_LIBRARY" val="CONTENTS"/>
  <p:tag name="MH_TYPE" val="OTHERS"/>
  <p:tag name="ID" val="545840"/>
</p:tagLst>
</file>

<file path=ppt/tags/tag112.xml><?xml version="1.0" encoding="utf-8"?>
<p:tagLst xmlns:p="http://schemas.openxmlformats.org/presentationml/2006/main">
  <p:tag name="MH" val="20160830110547"/>
  <p:tag name="MH_LIBRARY" val="CONTENTS"/>
  <p:tag name="MH_TYPE" val="OTHERS"/>
  <p:tag name="ID" val="545840"/>
</p:tagLst>
</file>

<file path=ppt/tags/tag113.xml><?xml version="1.0" encoding="utf-8"?>
<p:tagLst xmlns:p="http://schemas.openxmlformats.org/presentationml/2006/main">
  <p:tag name="MH" val="20160830110547"/>
  <p:tag name="MH_LIBRARY" val="CONTENTS"/>
  <p:tag name="MH_TYPE" val="OTHERS"/>
  <p:tag name="ID" val="545840"/>
</p:tagLst>
</file>

<file path=ppt/tags/tag114.xml><?xml version="1.0" encoding="utf-8"?>
<p:tagLst xmlns:p="http://schemas.openxmlformats.org/presentationml/2006/main">
  <p:tag name="MH" val="20160830110547"/>
  <p:tag name="MH_LIBRARY" val="CONTENTS"/>
  <p:tag name="MH_TYPE" val="OTHERS"/>
  <p:tag name="ID" val="545840"/>
</p:tagLst>
</file>

<file path=ppt/tags/tag115.xml><?xml version="1.0" encoding="utf-8"?>
<p:tagLst xmlns:p="http://schemas.openxmlformats.org/presentationml/2006/main">
  <p:tag name="MH" val="20160830110547"/>
  <p:tag name="MH_LIBRARY" val="CONTENTS"/>
  <p:tag name="MH_TYPE" val="OTHERS"/>
  <p:tag name="ID" val="545840"/>
</p:tagLst>
</file>

<file path=ppt/tags/tag116.xml><?xml version="1.0" encoding="utf-8"?>
<p:tagLst xmlns:p="http://schemas.openxmlformats.org/presentationml/2006/main">
  <p:tag name="MH" val="20160830110547"/>
  <p:tag name="MH_LIBRARY" val="CONTENTS"/>
  <p:tag name="MH_TYPE" val="OTHERS"/>
  <p:tag name="ID" val="545840"/>
</p:tagLst>
</file>

<file path=ppt/tags/tag117.xml><?xml version="1.0" encoding="utf-8"?>
<p:tagLst xmlns:p="http://schemas.openxmlformats.org/presentationml/2006/main">
  <p:tag name="MH" val="20160830110547"/>
  <p:tag name="MH_LIBRARY" val="CONTENTS"/>
  <p:tag name="MH_TYPE" val="OTHERS"/>
  <p:tag name="ID" val="545840"/>
</p:tagLst>
</file>

<file path=ppt/tags/tag118.xml><?xml version="1.0" encoding="utf-8"?>
<p:tagLst xmlns:p="http://schemas.openxmlformats.org/presentationml/2006/main">
  <p:tag name="MH" val="20160830110547"/>
  <p:tag name="MH_LIBRARY" val="CONTENTS"/>
  <p:tag name="MH_TYPE" val="OTHERS"/>
  <p:tag name="ID" val="545840"/>
</p:tagLst>
</file>

<file path=ppt/tags/tag119.xml><?xml version="1.0" encoding="utf-8"?>
<p:tagLst xmlns:p="http://schemas.openxmlformats.org/presentationml/2006/main">
  <p:tag name="MH" val="20160830110547"/>
  <p:tag name="MH_LIBRARY" val="CONTENTS"/>
  <p:tag name="MH_TYPE" val="OTHERS"/>
  <p:tag name="ID" val="545840"/>
</p:tagLst>
</file>

<file path=ppt/tags/tag12.xml><?xml version="1.0" encoding="utf-8"?>
<p:tagLst xmlns:p="http://schemas.openxmlformats.org/presentationml/2006/main">
  <p:tag name="MH" val="20160830110547"/>
  <p:tag name="MH_LIBRARY" val="CONTENTS"/>
  <p:tag name="MH_TYPE" val="OTHERS"/>
  <p:tag name="ID" val="545840"/>
</p:tagLst>
</file>

<file path=ppt/tags/tag120.xml><?xml version="1.0" encoding="utf-8"?>
<p:tagLst xmlns:p="http://schemas.openxmlformats.org/presentationml/2006/main">
  <p:tag name="MH" val="20160830110547"/>
  <p:tag name="MH_LIBRARY" val="CONTENTS"/>
  <p:tag name="MH_TYPE" val="OTHERS"/>
  <p:tag name="ID" val="545840"/>
</p:tagLst>
</file>

<file path=ppt/tags/tag121.xml><?xml version="1.0" encoding="utf-8"?>
<p:tagLst xmlns:p="http://schemas.openxmlformats.org/presentationml/2006/main">
  <p:tag name="MH" val="20160830110547"/>
  <p:tag name="MH_LIBRARY" val="CONTENTS"/>
  <p:tag name="MH_TYPE" val="OTHERS"/>
  <p:tag name="ID" val="545840"/>
</p:tagLst>
</file>

<file path=ppt/tags/tag122.xml><?xml version="1.0" encoding="utf-8"?>
<p:tagLst xmlns:p="http://schemas.openxmlformats.org/presentationml/2006/main">
  <p:tag name="MH" val="20160830110547"/>
  <p:tag name="MH_LIBRARY" val="CONTENTS"/>
  <p:tag name="MH_TYPE" val="OTHERS"/>
  <p:tag name="ID" val="545840"/>
</p:tagLst>
</file>

<file path=ppt/tags/tag123.xml><?xml version="1.0" encoding="utf-8"?>
<p:tagLst xmlns:p="http://schemas.openxmlformats.org/presentationml/2006/main">
  <p:tag name="MH" val="20160830110547"/>
  <p:tag name="MH_LIBRARY" val="CONTENTS"/>
  <p:tag name="MH_TYPE" val="OTHERS"/>
  <p:tag name="ID" val="545840"/>
</p:tagLst>
</file>

<file path=ppt/tags/tag124.xml><?xml version="1.0" encoding="utf-8"?>
<p:tagLst xmlns:p="http://schemas.openxmlformats.org/presentationml/2006/main">
  <p:tag name="MH" val="20160830110547"/>
  <p:tag name="MH_LIBRARY" val="CONTENTS"/>
  <p:tag name="MH_TYPE" val="OTHERS"/>
  <p:tag name="ID" val="545840"/>
</p:tagLst>
</file>

<file path=ppt/tags/tag125.xml><?xml version="1.0" encoding="utf-8"?>
<p:tagLst xmlns:p="http://schemas.openxmlformats.org/presentationml/2006/main">
  <p:tag name="MH" val="20160830110547"/>
  <p:tag name="MH_LIBRARY" val="CONTENTS"/>
  <p:tag name="MH_TYPE" val="OTHERS"/>
  <p:tag name="ID" val="545840"/>
</p:tagLst>
</file>

<file path=ppt/tags/tag126.xml><?xml version="1.0" encoding="utf-8"?>
<p:tagLst xmlns:p="http://schemas.openxmlformats.org/presentationml/2006/main">
  <p:tag name="MH" val="20160830110547"/>
  <p:tag name="MH_LIBRARY" val="CONTENTS"/>
  <p:tag name="MH_TYPE" val="OTHERS"/>
  <p:tag name="ID" val="545840"/>
</p:tagLst>
</file>

<file path=ppt/tags/tag127.xml><?xml version="1.0" encoding="utf-8"?>
<p:tagLst xmlns:p="http://schemas.openxmlformats.org/presentationml/2006/main">
  <p:tag name="MH" val="20160830110547"/>
  <p:tag name="MH_LIBRARY" val="CONTENTS"/>
  <p:tag name="MH_TYPE" val="OTHERS"/>
  <p:tag name="ID" val="545840"/>
</p:tagLst>
</file>

<file path=ppt/tags/tag128.xml><?xml version="1.0" encoding="utf-8"?>
<p:tagLst xmlns:p="http://schemas.openxmlformats.org/presentationml/2006/main">
  <p:tag name="MH" val="20160830110547"/>
  <p:tag name="MH_LIBRARY" val="CONTENTS"/>
  <p:tag name="MH_TYPE" val="OTHERS"/>
  <p:tag name="ID" val="545840"/>
</p:tagLst>
</file>

<file path=ppt/tags/tag129.xml><?xml version="1.0" encoding="utf-8"?>
<p:tagLst xmlns:p="http://schemas.openxmlformats.org/presentationml/2006/main">
  <p:tag name="MH" val="20160830110547"/>
  <p:tag name="MH_LIBRARY" val="CONTENTS"/>
  <p:tag name="MH_TYPE" val="OTHERS"/>
  <p:tag name="ID" val="545840"/>
</p:tagLst>
</file>

<file path=ppt/tags/tag13.xml><?xml version="1.0" encoding="utf-8"?>
<p:tagLst xmlns:p="http://schemas.openxmlformats.org/presentationml/2006/main">
  <p:tag name="MH" val="20160830110547"/>
  <p:tag name="MH_LIBRARY" val="CONTENTS"/>
  <p:tag name="MH_TYPE" val="OTHERS"/>
  <p:tag name="ID" val="545840"/>
</p:tagLst>
</file>

<file path=ppt/tags/tag130.xml><?xml version="1.0" encoding="utf-8"?>
<p:tagLst xmlns:p="http://schemas.openxmlformats.org/presentationml/2006/main">
  <p:tag name="MH" val="20160830110547"/>
  <p:tag name="MH_LIBRARY" val="CONTENTS"/>
  <p:tag name="MH_TYPE" val="OTHERS"/>
  <p:tag name="ID" val="545840"/>
</p:tagLst>
</file>

<file path=ppt/tags/tag131.xml><?xml version="1.0" encoding="utf-8"?>
<p:tagLst xmlns:p="http://schemas.openxmlformats.org/presentationml/2006/main">
  <p:tag name="MH" val="20160830110547"/>
  <p:tag name="MH_LIBRARY" val="CONTENTS"/>
  <p:tag name="MH_TYPE" val="OTHERS"/>
  <p:tag name="ID" val="545840"/>
</p:tagLst>
</file>

<file path=ppt/tags/tag132.xml><?xml version="1.0" encoding="utf-8"?>
<p:tagLst xmlns:p="http://schemas.openxmlformats.org/presentationml/2006/main">
  <p:tag name="MH" val="20160830110547"/>
  <p:tag name="MH_LIBRARY" val="CONTENTS"/>
  <p:tag name="MH_TYPE" val="OTHERS"/>
  <p:tag name="ID" val="545840"/>
</p:tagLst>
</file>

<file path=ppt/tags/tag133.xml><?xml version="1.0" encoding="utf-8"?>
<p:tagLst xmlns:p="http://schemas.openxmlformats.org/presentationml/2006/main">
  <p:tag name="MH" val="20160830110547"/>
  <p:tag name="MH_LIBRARY" val="CONTENTS"/>
  <p:tag name="MH_TYPE" val="OTHERS"/>
  <p:tag name="ID" val="545840"/>
</p:tagLst>
</file>

<file path=ppt/tags/tag134.xml><?xml version="1.0" encoding="utf-8"?>
<p:tagLst xmlns:p="http://schemas.openxmlformats.org/presentationml/2006/main">
  <p:tag name="MH" val="20160830110547"/>
  <p:tag name="MH_LIBRARY" val="CONTENTS"/>
  <p:tag name="MH_TYPE" val="OTHERS"/>
  <p:tag name="ID" val="545840"/>
</p:tagLst>
</file>

<file path=ppt/tags/tag135.xml><?xml version="1.0" encoding="utf-8"?>
<p:tagLst xmlns:p="http://schemas.openxmlformats.org/presentationml/2006/main">
  <p:tag name="MH" val="20160830110547"/>
  <p:tag name="MH_LIBRARY" val="CONTENTS"/>
  <p:tag name="MH_TYPE" val="OTHERS"/>
  <p:tag name="ID" val="545840"/>
</p:tagLst>
</file>

<file path=ppt/tags/tag136.xml><?xml version="1.0" encoding="utf-8"?>
<p:tagLst xmlns:p="http://schemas.openxmlformats.org/presentationml/2006/main">
  <p:tag name="MH" val="20160830110547"/>
  <p:tag name="MH_LIBRARY" val="CONTENTS"/>
  <p:tag name="MH_TYPE" val="OTHERS"/>
  <p:tag name="ID" val="545840"/>
</p:tagLst>
</file>

<file path=ppt/tags/tag137.xml><?xml version="1.0" encoding="utf-8"?>
<p:tagLst xmlns:p="http://schemas.openxmlformats.org/presentationml/2006/main">
  <p:tag name="MH" val="20160830110547"/>
  <p:tag name="MH_LIBRARY" val="CONTENTS"/>
  <p:tag name="MH_TYPE" val="OTHERS"/>
  <p:tag name="ID" val="545840"/>
</p:tagLst>
</file>

<file path=ppt/tags/tag138.xml><?xml version="1.0" encoding="utf-8"?>
<p:tagLst xmlns:p="http://schemas.openxmlformats.org/presentationml/2006/main">
  <p:tag name="MH" val="20160830110547"/>
  <p:tag name="MH_LIBRARY" val="CONTENTS"/>
  <p:tag name="MH_TYPE" val="OTHERS"/>
  <p:tag name="ID" val="545840"/>
</p:tagLst>
</file>

<file path=ppt/tags/tag139.xml><?xml version="1.0" encoding="utf-8"?>
<p:tagLst xmlns:p="http://schemas.openxmlformats.org/presentationml/2006/main">
  <p:tag name="MH" val="20160830110547"/>
  <p:tag name="MH_LIBRARY" val="CONTENTS"/>
  <p:tag name="MH_TYPE" val="OTHERS"/>
  <p:tag name="ID" val="545840"/>
</p:tagLst>
</file>

<file path=ppt/tags/tag14.xml><?xml version="1.0" encoding="utf-8"?>
<p:tagLst xmlns:p="http://schemas.openxmlformats.org/presentationml/2006/main">
  <p:tag name="MH" val="20160830110547"/>
  <p:tag name="MH_LIBRARY" val="CONTENTS"/>
  <p:tag name="MH_TYPE" val="OTHERS"/>
  <p:tag name="ID" val="545840"/>
</p:tagLst>
</file>

<file path=ppt/tags/tag140.xml><?xml version="1.0" encoding="utf-8"?>
<p:tagLst xmlns:p="http://schemas.openxmlformats.org/presentationml/2006/main">
  <p:tag name="MH" val="20160830110547"/>
  <p:tag name="MH_LIBRARY" val="CONTENTS"/>
  <p:tag name="MH_TYPE" val="OTHERS"/>
  <p:tag name="ID" val="545840"/>
</p:tagLst>
</file>

<file path=ppt/tags/tag141.xml><?xml version="1.0" encoding="utf-8"?>
<p:tagLst xmlns:p="http://schemas.openxmlformats.org/presentationml/2006/main">
  <p:tag name="MH" val="20160830110547"/>
  <p:tag name="MH_LIBRARY" val="CONTENTS"/>
  <p:tag name="MH_TYPE" val="OTHERS"/>
  <p:tag name="ID" val="545840"/>
</p:tagLst>
</file>

<file path=ppt/tags/tag142.xml><?xml version="1.0" encoding="utf-8"?>
<p:tagLst xmlns:p="http://schemas.openxmlformats.org/presentationml/2006/main">
  <p:tag name="MH" val="20160830110547"/>
  <p:tag name="MH_LIBRARY" val="CONTENTS"/>
  <p:tag name="MH_TYPE" val="OTHERS"/>
  <p:tag name="ID" val="545840"/>
</p:tagLst>
</file>

<file path=ppt/tags/tag143.xml><?xml version="1.0" encoding="utf-8"?>
<p:tagLst xmlns:p="http://schemas.openxmlformats.org/presentationml/2006/main">
  <p:tag name="MH" val="20160830110547"/>
  <p:tag name="MH_LIBRARY" val="CONTENTS"/>
  <p:tag name="MH_TYPE" val="OTHERS"/>
  <p:tag name="ID" val="545840"/>
</p:tagLst>
</file>

<file path=ppt/tags/tag15.xml><?xml version="1.0" encoding="utf-8"?>
<p:tagLst xmlns:p="http://schemas.openxmlformats.org/presentationml/2006/main">
  <p:tag name="MH" val="20160830110547"/>
  <p:tag name="MH_LIBRARY" val="CONTENTS"/>
  <p:tag name="MH_TYPE" val="OTHERS"/>
  <p:tag name="ID" val="545840"/>
</p:tagLst>
</file>

<file path=ppt/tags/tag16.xml><?xml version="1.0" encoding="utf-8"?>
<p:tagLst xmlns:p="http://schemas.openxmlformats.org/presentationml/2006/main">
  <p:tag name="MH" val="20160830110547"/>
  <p:tag name="MH_LIBRARY" val="CONTENTS"/>
  <p:tag name="MH_TYPE" val="OTHERS"/>
  <p:tag name="ID" val="545840"/>
</p:tagLst>
</file>

<file path=ppt/tags/tag17.xml><?xml version="1.0" encoding="utf-8"?>
<p:tagLst xmlns:p="http://schemas.openxmlformats.org/presentationml/2006/main">
  <p:tag name="MH" val="20160830110547"/>
  <p:tag name="MH_LIBRARY" val="CONTENTS"/>
  <p:tag name="MH_TYPE" val="OTHERS"/>
  <p:tag name="ID" val="545840"/>
</p:tagLst>
</file>

<file path=ppt/tags/tag18.xml><?xml version="1.0" encoding="utf-8"?>
<p:tagLst xmlns:p="http://schemas.openxmlformats.org/presentationml/2006/main">
  <p:tag name="MH" val="20160830110547"/>
  <p:tag name="MH_LIBRARY" val="CONTENTS"/>
  <p:tag name="MH_TYPE" val="OTHERS"/>
  <p:tag name="ID" val="545840"/>
</p:tagLst>
</file>

<file path=ppt/tags/tag19.xml><?xml version="1.0" encoding="utf-8"?>
<p:tagLst xmlns:p="http://schemas.openxmlformats.org/presentationml/2006/main">
  <p:tag name="MH" val="20160830110547"/>
  <p:tag name="MH_LIBRARY" val="CONTENTS"/>
  <p:tag name="MH_TYPE" val="OTHERS"/>
  <p:tag name="ID" val="545840"/>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MH" val="20160830110547"/>
  <p:tag name="MH_LIBRARY" val="CONTENTS"/>
  <p:tag name="MH_TYPE" val="OTHERS"/>
  <p:tag name="ID" val="545840"/>
</p:tagLst>
</file>

<file path=ppt/tags/tag21.xml><?xml version="1.0" encoding="utf-8"?>
<p:tagLst xmlns:p="http://schemas.openxmlformats.org/presentationml/2006/main">
  <p:tag name="MH" val="20160830110547"/>
  <p:tag name="MH_LIBRARY" val="CONTENTS"/>
  <p:tag name="MH_TYPE" val="OTHERS"/>
  <p:tag name="ID" val="545840"/>
</p:tagLst>
</file>

<file path=ppt/tags/tag22.xml><?xml version="1.0" encoding="utf-8"?>
<p:tagLst xmlns:p="http://schemas.openxmlformats.org/presentationml/2006/main">
  <p:tag name="MH" val="20160830110547"/>
  <p:tag name="MH_LIBRARY" val="CONTENTS"/>
  <p:tag name="MH_TYPE" val="OTHERS"/>
  <p:tag name="ID" val="545840"/>
</p:tagLst>
</file>

<file path=ppt/tags/tag23.xml><?xml version="1.0" encoding="utf-8"?>
<p:tagLst xmlns:p="http://schemas.openxmlformats.org/presentationml/2006/main">
  <p:tag name="MH" val="20160830110547"/>
  <p:tag name="MH_LIBRARY" val="CONTENTS"/>
  <p:tag name="MH_TYPE" val="OTHERS"/>
  <p:tag name="ID" val="545840"/>
</p:tagLst>
</file>

<file path=ppt/tags/tag24.xml><?xml version="1.0" encoding="utf-8"?>
<p:tagLst xmlns:p="http://schemas.openxmlformats.org/presentationml/2006/main">
  <p:tag name="MH" val="20160830110547"/>
  <p:tag name="MH_LIBRARY" val="CONTENTS"/>
  <p:tag name="MH_TYPE" val="OTHERS"/>
  <p:tag name="ID" val="545840"/>
</p:tagLst>
</file>

<file path=ppt/tags/tag25.xml><?xml version="1.0" encoding="utf-8"?>
<p:tagLst xmlns:p="http://schemas.openxmlformats.org/presentationml/2006/main">
  <p:tag name="MH" val="20160830110547"/>
  <p:tag name="MH_LIBRARY" val="CONTENTS"/>
  <p:tag name="MH_TYPE" val="OTHERS"/>
  <p:tag name="ID" val="545840"/>
</p:tagLst>
</file>

<file path=ppt/tags/tag26.xml><?xml version="1.0" encoding="utf-8"?>
<p:tagLst xmlns:p="http://schemas.openxmlformats.org/presentationml/2006/main">
  <p:tag name="MH" val="20160830110547"/>
  <p:tag name="MH_LIBRARY" val="CONTENTS"/>
  <p:tag name="MH_TYPE" val="OTHERS"/>
  <p:tag name="ID" val="545840"/>
</p:tagLst>
</file>

<file path=ppt/tags/tag27.xml><?xml version="1.0" encoding="utf-8"?>
<p:tagLst xmlns:p="http://schemas.openxmlformats.org/presentationml/2006/main">
  <p:tag name="MH" val="20160830110547"/>
  <p:tag name="MH_LIBRARY" val="CONTENTS"/>
  <p:tag name="MH_TYPE" val="OTHERS"/>
  <p:tag name="ID" val="545840"/>
</p:tagLst>
</file>

<file path=ppt/tags/tag28.xml><?xml version="1.0" encoding="utf-8"?>
<p:tagLst xmlns:p="http://schemas.openxmlformats.org/presentationml/2006/main">
  <p:tag name="MH" val="20160830110547"/>
  <p:tag name="MH_LIBRARY" val="CONTENTS"/>
  <p:tag name="MH_TYPE" val="OTHERS"/>
  <p:tag name="ID" val="545840"/>
</p:tagLst>
</file>

<file path=ppt/tags/tag29.xml><?xml version="1.0" encoding="utf-8"?>
<p:tagLst xmlns:p="http://schemas.openxmlformats.org/presentationml/2006/main">
  <p:tag name="MH" val="20160830110547"/>
  <p:tag name="MH_LIBRARY" val="CONTENTS"/>
  <p:tag name="MH_TYPE" val="OTHERS"/>
  <p:tag name="ID" val="545840"/>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MH" val="20160830110547"/>
  <p:tag name="MH_LIBRARY" val="CONTENTS"/>
  <p:tag name="MH_TYPE" val="OTHERS"/>
  <p:tag name="ID" val="545840"/>
</p:tagLst>
</file>

<file path=ppt/tags/tag31.xml><?xml version="1.0" encoding="utf-8"?>
<p:tagLst xmlns:p="http://schemas.openxmlformats.org/presentationml/2006/main">
  <p:tag name="MH" val="20160830110547"/>
  <p:tag name="MH_LIBRARY" val="CONTENTS"/>
  <p:tag name="MH_TYPE" val="OTHERS"/>
  <p:tag name="ID" val="545840"/>
</p:tagLst>
</file>

<file path=ppt/tags/tag32.xml><?xml version="1.0" encoding="utf-8"?>
<p:tagLst xmlns:p="http://schemas.openxmlformats.org/presentationml/2006/main">
  <p:tag name="MH" val="20160830110547"/>
  <p:tag name="MH_LIBRARY" val="CONTENTS"/>
  <p:tag name="MH_TYPE" val="OTHERS"/>
  <p:tag name="ID" val="545840"/>
</p:tagLst>
</file>

<file path=ppt/tags/tag33.xml><?xml version="1.0" encoding="utf-8"?>
<p:tagLst xmlns:p="http://schemas.openxmlformats.org/presentationml/2006/main">
  <p:tag name="MH" val="20160830110547"/>
  <p:tag name="MH_LIBRARY" val="CONTENTS"/>
  <p:tag name="MH_TYPE" val="OTHERS"/>
  <p:tag name="ID" val="545840"/>
</p:tagLst>
</file>

<file path=ppt/tags/tag34.xml><?xml version="1.0" encoding="utf-8"?>
<p:tagLst xmlns:p="http://schemas.openxmlformats.org/presentationml/2006/main">
  <p:tag name="MH" val="20160830110547"/>
  <p:tag name="MH_LIBRARY" val="CONTENTS"/>
  <p:tag name="MH_TYPE" val="OTHERS"/>
  <p:tag name="ID" val="545840"/>
</p:tagLst>
</file>

<file path=ppt/tags/tag35.xml><?xml version="1.0" encoding="utf-8"?>
<p:tagLst xmlns:p="http://schemas.openxmlformats.org/presentationml/2006/main">
  <p:tag name="MH" val="20160830110547"/>
  <p:tag name="MH_LIBRARY" val="CONTENTS"/>
  <p:tag name="MH_TYPE" val="OTHERS"/>
  <p:tag name="ID" val="545840"/>
</p:tagLst>
</file>

<file path=ppt/tags/tag36.xml><?xml version="1.0" encoding="utf-8"?>
<p:tagLst xmlns:p="http://schemas.openxmlformats.org/presentationml/2006/main">
  <p:tag name="MH" val="20160830110547"/>
  <p:tag name="MH_LIBRARY" val="CONTENTS"/>
  <p:tag name="MH_TYPE" val="OTHERS"/>
  <p:tag name="ID" val="545840"/>
</p:tagLst>
</file>

<file path=ppt/tags/tag37.xml><?xml version="1.0" encoding="utf-8"?>
<p:tagLst xmlns:p="http://schemas.openxmlformats.org/presentationml/2006/main">
  <p:tag name="MH" val="20160830110547"/>
  <p:tag name="MH_LIBRARY" val="CONTENTS"/>
  <p:tag name="MH_TYPE" val="OTHERS"/>
  <p:tag name="ID" val="545840"/>
</p:tagLst>
</file>

<file path=ppt/tags/tag38.xml><?xml version="1.0" encoding="utf-8"?>
<p:tagLst xmlns:p="http://schemas.openxmlformats.org/presentationml/2006/main">
  <p:tag name="MH" val="20160830110547"/>
  <p:tag name="MH_LIBRARY" val="CONTENTS"/>
  <p:tag name="MH_TYPE" val="OTHERS"/>
  <p:tag name="ID" val="545840"/>
</p:tagLst>
</file>

<file path=ppt/tags/tag39.xml><?xml version="1.0" encoding="utf-8"?>
<p:tagLst xmlns:p="http://schemas.openxmlformats.org/presentationml/2006/main">
  <p:tag name="MH" val="20160830110547"/>
  <p:tag name="MH_LIBRARY" val="CONTENTS"/>
  <p:tag name="MH_TYPE" val="OTHERS"/>
  <p:tag name="ID" val="545840"/>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MH" val="20160830110547"/>
  <p:tag name="MH_LIBRARY" val="CONTENTS"/>
  <p:tag name="MH_TYPE" val="OTHERS"/>
  <p:tag name="ID" val="545840"/>
</p:tagLst>
</file>

<file path=ppt/tags/tag41.xml><?xml version="1.0" encoding="utf-8"?>
<p:tagLst xmlns:p="http://schemas.openxmlformats.org/presentationml/2006/main">
  <p:tag name="MH" val="20160830110547"/>
  <p:tag name="MH_LIBRARY" val="CONTENTS"/>
  <p:tag name="MH_TYPE" val="OTHERS"/>
  <p:tag name="ID" val="545840"/>
</p:tagLst>
</file>

<file path=ppt/tags/tag42.xml><?xml version="1.0" encoding="utf-8"?>
<p:tagLst xmlns:p="http://schemas.openxmlformats.org/presentationml/2006/main">
  <p:tag name="MH" val="20160830110547"/>
  <p:tag name="MH_LIBRARY" val="CONTENTS"/>
  <p:tag name="MH_TYPE" val="OTHERS"/>
  <p:tag name="ID" val="545840"/>
</p:tagLst>
</file>

<file path=ppt/tags/tag43.xml><?xml version="1.0" encoding="utf-8"?>
<p:tagLst xmlns:p="http://schemas.openxmlformats.org/presentationml/2006/main">
  <p:tag name="MH" val="20160830110547"/>
  <p:tag name="MH_LIBRARY" val="CONTENTS"/>
  <p:tag name="MH_TYPE" val="OTHERS"/>
  <p:tag name="ID" val="545840"/>
</p:tagLst>
</file>

<file path=ppt/tags/tag44.xml><?xml version="1.0" encoding="utf-8"?>
<p:tagLst xmlns:p="http://schemas.openxmlformats.org/presentationml/2006/main">
  <p:tag name="MH" val="20160830110547"/>
  <p:tag name="MH_LIBRARY" val="CONTENTS"/>
  <p:tag name="MH_TYPE" val="OTHERS"/>
  <p:tag name="ID" val="545840"/>
</p:tagLst>
</file>

<file path=ppt/tags/tag45.xml><?xml version="1.0" encoding="utf-8"?>
<p:tagLst xmlns:p="http://schemas.openxmlformats.org/presentationml/2006/main">
  <p:tag name="MH" val="20160830110547"/>
  <p:tag name="MH_LIBRARY" val="CONTENTS"/>
  <p:tag name="MH_TYPE" val="OTHERS"/>
  <p:tag name="ID" val="545840"/>
</p:tagLst>
</file>

<file path=ppt/tags/tag46.xml><?xml version="1.0" encoding="utf-8"?>
<p:tagLst xmlns:p="http://schemas.openxmlformats.org/presentationml/2006/main">
  <p:tag name="MH" val="20160830110547"/>
  <p:tag name="MH_LIBRARY" val="CONTENTS"/>
  <p:tag name="MH_TYPE" val="OTHERS"/>
  <p:tag name="ID" val="545840"/>
</p:tagLst>
</file>

<file path=ppt/tags/tag47.xml><?xml version="1.0" encoding="utf-8"?>
<p:tagLst xmlns:p="http://schemas.openxmlformats.org/presentationml/2006/main">
  <p:tag name="MH" val="20160830110547"/>
  <p:tag name="MH_LIBRARY" val="CONTENTS"/>
  <p:tag name="MH_TYPE" val="OTHERS"/>
  <p:tag name="ID" val="545840"/>
</p:tagLst>
</file>

<file path=ppt/tags/tag48.xml><?xml version="1.0" encoding="utf-8"?>
<p:tagLst xmlns:p="http://schemas.openxmlformats.org/presentationml/2006/main">
  <p:tag name="MH" val="20160830110547"/>
  <p:tag name="MH_LIBRARY" val="CONTENTS"/>
  <p:tag name="MH_TYPE" val="OTHERS"/>
  <p:tag name="ID" val="545840"/>
</p:tagLst>
</file>

<file path=ppt/tags/tag49.xml><?xml version="1.0" encoding="utf-8"?>
<p:tagLst xmlns:p="http://schemas.openxmlformats.org/presentationml/2006/main">
  <p:tag name="MH" val="20160830110547"/>
  <p:tag name="MH_LIBRARY" val="CONTENTS"/>
  <p:tag name="MH_TYPE" val="OTHERS"/>
  <p:tag name="ID" val="545840"/>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MH" val="20160830110547"/>
  <p:tag name="MH_LIBRARY" val="CONTENTS"/>
  <p:tag name="MH_TYPE" val="OTHERS"/>
  <p:tag name="ID" val="545840"/>
</p:tagLst>
</file>

<file path=ppt/tags/tag51.xml><?xml version="1.0" encoding="utf-8"?>
<p:tagLst xmlns:p="http://schemas.openxmlformats.org/presentationml/2006/main">
  <p:tag name="MH" val="20160830110547"/>
  <p:tag name="MH_LIBRARY" val="CONTENTS"/>
  <p:tag name="MH_TYPE" val="OTHERS"/>
  <p:tag name="ID" val="545840"/>
</p:tagLst>
</file>

<file path=ppt/tags/tag52.xml><?xml version="1.0" encoding="utf-8"?>
<p:tagLst xmlns:p="http://schemas.openxmlformats.org/presentationml/2006/main">
  <p:tag name="MH" val="20160830110547"/>
  <p:tag name="MH_LIBRARY" val="CONTENTS"/>
  <p:tag name="MH_TYPE" val="OTHERS"/>
  <p:tag name="ID" val="545840"/>
</p:tagLst>
</file>

<file path=ppt/tags/tag53.xml><?xml version="1.0" encoding="utf-8"?>
<p:tagLst xmlns:p="http://schemas.openxmlformats.org/presentationml/2006/main">
  <p:tag name="MH" val="20160830110547"/>
  <p:tag name="MH_LIBRARY" val="CONTENTS"/>
  <p:tag name="MH_TYPE" val="OTHERS"/>
  <p:tag name="ID" val="545840"/>
</p:tagLst>
</file>

<file path=ppt/tags/tag54.xml><?xml version="1.0" encoding="utf-8"?>
<p:tagLst xmlns:p="http://schemas.openxmlformats.org/presentationml/2006/main">
  <p:tag name="MH" val="20160830110547"/>
  <p:tag name="MH_LIBRARY" val="CONTENTS"/>
  <p:tag name="MH_TYPE" val="OTHERS"/>
  <p:tag name="ID" val="545840"/>
</p:tagLst>
</file>

<file path=ppt/tags/tag55.xml><?xml version="1.0" encoding="utf-8"?>
<p:tagLst xmlns:p="http://schemas.openxmlformats.org/presentationml/2006/main">
  <p:tag name="MH" val="20160830110547"/>
  <p:tag name="MH_LIBRARY" val="CONTENTS"/>
  <p:tag name="MH_TYPE" val="OTHERS"/>
  <p:tag name="ID" val="545840"/>
</p:tagLst>
</file>

<file path=ppt/tags/tag56.xml><?xml version="1.0" encoding="utf-8"?>
<p:tagLst xmlns:p="http://schemas.openxmlformats.org/presentationml/2006/main">
  <p:tag name="MH" val="20160830110547"/>
  <p:tag name="MH_LIBRARY" val="CONTENTS"/>
  <p:tag name="MH_TYPE" val="OTHERS"/>
  <p:tag name="ID" val="545840"/>
</p:tagLst>
</file>

<file path=ppt/tags/tag57.xml><?xml version="1.0" encoding="utf-8"?>
<p:tagLst xmlns:p="http://schemas.openxmlformats.org/presentationml/2006/main">
  <p:tag name="MH" val="20160830110547"/>
  <p:tag name="MH_LIBRARY" val="CONTENTS"/>
  <p:tag name="MH_TYPE" val="OTHERS"/>
  <p:tag name="ID" val="545840"/>
</p:tagLst>
</file>

<file path=ppt/tags/tag58.xml><?xml version="1.0" encoding="utf-8"?>
<p:tagLst xmlns:p="http://schemas.openxmlformats.org/presentationml/2006/main">
  <p:tag name="MH" val="20160830110547"/>
  <p:tag name="MH_LIBRARY" val="CONTENTS"/>
  <p:tag name="MH_TYPE" val="OTHERS"/>
  <p:tag name="ID" val="545840"/>
</p:tagLst>
</file>

<file path=ppt/tags/tag59.xml><?xml version="1.0" encoding="utf-8"?>
<p:tagLst xmlns:p="http://schemas.openxmlformats.org/presentationml/2006/main">
  <p:tag name="MH" val="20160830110547"/>
  <p:tag name="MH_LIBRARY" val="CONTENTS"/>
  <p:tag name="MH_TYPE" val="OTHERS"/>
  <p:tag name="ID" val="545840"/>
</p:tagLst>
</file>

<file path=ppt/tags/tag6.xml><?xml version="1.0" encoding="utf-8"?>
<p:tagLst xmlns:p="http://schemas.openxmlformats.org/presentationml/2006/main">
  <p:tag name="MH" val="20160830110547"/>
  <p:tag name="MH_LIBRARY" val="CONTENTS"/>
  <p:tag name="MH_TYPE" val="OTHERS"/>
  <p:tag name="ID" val="545840"/>
</p:tagLst>
</file>

<file path=ppt/tags/tag60.xml><?xml version="1.0" encoding="utf-8"?>
<p:tagLst xmlns:p="http://schemas.openxmlformats.org/presentationml/2006/main">
  <p:tag name="MH" val="20160830110547"/>
  <p:tag name="MH_LIBRARY" val="CONTENTS"/>
  <p:tag name="MH_TYPE" val="OTHERS"/>
  <p:tag name="ID" val="545840"/>
</p:tagLst>
</file>

<file path=ppt/tags/tag61.xml><?xml version="1.0" encoding="utf-8"?>
<p:tagLst xmlns:p="http://schemas.openxmlformats.org/presentationml/2006/main">
  <p:tag name="MH" val="20160830110547"/>
  <p:tag name="MH_LIBRARY" val="CONTENTS"/>
  <p:tag name="MH_TYPE" val="OTHERS"/>
  <p:tag name="ID" val="545840"/>
</p:tagLst>
</file>

<file path=ppt/tags/tag62.xml><?xml version="1.0" encoding="utf-8"?>
<p:tagLst xmlns:p="http://schemas.openxmlformats.org/presentationml/2006/main">
  <p:tag name="MH" val="20160830110547"/>
  <p:tag name="MH_LIBRARY" val="CONTENTS"/>
  <p:tag name="MH_TYPE" val="OTHERS"/>
  <p:tag name="ID" val="545840"/>
</p:tagLst>
</file>

<file path=ppt/tags/tag63.xml><?xml version="1.0" encoding="utf-8"?>
<p:tagLst xmlns:p="http://schemas.openxmlformats.org/presentationml/2006/main">
  <p:tag name="MH" val="20160830110547"/>
  <p:tag name="MH_LIBRARY" val="CONTENTS"/>
  <p:tag name="MH_TYPE" val="OTHERS"/>
  <p:tag name="ID" val="545840"/>
</p:tagLst>
</file>

<file path=ppt/tags/tag64.xml><?xml version="1.0" encoding="utf-8"?>
<p:tagLst xmlns:p="http://schemas.openxmlformats.org/presentationml/2006/main">
  <p:tag name="MH" val="20160830110547"/>
  <p:tag name="MH_LIBRARY" val="CONTENTS"/>
  <p:tag name="MH_TYPE" val="OTHERS"/>
  <p:tag name="ID" val="545840"/>
</p:tagLst>
</file>

<file path=ppt/tags/tag65.xml><?xml version="1.0" encoding="utf-8"?>
<p:tagLst xmlns:p="http://schemas.openxmlformats.org/presentationml/2006/main">
  <p:tag name="MH" val="20160830110547"/>
  <p:tag name="MH_LIBRARY" val="CONTENTS"/>
  <p:tag name="MH_TYPE" val="OTHERS"/>
  <p:tag name="ID" val="545840"/>
</p:tagLst>
</file>

<file path=ppt/tags/tag66.xml><?xml version="1.0" encoding="utf-8"?>
<p:tagLst xmlns:p="http://schemas.openxmlformats.org/presentationml/2006/main">
  <p:tag name="MH" val="20160830110547"/>
  <p:tag name="MH_LIBRARY" val="CONTENTS"/>
  <p:tag name="MH_TYPE" val="OTHERS"/>
  <p:tag name="ID" val="545840"/>
</p:tagLst>
</file>

<file path=ppt/tags/tag67.xml><?xml version="1.0" encoding="utf-8"?>
<p:tagLst xmlns:p="http://schemas.openxmlformats.org/presentationml/2006/main">
  <p:tag name="MH" val="20160830110547"/>
  <p:tag name="MH_LIBRARY" val="CONTENTS"/>
  <p:tag name="MH_TYPE" val="OTHERS"/>
  <p:tag name="ID" val="545840"/>
</p:tagLst>
</file>

<file path=ppt/tags/tag68.xml><?xml version="1.0" encoding="utf-8"?>
<p:tagLst xmlns:p="http://schemas.openxmlformats.org/presentationml/2006/main">
  <p:tag name="MH" val="20160830110547"/>
  <p:tag name="MH_LIBRARY" val="CONTENTS"/>
  <p:tag name="MH_TYPE" val="OTHERS"/>
  <p:tag name="ID" val="545840"/>
</p:tagLst>
</file>

<file path=ppt/tags/tag69.xml><?xml version="1.0" encoding="utf-8"?>
<p:tagLst xmlns:p="http://schemas.openxmlformats.org/presentationml/2006/main">
  <p:tag name="MH" val="20160830110547"/>
  <p:tag name="MH_LIBRARY" val="CONTENTS"/>
  <p:tag name="MH_TYPE" val="OTHERS"/>
  <p:tag name="ID" val="545840"/>
</p:tagLst>
</file>

<file path=ppt/tags/tag7.xml><?xml version="1.0" encoding="utf-8"?>
<p:tagLst xmlns:p="http://schemas.openxmlformats.org/presentationml/2006/main">
  <p:tag name="MH" val="20160830110547"/>
  <p:tag name="MH_LIBRARY" val="CONTENTS"/>
  <p:tag name="MH_TYPE" val="OTHERS"/>
  <p:tag name="ID" val="545840"/>
</p:tagLst>
</file>

<file path=ppt/tags/tag70.xml><?xml version="1.0" encoding="utf-8"?>
<p:tagLst xmlns:p="http://schemas.openxmlformats.org/presentationml/2006/main">
  <p:tag name="MH" val="20160830110547"/>
  <p:tag name="MH_LIBRARY" val="CONTENTS"/>
  <p:tag name="MH_TYPE" val="OTHERS"/>
  <p:tag name="ID" val="545840"/>
</p:tagLst>
</file>

<file path=ppt/tags/tag71.xml><?xml version="1.0" encoding="utf-8"?>
<p:tagLst xmlns:p="http://schemas.openxmlformats.org/presentationml/2006/main">
  <p:tag name="MH" val="20160830110547"/>
  <p:tag name="MH_LIBRARY" val="CONTENTS"/>
  <p:tag name="MH_TYPE" val="OTHERS"/>
  <p:tag name="ID" val="545840"/>
</p:tagLst>
</file>

<file path=ppt/tags/tag72.xml><?xml version="1.0" encoding="utf-8"?>
<p:tagLst xmlns:p="http://schemas.openxmlformats.org/presentationml/2006/main">
  <p:tag name="MH" val="20160830110547"/>
  <p:tag name="MH_LIBRARY" val="CONTENTS"/>
  <p:tag name="MH_TYPE" val="OTHERS"/>
  <p:tag name="ID" val="545840"/>
</p:tagLst>
</file>

<file path=ppt/tags/tag73.xml><?xml version="1.0" encoding="utf-8"?>
<p:tagLst xmlns:p="http://schemas.openxmlformats.org/presentationml/2006/main">
  <p:tag name="MH" val="20160830110547"/>
  <p:tag name="MH_LIBRARY" val="CONTENTS"/>
  <p:tag name="MH_TYPE" val="OTHERS"/>
  <p:tag name="ID" val="545840"/>
</p:tagLst>
</file>

<file path=ppt/tags/tag74.xml><?xml version="1.0" encoding="utf-8"?>
<p:tagLst xmlns:p="http://schemas.openxmlformats.org/presentationml/2006/main">
  <p:tag name="MH" val="20160830110547"/>
  <p:tag name="MH_LIBRARY" val="CONTENTS"/>
  <p:tag name="MH_TYPE" val="OTHERS"/>
  <p:tag name="ID" val="545840"/>
</p:tagLst>
</file>

<file path=ppt/tags/tag75.xml><?xml version="1.0" encoding="utf-8"?>
<p:tagLst xmlns:p="http://schemas.openxmlformats.org/presentationml/2006/main">
  <p:tag name="MH" val="20160830110547"/>
  <p:tag name="MH_LIBRARY" val="CONTENTS"/>
  <p:tag name="MH_TYPE" val="OTHERS"/>
  <p:tag name="ID" val="545840"/>
</p:tagLst>
</file>

<file path=ppt/tags/tag76.xml><?xml version="1.0" encoding="utf-8"?>
<p:tagLst xmlns:p="http://schemas.openxmlformats.org/presentationml/2006/main">
  <p:tag name="MH" val="20160830110547"/>
  <p:tag name="MH_LIBRARY" val="CONTENTS"/>
  <p:tag name="MH_TYPE" val="OTHERS"/>
  <p:tag name="ID" val="545840"/>
</p:tagLst>
</file>

<file path=ppt/tags/tag77.xml><?xml version="1.0" encoding="utf-8"?>
<p:tagLst xmlns:p="http://schemas.openxmlformats.org/presentationml/2006/main">
  <p:tag name="MH" val="20160830110547"/>
  <p:tag name="MH_LIBRARY" val="CONTENTS"/>
  <p:tag name="MH_TYPE" val="OTHERS"/>
  <p:tag name="ID" val="545840"/>
</p:tagLst>
</file>

<file path=ppt/tags/tag78.xml><?xml version="1.0" encoding="utf-8"?>
<p:tagLst xmlns:p="http://schemas.openxmlformats.org/presentationml/2006/main">
  <p:tag name="MH" val="20160830110547"/>
  <p:tag name="MH_LIBRARY" val="CONTENTS"/>
  <p:tag name="MH_TYPE" val="OTHERS"/>
  <p:tag name="ID" val="545840"/>
</p:tagLst>
</file>

<file path=ppt/tags/tag79.xml><?xml version="1.0" encoding="utf-8"?>
<p:tagLst xmlns:p="http://schemas.openxmlformats.org/presentationml/2006/main">
  <p:tag name="MH" val="20160830110547"/>
  <p:tag name="MH_LIBRARY" val="CONTENTS"/>
  <p:tag name="MH_TYPE" val="OTHERS"/>
  <p:tag name="ID" val="545840"/>
</p:tagLst>
</file>

<file path=ppt/tags/tag8.xml><?xml version="1.0" encoding="utf-8"?>
<p:tagLst xmlns:p="http://schemas.openxmlformats.org/presentationml/2006/main">
  <p:tag name="MH" val="20160830110547"/>
  <p:tag name="MH_LIBRARY" val="CONTENTS"/>
  <p:tag name="MH_TYPE" val="OTHERS"/>
  <p:tag name="ID" val="545840"/>
</p:tagLst>
</file>

<file path=ppt/tags/tag80.xml><?xml version="1.0" encoding="utf-8"?>
<p:tagLst xmlns:p="http://schemas.openxmlformats.org/presentationml/2006/main">
  <p:tag name="MH" val="20160830110547"/>
  <p:tag name="MH_LIBRARY" val="CONTENTS"/>
  <p:tag name="MH_TYPE" val="OTHERS"/>
  <p:tag name="ID" val="545840"/>
</p:tagLst>
</file>

<file path=ppt/tags/tag81.xml><?xml version="1.0" encoding="utf-8"?>
<p:tagLst xmlns:p="http://schemas.openxmlformats.org/presentationml/2006/main">
  <p:tag name="MH" val="20160830110547"/>
  <p:tag name="MH_LIBRARY" val="CONTENTS"/>
  <p:tag name="MH_TYPE" val="OTHERS"/>
  <p:tag name="ID" val="545840"/>
</p:tagLst>
</file>

<file path=ppt/tags/tag82.xml><?xml version="1.0" encoding="utf-8"?>
<p:tagLst xmlns:p="http://schemas.openxmlformats.org/presentationml/2006/main">
  <p:tag name="MH" val="20160830110547"/>
  <p:tag name="MH_LIBRARY" val="CONTENTS"/>
  <p:tag name="MH_TYPE" val="OTHERS"/>
  <p:tag name="ID" val="545840"/>
</p:tagLst>
</file>

<file path=ppt/tags/tag83.xml><?xml version="1.0" encoding="utf-8"?>
<p:tagLst xmlns:p="http://schemas.openxmlformats.org/presentationml/2006/main">
  <p:tag name="MH" val="20160830110547"/>
  <p:tag name="MH_LIBRARY" val="CONTENTS"/>
  <p:tag name="MH_TYPE" val="OTHERS"/>
  <p:tag name="ID" val="545840"/>
</p:tagLst>
</file>

<file path=ppt/tags/tag84.xml><?xml version="1.0" encoding="utf-8"?>
<p:tagLst xmlns:p="http://schemas.openxmlformats.org/presentationml/2006/main">
  <p:tag name="MH" val="20160830110547"/>
  <p:tag name="MH_LIBRARY" val="CONTENTS"/>
  <p:tag name="MH_TYPE" val="OTHERS"/>
  <p:tag name="ID" val="545840"/>
</p:tagLst>
</file>

<file path=ppt/tags/tag85.xml><?xml version="1.0" encoding="utf-8"?>
<p:tagLst xmlns:p="http://schemas.openxmlformats.org/presentationml/2006/main">
  <p:tag name="MH" val="20160830110547"/>
  <p:tag name="MH_LIBRARY" val="CONTENTS"/>
  <p:tag name="MH_TYPE" val="OTHERS"/>
  <p:tag name="ID" val="545840"/>
</p:tagLst>
</file>

<file path=ppt/tags/tag86.xml><?xml version="1.0" encoding="utf-8"?>
<p:tagLst xmlns:p="http://schemas.openxmlformats.org/presentationml/2006/main">
  <p:tag name="MH" val="20160830110547"/>
  <p:tag name="MH_LIBRARY" val="CONTENTS"/>
  <p:tag name="MH_TYPE" val="OTHERS"/>
  <p:tag name="ID" val="545840"/>
</p:tagLst>
</file>

<file path=ppt/tags/tag87.xml><?xml version="1.0" encoding="utf-8"?>
<p:tagLst xmlns:p="http://schemas.openxmlformats.org/presentationml/2006/main">
  <p:tag name="MH" val="20160830110547"/>
  <p:tag name="MH_LIBRARY" val="CONTENTS"/>
  <p:tag name="MH_TYPE" val="OTHERS"/>
  <p:tag name="ID" val="545840"/>
</p:tagLst>
</file>

<file path=ppt/tags/tag88.xml><?xml version="1.0" encoding="utf-8"?>
<p:tagLst xmlns:p="http://schemas.openxmlformats.org/presentationml/2006/main">
  <p:tag name="MH" val="20160830110547"/>
  <p:tag name="MH_LIBRARY" val="CONTENTS"/>
  <p:tag name="MH_TYPE" val="OTHERS"/>
  <p:tag name="ID" val="545840"/>
</p:tagLst>
</file>

<file path=ppt/tags/tag89.xml><?xml version="1.0" encoding="utf-8"?>
<p:tagLst xmlns:p="http://schemas.openxmlformats.org/presentationml/2006/main">
  <p:tag name="MH" val="20160830110547"/>
  <p:tag name="MH_LIBRARY" val="CONTENTS"/>
  <p:tag name="MH_TYPE" val="OTHERS"/>
  <p:tag name="ID" val="545840"/>
</p:tagLst>
</file>

<file path=ppt/tags/tag9.xml><?xml version="1.0" encoding="utf-8"?>
<p:tagLst xmlns:p="http://schemas.openxmlformats.org/presentationml/2006/main">
  <p:tag name="MH" val="20160830110547"/>
  <p:tag name="MH_LIBRARY" val="CONTENTS"/>
  <p:tag name="MH_TYPE" val="OTHERS"/>
  <p:tag name="ID" val="545840"/>
</p:tagLst>
</file>

<file path=ppt/tags/tag90.xml><?xml version="1.0" encoding="utf-8"?>
<p:tagLst xmlns:p="http://schemas.openxmlformats.org/presentationml/2006/main">
  <p:tag name="MH" val="20160830110547"/>
  <p:tag name="MH_LIBRARY" val="CONTENTS"/>
  <p:tag name="MH_TYPE" val="OTHERS"/>
  <p:tag name="ID" val="545840"/>
</p:tagLst>
</file>

<file path=ppt/tags/tag91.xml><?xml version="1.0" encoding="utf-8"?>
<p:tagLst xmlns:p="http://schemas.openxmlformats.org/presentationml/2006/main">
  <p:tag name="MH" val="20160830110547"/>
  <p:tag name="MH_LIBRARY" val="CONTENTS"/>
  <p:tag name="MH_TYPE" val="OTHERS"/>
  <p:tag name="ID" val="545840"/>
</p:tagLst>
</file>

<file path=ppt/tags/tag92.xml><?xml version="1.0" encoding="utf-8"?>
<p:tagLst xmlns:p="http://schemas.openxmlformats.org/presentationml/2006/main">
  <p:tag name="MH" val="20160830110547"/>
  <p:tag name="MH_LIBRARY" val="CONTENTS"/>
  <p:tag name="MH_TYPE" val="OTHERS"/>
  <p:tag name="ID" val="545840"/>
</p:tagLst>
</file>

<file path=ppt/tags/tag93.xml><?xml version="1.0" encoding="utf-8"?>
<p:tagLst xmlns:p="http://schemas.openxmlformats.org/presentationml/2006/main">
  <p:tag name="MH" val="20160830110547"/>
  <p:tag name="MH_LIBRARY" val="CONTENTS"/>
  <p:tag name="MH_TYPE" val="OTHERS"/>
  <p:tag name="ID" val="545840"/>
</p:tagLst>
</file>

<file path=ppt/tags/tag94.xml><?xml version="1.0" encoding="utf-8"?>
<p:tagLst xmlns:p="http://schemas.openxmlformats.org/presentationml/2006/main">
  <p:tag name="MH" val="20160830110547"/>
  <p:tag name="MH_LIBRARY" val="CONTENTS"/>
  <p:tag name="MH_TYPE" val="OTHERS"/>
  <p:tag name="ID" val="545840"/>
</p:tagLst>
</file>

<file path=ppt/tags/tag95.xml><?xml version="1.0" encoding="utf-8"?>
<p:tagLst xmlns:p="http://schemas.openxmlformats.org/presentationml/2006/main">
  <p:tag name="MH" val="20160830110547"/>
  <p:tag name="MH_LIBRARY" val="CONTENTS"/>
  <p:tag name="MH_TYPE" val="OTHERS"/>
  <p:tag name="ID" val="545840"/>
</p:tagLst>
</file>

<file path=ppt/tags/tag96.xml><?xml version="1.0" encoding="utf-8"?>
<p:tagLst xmlns:p="http://schemas.openxmlformats.org/presentationml/2006/main">
  <p:tag name="MH" val="20160830110547"/>
  <p:tag name="MH_LIBRARY" val="CONTENTS"/>
  <p:tag name="MH_TYPE" val="OTHERS"/>
  <p:tag name="ID" val="545840"/>
</p:tagLst>
</file>

<file path=ppt/tags/tag97.xml><?xml version="1.0" encoding="utf-8"?>
<p:tagLst xmlns:p="http://schemas.openxmlformats.org/presentationml/2006/main">
  <p:tag name="MH" val="20160830110547"/>
  <p:tag name="MH_LIBRARY" val="CONTENTS"/>
  <p:tag name="MH_TYPE" val="OTHERS"/>
  <p:tag name="ID" val="545840"/>
</p:tagLst>
</file>

<file path=ppt/tags/tag98.xml><?xml version="1.0" encoding="utf-8"?>
<p:tagLst xmlns:p="http://schemas.openxmlformats.org/presentationml/2006/main">
  <p:tag name="MH" val="20160830110547"/>
  <p:tag name="MH_LIBRARY" val="CONTENTS"/>
  <p:tag name="MH_TYPE" val="OTHERS"/>
  <p:tag name="ID" val="545840"/>
</p:tagLst>
</file>

<file path=ppt/tags/tag99.xml><?xml version="1.0" encoding="utf-8"?>
<p:tagLst xmlns:p="http://schemas.openxmlformats.org/presentationml/2006/main">
  <p:tag name="MH" val="20160830110547"/>
  <p:tag name="MH_LIBRARY" val="CONTENTS"/>
  <p:tag name="MH_TYPE" val="OTHERS"/>
  <p:tag name="ID" val="545840"/>
</p:tagLst>
</file>

<file path=ppt/theme/theme1.xml><?xml version="1.0" encoding="utf-8"?>
<a:theme xmlns:a="http://schemas.openxmlformats.org/drawingml/2006/main" name="自定义设计方案">
  <a:themeElements>
    <a:clrScheme name="自定义 93">
      <a:dk1>
        <a:srgbClr val="000000"/>
      </a:dk1>
      <a:lt1>
        <a:srgbClr val="FFFFFF"/>
      </a:lt1>
      <a:dk2>
        <a:srgbClr val="44546A"/>
      </a:dk2>
      <a:lt2>
        <a:srgbClr val="E7E6E6"/>
      </a:lt2>
      <a:accent1>
        <a:srgbClr val="003366"/>
      </a:accent1>
      <a:accent2>
        <a:srgbClr val="003366"/>
      </a:accent2>
      <a:accent3>
        <a:srgbClr val="003366"/>
      </a:accent3>
      <a:accent4>
        <a:srgbClr val="003366"/>
      </a:accent4>
      <a:accent5>
        <a:srgbClr val="003366"/>
      </a:accent5>
      <a:accent6>
        <a:srgbClr val="003366"/>
      </a:accent6>
      <a:hlink>
        <a:srgbClr val="003366"/>
      </a:hlink>
      <a:folHlink>
        <a:srgbClr val="003366"/>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95000"/>
          </a:schemeClr>
        </a:solidFill>
        <a:ln w="9525" cap="flat" cmpd="sng" algn="ctr">
          <a:solidFill>
            <a:schemeClr val="tx2">
              <a:lumMod val="60000"/>
              <a:lumOff val="40000"/>
            </a:schemeClr>
          </a:solidFill>
          <a:prstDash val="solid"/>
          <a:round/>
          <a:headEnd type="none" w="med" len="med"/>
          <a:tailEnd type="none" w="med" len="med"/>
        </a:ln>
      </a:spPr>
      <a:bodyPr vert="horz" wrap="square" lIns="179705" tIns="71755" rIns="179705" bIns="71755" numCol="1" rtlCol="0" anchor="ctr" anchorCtr="0" compatLnSpc="1">
        <a:spAutoFit/>
      </a:bodyPr>
      <a:lstStyle>
        <a:defPPr algn="just" eaLnBrk="1" latinLnBrk="0" hangingPunct="1">
          <a:lnSpc>
            <a:spcPct val="150000"/>
          </a:lnSpc>
          <a:spcBef>
            <a:spcPts val="0"/>
          </a:spcBef>
          <a:spcAft>
            <a:spcPts val="0"/>
          </a:spcAft>
          <a:defRPr sz="1800" spc="100">
            <a:solidFill>
              <a:srgbClr val="FF0000"/>
            </a:solidFill>
            <a:uFillTx/>
            <a:latin typeface="微软雅黑" panose="020B0503020204020204" pitchFamily="34" charset="-122"/>
            <a:ea typeface="微软雅黑" panose="020B0503020204020204" pitchFamily="34" charset="-122"/>
            <a:cs typeface="+mn-ea"/>
            <a:sym typeface="微软雅黑 Light" panose="020B0502040204020203" pitchFamily="34" charset="-122"/>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8014</Words>
  <Application>WPS 演示</Application>
  <PresentationFormat>自定义</PresentationFormat>
  <Paragraphs>928</Paragraphs>
  <Slides>77</Slides>
  <Notes>4</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77</vt:i4>
      </vt:variant>
    </vt:vector>
  </HeadingPairs>
  <TitlesOfParts>
    <vt:vector size="95" baseType="lpstr">
      <vt:lpstr>Arial</vt:lpstr>
      <vt:lpstr>宋体</vt:lpstr>
      <vt:lpstr>Wingdings</vt:lpstr>
      <vt:lpstr>Calibri</vt:lpstr>
      <vt:lpstr>微软雅黑</vt:lpstr>
      <vt:lpstr>微软雅黑 Light</vt:lpstr>
      <vt:lpstr>黑体</vt:lpstr>
      <vt:lpstr>Wingdings</vt:lpstr>
      <vt:lpstr>方正姚体</vt:lpstr>
      <vt:lpstr>Arial</vt:lpstr>
      <vt:lpstr>Verdana</vt:lpstr>
      <vt:lpstr>Arial Unicode MS</vt:lpstr>
      <vt:lpstr>Webdings</vt:lpstr>
      <vt:lpstr>幼圆</vt:lpstr>
      <vt:lpstr>楷体_GB2312</vt:lpstr>
      <vt:lpstr>新宋体</vt:lpstr>
      <vt:lpstr>Times New Roman</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1、公司HSE管理方针</vt:lpstr>
      <vt:lpstr>2、安全生产原则</vt:lpstr>
      <vt:lpstr>3、做到“三不伤害”</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作用：防止切割、擦伤。</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雨の镇魂歌</cp:lastModifiedBy>
  <cp:revision>51</cp:revision>
  <dcterms:created xsi:type="dcterms:W3CDTF">2019-01-25T08:45:00Z</dcterms:created>
  <dcterms:modified xsi:type="dcterms:W3CDTF">2022-04-29T05:52:51Z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2052-11.1.0.11636</vt:lpwstr>
  </property>
  <property fmtid="{D5CDD505-2E9C-101B-9397-08002B2CF9AE}" pid="3" name="KSOTemplateUUID">
    <vt:lpwstr>v1.0_mb_HA5ZPLE9FrdARYdJ2UyGnA==</vt:lpwstr>
  </property>
  <property fmtid="{D5CDD505-2E9C-101B-9397-08002B2CF9AE}" pid="4" name="ICV">
    <vt:lpwstr>3B144B612EE744778F1F804C50849A82</vt:lpwstr>
  </property>
</Properties>
</file>